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006" y="3610966"/>
            <a:ext cx="5526634" cy="6592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Aramanın Değişimi</a:t>
            </a:r>
            <a:endParaRPr lang="en-US" sz="3800" dirty="0"/>
          </a:p>
        </p:txBody>
      </p:sp>
      <p:sp>
        <p:nvSpPr>
          <p:cNvPr id="3" name="Text 1"/>
          <p:cNvSpPr txBox="1"/>
          <p:nvPr/>
        </p:nvSpPr>
        <p:spPr>
          <a:xfrm>
            <a:off x="502006" y="4219956"/>
            <a:ext cx="3140050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8A8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SEO to AI Visibility</a:t>
            </a:r>
            <a:endParaRPr lang="en-US" sz="1600" dirty="0"/>
          </a:p>
        </p:txBody>
      </p:sp>
      <p:sp>
        <p:nvSpPr>
          <p:cNvPr id="4" name="Text 2"/>
          <p:cNvSpPr txBox="1"/>
          <p:nvPr/>
        </p:nvSpPr>
        <p:spPr>
          <a:xfrm>
            <a:off x="5840273" y="3805733"/>
            <a:ext cx="1444752" cy="2139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spc="100" kern="0" dirty="0">
                <a:solidFill>
                  <a:srgbClr val="6E6E6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KONUŞMACI</a:t>
            </a:r>
            <a:endParaRPr lang="en-US" sz="800" dirty="0"/>
          </a:p>
        </p:txBody>
      </p:sp>
      <p:sp>
        <p:nvSpPr>
          <p:cNvPr id="5" name="Text 3"/>
          <p:cNvSpPr txBox="1"/>
          <p:nvPr/>
        </p:nvSpPr>
        <p:spPr>
          <a:xfrm>
            <a:off x="5778094" y="3994099"/>
            <a:ext cx="1570025" cy="282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Kaan Gülten</a:t>
            </a:r>
            <a:endParaRPr lang="en-US" sz="1700" dirty="0"/>
          </a:p>
        </p:txBody>
      </p:sp>
      <p:sp>
        <p:nvSpPr>
          <p:cNvPr id="6" name="Text 4"/>
          <p:cNvSpPr txBox="1"/>
          <p:nvPr/>
        </p:nvSpPr>
        <p:spPr>
          <a:xfrm>
            <a:off x="7787030" y="3805733"/>
            <a:ext cx="1256386" cy="2139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spc="100" kern="0" dirty="0">
                <a:solidFill>
                  <a:srgbClr val="6E6E6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TARİH</a:t>
            </a:r>
            <a:endParaRPr lang="en-US" sz="800" dirty="0"/>
          </a:p>
        </p:txBody>
      </p:sp>
      <p:sp>
        <p:nvSpPr>
          <p:cNvPr id="7" name="Text 5"/>
          <p:cNvSpPr txBox="1"/>
          <p:nvPr/>
        </p:nvSpPr>
        <p:spPr>
          <a:xfrm>
            <a:off x="7410298" y="3994099"/>
            <a:ext cx="1256386" cy="282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03.12.2025</a:t>
            </a:r>
            <a:endParaRPr lang="en-US" sz="1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96189" y="490118"/>
            <a:ext cx="4396435" cy="3895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Geleceğe Hazırlık: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596189" y="879653"/>
            <a:ext cx="4396435" cy="3895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İçeriğin Yeni Anatomisi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5651906" y="722376"/>
            <a:ext cx="2920594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çağında görünür içerikler: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766267" y="2763317"/>
            <a:ext cx="1695298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2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Yapılandırılmış (structured)</a:t>
            </a:r>
            <a:pPr algn="ctr"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olmalı — Schema.org, JSON-LD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2763317" y="2763317"/>
            <a:ext cx="1695298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Net ve doğrudan </a:t>
            </a:r>
            <a:pPr algn="ctr" indent="0" marL="0">
              <a:lnSpc>
                <a:spcPts val="1900"/>
              </a:lnSpc>
              <a:buNone/>
            </a:pPr>
            <a:r>
              <a:rPr lang="en-US" sz="12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yanıt veren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4760366" y="2763317"/>
            <a:ext cx="1695298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Kamuya açık ve </a:t>
            </a:r>
            <a:pPr algn="ctr" indent="0" marL="0">
              <a:lnSpc>
                <a:spcPts val="1900"/>
              </a:lnSpc>
              <a:buNone/>
            </a:pPr>
            <a:r>
              <a:rPr lang="en-US" sz="12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taranabilir formatta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6763817" y="2763317"/>
            <a:ext cx="1695298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Otoriter kaynaklarla </a:t>
            </a:r>
            <a:pPr algn="ctr" indent="0" marL="0">
              <a:lnSpc>
                <a:spcPts val="1900"/>
              </a:lnSpc>
              <a:buNone/>
            </a:pPr>
            <a:r>
              <a:rPr lang="en-US" sz="12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desteklenmiş olmalı</a:t>
            </a:r>
            <a:endParaRPr lang="en-US" sz="1200" dirty="0"/>
          </a:p>
        </p:txBody>
      </p:sp>
      <p:sp>
        <p:nvSpPr>
          <p:cNvPr id="9" name="Text 7"/>
          <p:cNvSpPr txBox="1"/>
          <p:nvPr/>
        </p:nvSpPr>
        <p:spPr>
          <a:xfrm>
            <a:off x="941832" y="4584802"/>
            <a:ext cx="7260336" cy="3767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Yapay zekâ,</a:t>
            </a:r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içerik kalitesini değil, içeriğin anlayış kolaylığını ödüllendiriyor.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96189" y="470916"/>
            <a:ext cx="3768242" cy="3895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Brantial ve Yeni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596189" y="860450"/>
            <a:ext cx="3768242" cy="3895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Görünürlük Çağı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5526634" y="596189"/>
            <a:ext cx="3045866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3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Brantial,</a:t>
            </a:r>
            <a:pPr algn="r"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bu dönüşümü yalnızca izlemiyor, ölçülebilir hale getiriyor.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596189" y="1620317"/>
            <a:ext cx="4396435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Yeni nesil analiz sistemleriyle markaların: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740664" y="2273198"/>
            <a:ext cx="4678985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yanıtlarında </a:t>
            </a:r>
            <a:pPr algn="l" indent="0" marL="0">
              <a:buNone/>
            </a:pPr>
            <a:r>
              <a:rPr lang="en-US" sz="115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nerede, ne sıklıkta</a:t>
            </a:r>
            <a:pPr algn="l" indent="0" marL="0">
              <a:buNone/>
            </a:pPr>
            <a:r>
              <a:rPr lang="en-US" sz="115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geçtiğini,</a:t>
            </a:r>
            <a:endParaRPr lang="en-US" sz="1150" dirty="0"/>
          </a:p>
        </p:txBody>
      </p:sp>
      <p:sp>
        <p:nvSpPr>
          <p:cNvPr id="7" name="Text 5"/>
          <p:cNvSpPr txBox="1"/>
          <p:nvPr/>
        </p:nvSpPr>
        <p:spPr>
          <a:xfrm>
            <a:off x="740664" y="2769718"/>
            <a:ext cx="4678985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Hangi </a:t>
            </a:r>
            <a:pPr algn="l" indent="0" marL="0">
              <a:buNone/>
            </a:pPr>
            <a:r>
              <a:rPr lang="en-US" sz="115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cevap türlerinde</a:t>
            </a:r>
            <a:pPr algn="l" indent="0" marL="0">
              <a:buNone/>
            </a:pPr>
            <a:r>
              <a:rPr lang="en-US" sz="115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(karşılaştırmalı, liste, özet) yer aldığını,</a:t>
            </a:r>
            <a:endParaRPr lang="en-US" sz="1150" dirty="0"/>
          </a:p>
        </p:txBody>
      </p:sp>
      <p:sp>
        <p:nvSpPr>
          <p:cNvPr id="8" name="Text 6"/>
          <p:cNvSpPr txBox="1"/>
          <p:nvPr/>
        </p:nvSpPr>
        <p:spPr>
          <a:xfrm>
            <a:off x="740664" y="3259836"/>
            <a:ext cx="4678985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 </a:t>
            </a:r>
            <a:pPr algn="l" indent="0" marL="0">
              <a:buNone/>
            </a:pPr>
            <a:r>
              <a:rPr lang="en-US" sz="115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citation trendlerini</a:t>
            </a:r>
            <a:pPr algn="l" indent="0" marL="0">
              <a:buNone/>
            </a:pPr>
            <a:r>
              <a:rPr lang="en-US" sz="115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anlık olarak takip edebilmesini sağlıyor.</a:t>
            </a:r>
            <a:endParaRPr lang="en-US" sz="1150" dirty="0"/>
          </a:p>
        </p:txBody>
      </p:sp>
      <p:sp>
        <p:nvSpPr>
          <p:cNvPr id="9" name="Text 7"/>
          <p:cNvSpPr txBox="1"/>
          <p:nvPr/>
        </p:nvSpPr>
        <p:spPr>
          <a:xfrm>
            <a:off x="596189" y="4195267"/>
            <a:ext cx="5024628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25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Brantial, markaların “AI görünürlüğü”nü optimize eden ilk yerli platformlardan biri olarak, SEO → GEO → LLMO geçişinde stratejik köprü işlevi görüyor.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96189" y="659282"/>
            <a:ext cx="4396435" cy="4078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Yeni: </a:t>
            </a:r>
            <a:pPr algn="l" indent="0" marL="0">
              <a:buNone/>
            </a:pPr>
            <a:r>
              <a:rPr lang="en-US" sz="2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Arama Ekonomisi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1004926" y="2511857"/>
            <a:ext cx="1601114" cy="7534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Arama artık bağlantıdan çok </a:t>
            </a:r>
            <a:pPr algn="ctr" indent="0" marL="0">
              <a:lnSpc>
                <a:spcPts val="2100"/>
              </a:lnSpc>
              <a:buNone/>
            </a:pPr>
            <a:r>
              <a:rPr lang="en-US" sz="1400" b="1" dirty="0">
                <a:solidFill>
                  <a:srgbClr val="9579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bağlamla</a:t>
            </a:r>
            <a:pPr algn="ctr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ilgili.</a:t>
            </a:r>
            <a:endParaRPr lang="en-US" sz="1400" dirty="0"/>
          </a:p>
        </p:txBody>
      </p:sp>
      <p:sp>
        <p:nvSpPr>
          <p:cNvPr id="4" name="Text 2"/>
          <p:cNvSpPr txBox="1"/>
          <p:nvPr/>
        </p:nvSpPr>
        <p:spPr>
          <a:xfrm>
            <a:off x="3422599" y="2386584"/>
            <a:ext cx="2009851" cy="1004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İçerikler artık insanlara değil, </a:t>
            </a:r>
            <a:pPr algn="ctr" indent="0" marL="0">
              <a:lnSpc>
                <a:spcPts val="21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insanlar adına arayan yapay zekâlara hitap ediyor.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6343193" y="2417674"/>
            <a:ext cx="1883664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Geleceğin görünür markaları, algoritmayı değil, </a:t>
            </a:r>
            <a:pPr algn="ctr" indent="0" marL="0">
              <a:lnSpc>
                <a:spcPts val="2100"/>
              </a:lnSpc>
              <a:buNone/>
            </a:pPr>
            <a:r>
              <a:rPr lang="en-US" sz="1400" b="1" dirty="0">
                <a:solidFill>
                  <a:srgbClr val="9579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anlamı</a:t>
            </a:r>
            <a:pPr algn="ctr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kazananlar olacak.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256386" y="2072030"/>
            <a:ext cx="6632143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TEŞEKKÜRLER</a:t>
            </a:r>
            <a:endParaRPr lang="en-US" sz="6400" dirty="0"/>
          </a:p>
        </p:txBody>
      </p:sp>
      <p:sp>
        <p:nvSpPr>
          <p:cNvPr id="3" name="Text 1"/>
          <p:cNvSpPr txBox="1"/>
          <p:nvPr/>
        </p:nvSpPr>
        <p:spPr>
          <a:xfrm>
            <a:off x="628193" y="3768242"/>
            <a:ext cx="3768242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Aramanın Değişimi</a:t>
            </a:r>
            <a:endParaRPr lang="en-US" sz="2800" dirty="0"/>
          </a:p>
        </p:txBody>
      </p:sp>
      <p:sp>
        <p:nvSpPr>
          <p:cNvPr id="4" name="Text 2"/>
          <p:cNvSpPr txBox="1"/>
          <p:nvPr/>
        </p:nvSpPr>
        <p:spPr>
          <a:xfrm>
            <a:off x="628193" y="4188866"/>
            <a:ext cx="314005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SEO to AI Visibility</a:t>
            </a:r>
            <a:endParaRPr lang="en-US" sz="1200" dirty="0"/>
          </a:p>
        </p:txBody>
      </p:sp>
      <p:sp>
        <p:nvSpPr>
          <p:cNvPr id="5" name="Text 3"/>
          <p:cNvSpPr txBox="1"/>
          <p:nvPr/>
        </p:nvSpPr>
        <p:spPr>
          <a:xfrm>
            <a:off x="5840273" y="3805733"/>
            <a:ext cx="1444752" cy="2139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spc="100" kern="0" dirty="0">
                <a:solidFill>
                  <a:srgbClr val="6E6E6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KONUŞMACI</a:t>
            </a:r>
            <a:endParaRPr lang="en-US" sz="800" dirty="0"/>
          </a:p>
        </p:txBody>
      </p:sp>
      <p:sp>
        <p:nvSpPr>
          <p:cNvPr id="6" name="Text 4"/>
          <p:cNvSpPr txBox="1"/>
          <p:nvPr/>
        </p:nvSpPr>
        <p:spPr>
          <a:xfrm>
            <a:off x="5778094" y="3994099"/>
            <a:ext cx="1570025" cy="282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Kaan Gülten</a:t>
            </a:r>
            <a:endParaRPr lang="en-US" sz="1700" dirty="0"/>
          </a:p>
        </p:txBody>
      </p:sp>
      <p:sp>
        <p:nvSpPr>
          <p:cNvPr id="7" name="Text 5"/>
          <p:cNvSpPr txBox="1"/>
          <p:nvPr/>
        </p:nvSpPr>
        <p:spPr>
          <a:xfrm>
            <a:off x="7787030" y="3805733"/>
            <a:ext cx="1256386" cy="2139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spc="100" kern="0" dirty="0">
                <a:solidFill>
                  <a:srgbClr val="6E6E6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TARİH</a:t>
            </a:r>
            <a:endParaRPr lang="en-US" sz="800" dirty="0"/>
          </a:p>
        </p:txBody>
      </p:sp>
      <p:sp>
        <p:nvSpPr>
          <p:cNvPr id="8" name="Text 6"/>
          <p:cNvSpPr txBox="1"/>
          <p:nvPr/>
        </p:nvSpPr>
        <p:spPr>
          <a:xfrm>
            <a:off x="7410298" y="3994099"/>
            <a:ext cx="1256386" cy="282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03.12.2025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65099" y="2229307"/>
            <a:ext cx="2511857" cy="345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 Çok Alıntılanan</a:t>
            </a:r>
            <a:endParaRPr lang="en-US" sz="1800" dirty="0"/>
          </a:p>
        </p:txBody>
      </p:sp>
      <p:sp>
        <p:nvSpPr>
          <p:cNvPr id="3" name="Text 1"/>
          <p:cNvSpPr txBox="1"/>
          <p:nvPr/>
        </p:nvSpPr>
        <p:spPr>
          <a:xfrm>
            <a:off x="565099" y="2625242"/>
            <a:ext cx="2511857" cy="345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Kaynakları</a:t>
            </a:r>
            <a:endParaRPr lang="en-US" sz="1800" dirty="0"/>
          </a:p>
        </p:txBody>
      </p:sp>
      <p:sp>
        <p:nvSpPr>
          <p:cNvPr id="4" name="Text 2"/>
          <p:cNvSpPr txBox="1"/>
          <p:nvPr/>
        </p:nvSpPr>
        <p:spPr>
          <a:xfrm>
            <a:off x="4396435" y="690372"/>
            <a:ext cx="534010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800" b="1" dirty="0">
                <a:solidFill>
                  <a:srgbClr val="EBEB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5800" dirty="0"/>
          </a:p>
        </p:txBody>
      </p:sp>
      <p:sp>
        <p:nvSpPr>
          <p:cNvPr id="5" name="Text 3"/>
          <p:cNvSpPr txBox="1"/>
          <p:nvPr/>
        </p:nvSpPr>
        <p:spPr>
          <a:xfrm>
            <a:off x="5388559" y="860450"/>
            <a:ext cx="1883664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G2</a:t>
            </a:r>
            <a:endParaRPr lang="en-US" sz="1800" dirty="0"/>
          </a:p>
        </p:txBody>
      </p:sp>
      <p:sp>
        <p:nvSpPr>
          <p:cNvPr id="6" name="Text 4"/>
          <p:cNvSpPr txBox="1"/>
          <p:nvPr/>
        </p:nvSpPr>
        <p:spPr>
          <a:xfrm>
            <a:off x="7630668" y="860450"/>
            <a:ext cx="941832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%4.2</a:t>
            </a:r>
            <a:endParaRPr lang="en-US" sz="1800" dirty="0"/>
          </a:p>
        </p:txBody>
      </p:sp>
      <p:sp>
        <p:nvSpPr>
          <p:cNvPr id="7" name="Text 5"/>
          <p:cNvSpPr txBox="1"/>
          <p:nvPr/>
        </p:nvSpPr>
        <p:spPr>
          <a:xfrm>
            <a:off x="4396435" y="1366114"/>
            <a:ext cx="534010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800" b="1" dirty="0">
                <a:solidFill>
                  <a:srgbClr val="EBEB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5800" dirty="0"/>
          </a:p>
        </p:txBody>
      </p:sp>
      <p:sp>
        <p:nvSpPr>
          <p:cNvPr id="8" name="Text 6"/>
          <p:cNvSpPr txBox="1"/>
          <p:nvPr/>
        </p:nvSpPr>
        <p:spPr>
          <a:xfrm>
            <a:off x="5388559" y="1535278"/>
            <a:ext cx="1883664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Gartner</a:t>
            </a:r>
            <a:endParaRPr lang="en-US" sz="1800" dirty="0"/>
          </a:p>
        </p:txBody>
      </p:sp>
      <p:sp>
        <p:nvSpPr>
          <p:cNvPr id="9" name="Text 7"/>
          <p:cNvSpPr txBox="1"/>
          <p:nvPr/>
        </p:nvSpPr>
        <p:spPr>
          <a:xfrm>
            <a:off x="7630668" y="1535278"/>
            <a:ext cx="941832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%3.8</a:t>
            </a:r>
            <a:endParaRPr lang="en-US" sz="1800" dirty="0"/>
          </a:p>
        </p:txBody>
      </p:sp>
      <p:sp>
        <p:nvSpPr>
          <p:cNvPr id="10" name="Text 8"/>
          <p:cNvSpPr txBox="1"/>
          <p:nvPr/>
        </p:nvSpPr>
        <p:spPr>
          <a:xfrm>
            <a:off x="4396435" y="2040941"/>
            <a:ext cx="534010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800" b="1" dirty="0">
                <a:solidFill>
                  <a:srgbClr val="EBEB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5800" dirty="0"/>
          </a:p>
        </p:txBody>
      </p:sp>
      <p:sp>
        <p:nvSpPr>
          <p:cNvPr id="11" name="Text 9"/>
          <p:cNvSpPr txBox="1"/>
          <p:nvPr/>
        </p:nvSpPr>
        <p:spPr>
          <a:xfrm>
            <a:off x="5388559" y="2211019"/>
            <a:ext cx="1883664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Reddit</a:t>
            </a:r>
            <a:endParaRPr lang="en-US" sz="1800" dirty="0"/>
          </a:p>
        </p:txBody>
      </p:sp>
      <p:sp>
        <p:nvSpPr>
          <p:cNvPr id="12" name="Text 10"/>
          <p:cNvSpPr txBox="1"/>
          <p:nvPr/>
        </p:nvSpPr>
        <p:spPr>
          <a:xfrm>
            <a:off x="7630668" y="2211019"/>
            <a:ext cx="941832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%3.2</a:t>
            </a:r>
            <a:endParaRPr lang="en-US" sz="1800" dirty="0"/>
          </a:p>
        </p:txBody>
      </p:sp>
      <p:sp>
        <p:nvSpPr>
          <p:cNvPr id="13" name="Text 11"/>
          <p:cNvSpPr txBox="1"/>
          <p:nvPr/>
        </p:nvSpPr>
        <p:spPr>
          <a:xfrm>
            <a:off x="4396435" y="2715768"/>
            <a:ext cx="534010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800" b="1" dirty="0">
                <a:solidFill>
                  <a:srgbClr val="EBEB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5800" dirty="0"/>
          </a:p>
        </p:txBody>
      </p:sp>
      <p:sp>
        <p:nvSpPr>
          <p:cNvPr id="14" name="Text 12"/>
          <p:cNvSpPr txBox="1"/>
          <p:nvPr/>
        </p:nvSpPr>
        <p:spPr>
          <a:xfrm>
            <a:off x="5388559" y="2885846"/>
            <a:ext cx="1883664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Capterra</a:t>
            </a:r>
            <a:endParaRPr lang="en-US" sz="1800" dirty="0"/>
          </a:p>
        </p:txBody>
      </p:sp>
      <p:sp>
        <p:nvSpPr>
          <p:cNvPr id="15" name="Text 13"/>
          <p:cNvSpPr txBox="1"/>
          <p:nvPr/>
        </p:nvSpPr>
        <p:spPr>
          <a:xfrm>
            <a:off x="7630668" y="2885846"/>
            <a:ext cx="941832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%1.7</a:t>
            </a:r>
            <a:endParaRPr lang="en-US" sz="1800" dirty="0"/>
          </a:p>
        </p:txBody>
      </p:sp>
      <p:sp>
        <p:nvSpPr>
          <p:cNvPr id="16" name="Text 14"/>
          <p:cNvSpPr txBox="1"/>
          <p:nvPr/>
        </p:nvSpPr>
        <p:spPr>
          <a:xfrm>
            <a:off x="4396435" y="3391510"/>
            <a:ext cx="534010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800" b="1" dirty="0">
                <a:solidFill>
                  <a:srgbClr val="EBEB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endParaRPr lang="en-US" sz="5800" dirty="0"/>
          </a:p>
        </p:txBody>
      </p:sp>
      <p:sp>
        <p:nvSpPr>
          <p:cNvPr id="17" name="Text 15"/>
          <p:cNvSpPr txBox="1"/>
          <p:nvPr/>
        </p:nvSpPr>
        <p:spPr>
          <a:xfrm>
            <a:off x="5388559" y="3560674"/>
            <a:ext cx="1883664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TrustRadius</a:t>
            </a:r>
            <a:endParaRPr lang="en-US" sz="1800" dirty="0"/>
          </a:p>
        </p:txBody>
      </p:sp>
      <p:sp>
        <p:nvSpPr>
          <p:cNvPr id="18" name="Text 16"/>
          <p:cNvSpPr txBox="1"/>
          <p:nvPr/>
        </p:nvSpPr>
        <p:spPr>
          <a:xfrm>
            <a:off x="7630668" y="3560674"/>
            <a:ext cx="941832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%1.5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2511857" y="552298"/>
            <a:ext cx="6091733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0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Giriş: Bir Dönemin Sonu</a:t>
            </a:r>
            <a:endParaRPr lang="en-US" sz="4000" dirty="0"/>
          </a:p>
        </p:txBody>
      </p:sp>
      <p:sp>
        <p:nvSpPr>
          <p:cNvPr id="3" name="Text 1"/>
          <p:cNvSpPr txBox="1"/>
          <p:nvPr/>
        </p:nvSpPr>
        <p:spPr>
          <a:xfrm>
            <a:off x="1570025" y="1570025"/>
            <a:ext cx="7033565" cy="3639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9579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25 yıldır</a:t>
            </a:r>
            <a:pPr algn="r" indent="0" marL="0">
              <a:buNone/>
            </a:pPr>
            <a:r>
              <a:rPr lang="en-US" sz="17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bildiğimiz arama motoru paradigması değişiyor.</a:t>
            </a:r>
            <a:endParaRPr lang="en-US" sz="1700" dirty="0"/>
          </a:p>
        </p:txBody>
      </p:sp>
      <p:sp>
        <p:nvSpPr>
          <p:cNvPr id="4" name="Text 2"/>
          <p:cNvSpPr txBox="1"/>
          <p:nvPr/>
        </p:nvSpPr>
        <p:spPr>
          <a:xfrm>
            <a:off x="1570025" y="2474366"/>
            <a:ext cx="7033565" cy="3639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Google’ın “mavi link” dönemi yerini </a:t>
            </a:r>
            <a:pPr algn="r" indent="0" marL="0">
              <a:buNone/>
            </a:pPr>
            <a:r>
              <a:rPr lang="en-US" sz="1700" b="1" dirty="0">
                <a:solidFill>
                  <a:srgbClr val="9579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“yanıt motoru”</a:t>
            </a:r>
            <a:pPr algn="r" indent="0" marL="0">
              <a:buNone/>
            </a:pPr>
            <a:r>
              <a:rPr lang="en-US" sz="17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dönemine bıraktı.</a:t>
            </a:r>
            <a:endParaRPr lang="en-US" sz="1700" dirty="0"/>
          </a:p>
        </p:txBody>
      </p:sp>
      <p:sp>
        <p:nvSpPr>
          <p:cNvPr id="5" name="Text 3"/>
          <p:cNvSpPr txBox="1"/>
          <p:nvPr/>
        </p:nvSpPr>
        <p:spPr>
          <a:xfrm>
            <a:off x="1570025" y="3372307"/>
            <a:ext cx="7033565" cy="3639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Artık kullanıcı değil, </a:t>
            </a:r>
            <a:pPr algn="r" indent="0" marL="0">
              <a:buNone/>
            </a:pPr>
            <a:r>
              <a:rPr lang="en-US" sz="1700" b="1" dirty="0">
                <a:solidFill>
                  <a:srgbClr val="9579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ajanları</a:t>
            </a:r>
            <a:pPr algn="r" indent="0" marL="0">
              <a:buNone/>
            </a:pPr>
            <a:r>
              <a:rPr lang="en-US" sz="17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markalarla iletişime geçiyor.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76733" y="439826"/>
            <a:ext cx="8390534" cy="4709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Veri Gerçekleri: </a:t>
            </a:r>
            <a:pPr algn="ctr" indent="0" marL="0">
              <a:buNone/>
            </a:pPr>
            <a:r>
              <a:rPr lang="en-US" sz="26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Aramanın Evrimi (2023–2025)</a:t>
            </a:r>
            <a:endParaRPr lang="en-US" sz="2600" dirty="0"/>
          </a:p>
        </p:txBody>
      </p:sp>
      <p:sp>
        <p:nvSpPr>
          <p:cNvPr id="3" name="Text 1"/>
          <p:cNvSpPr txBox="1"/>
          <p:nvPr/>
        </p:nvSpPr>
        <p:spPr>
          <a:xfrm>
            <a:off x="1883664" y="929030"/>
            <a:ext cx="5375758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A6A6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Kaynaklara göre dramatik değişim rakamlarla açıkça görülüyor:</a:t>
            </a:r>
            <a:endParaRPr lang="en-US" sz="1400" dirty="0"/>
          </a:p>
        </p:txBody>
      </p:sp>
      <p:sp>
        <p:nvSpPr>
          <p:cNvPr id="4" name="Text 2"/>
          <p:cNvSpPr txBox="1"/>
          <p:nvPr/>
        </p:nvSpPr>
        <p:spPr>
          <a:xfrm>
            <a:off x="1664208" y="2273198"/>
            <a:ext cx="3014777" cy="282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i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Google’ın küresel pazar payı: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1664208" y="2638044"/>
            <a:ext cx="3014777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732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%91.9 → %89.7</a:t>
            </a:r>
            <a:endParaRPr lang="en-US" sz="2600" dirty="0"/>
          </a:p>
        </p:txBody>
      </p:sp>
      <p:sp>
        <p:nvSpPr>
          <p:cNvPr id="6" name="Text 4"/>
          <p:cNvSpPr txBox="1"/>
          <p:nvPr/>
        </p:nvSpPr>
        <p:spPr>
          <a:xfrm>
            <a:off x="1664208" y="3140050"/>
            <a:ext cx="1883664" cy="238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(2022–2024)</a:t>
            </a:r>
            <a:endParaRPr lang="en-US" sz="1100" dirty="0"/>
          </a:p>
        </p:txBody>
      </p:sp>
      <p:sp>
        <p:nvSpPr>
          <p:cNvPr id="7" name="Text 5"/>
          <p:cNvSpPr txBox="1"/>
          <p:nvPr/>
        </p:nvSpPr>
        <p:spPr>
          <a:xfrm>
            <a:off x="5840273" y="2273198"/>
            <a:ext cx="3014777" cy="282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i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ChatGPT aktif kullanıcı sayısı:</a:t>
            </a:r>
            <a:endParaRPr lang="en-US" sz="1300" dirty="0"/>
          </a:p>
        </p:txBody>
      </p:sp>
      <p:sp>
        <p:nvSpPr>
          <p:cNvPr id="8" name="Text 6"/>
          <p:cNvSpPr txBox="1"/>
          <p:nvPr/>
        </p:nvSpPr>
        <p:spPr>
          <a:xfrm>
            <a:off x="5840273" y="2638044"/>
            <a:ext cx="3140050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9579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 → 800+ milyon</a:t>
            </a:r>
            <a:endParaRPr lang="en-US" sz="2600" dirty="0"/>
          </a:p>
        </p:txBody>
      </p:sp>
      <p:sp>
        <p:nvSpPr>
          <p:cNvPr id="9" name="Text 7"/>
          <p:cNvSpPr txBox="1"/>
          <p:nvPr/>
        </p:nvSpPr>
        <p:spPr>
          <a:xfrm>
            <a:off x="5840273" y="3140050"/>
            <a:ext cx="2009851" cy="238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(Şubat 2025 - Ekim 2025)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59282" y="1683410"/>
            <a:ext cx="1883664" cy="282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i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Organik trafik kaybı: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59282" y="2091233"/>
            <a:ext cx="1883664" cy="282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Şirketler genelinde</a:t>
            </a:r>
            <a:endParaRPr lang="en-US" sz="1200" dirty="0"/>
          </a:p>
        </p:txBody>
      </p:sp>
      <p:sp>
        <p:nvSpPr>
          <p:cNvPr id="4" name="Text 2"/>
          <p:cNvSpPr txBox="1"/>
          <p:nvPr/>
        </p:nvSpPr>
        <p:spPr>
          <a:xfrm>
            <a:off x="534010" y="2543861"/>
            <a:ext cx="2135124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9579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%20–40 düşüş</a:t>
            </a:r>
            <a:endParaRPr lang="en-US" sz="2200" dirty="0"/>
          </a:p>
        </p:txBody>
      </p:sp>
      <p:sp>
        <p:nvSpPr>
          <p:cNvPr id="5" name="Text 3"/>
          <p:cNvSpPr txBox="1"/>
          <p:nvPr/>
        </p:nvSpPr>
        <p:spPr>
          <a:xfrm>
            <a:off x="3642970" y="1601114"/>
            <a:ext cx="1883664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200" b="1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destekli arama araçlarının toplam trafik payı: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3610966" y="2511857"/>
            <a:ext cx="1946758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400"/>
              </a:lnSpc>
              <a:buNone/>
            </a:pPr>
            <a:r>
              <a:rPr lang="en-US" sz="2200" b="1" dirty="0">
                <a:solidFill>
                  <a:srgbClr val="9579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%78</a:t>
            </a:r>
            <a:pPr algn="ctr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’i</a:t>
            </a:r>
            <a:pPr algn="ctr" indent="0" marL="0">
              <a:lnSpc>
                <a:spcPts val="24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ChatGPT ve Gemini kontrol ediyor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6594653" y="1695298"/>
            <a:ext cx="1883664" cy="4709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Zero-click (tıklamasız) arama oranı: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6531559" y="2229307"/>
            <a:ext cx="2009851" cy="4709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9579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%56 → %69</a:t>
            </a:r>
            <a:endParaRPr lang="en-US" sz="2200" dirty="0"/>
          </a:p>
        </p:txBody>
      </p:sp>
      <p:sp>
        <p:nvSpPr>
          <p:cNvPr id="9" name="Text 7"/>
          <p:cNvSpPr txBox="1"/>
          <p:nvPr/>
        </p:nvSpPr>
        <p:spPr>
          <a:xfrm>
            <a:off x="6594653" y="2700223"/>
            <a:ext cx="1883664" cy="282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(2023–2025)</a:t>
            </a:r>
            <a:endParaRPr lang="en-US" sz="1200" dirty="0"/>
          </a:p>
        </p:txBody>
      </p:sp>
      <p:sp>
        <p:nvSpPr>
          <p:cNvPr id="10" name="Text 8"/>
          <p:cNvSpPr txBox="1"/>
          <p:nvPr/>
        </p:nvSpPr>
        <p:spPr>
          <a:xfrm>
            <a:off x="941832" y="4270248"/>
            <a:ext cx="7260336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i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Gartner,</a:t>
            </a:r>
            <a:pPr algn="ctr" indent="0" marL="0">
              <a:buNone/>
            </a:pPr>
            <a:r>
              <a:rPr lang="en-US" sz="1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2028’e kadar organik trafiğin </a:t>
            </a:r>
            <a:pPr algn="ctr" indent="0" marL="0">
              <a:buNone/>
            </a:pPr>
            <a:r>
              <a:rPr lang="en-US" sz="26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%50</a:t>
            </a:r>
            <a:pPr algn="ctr" indent="0" marL="0">
              <a:buNone/>
            </a:pPr>
            <a:r>
              <a:rPr lang="en-US" sz="1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azalacağını öngörüyor.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76733" y="376733"/>
            <a:ext cx="4396435" cy="4078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Davranış Değişimi: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376733" y="766267"/>
            <a:ext cx="4396435" cy="4078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Arama Artık Bir Diyalog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847649" y="1482242"/>
            <a:ext cx="4333342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Ortalama sorgu </a:t>
            </a:r>
            <a:pPr algn="l" indent="0" marL="0">
              <a:lnSpc>
                <a:spcPts val="2100"/>
              </a:lnSpc>
              <a:buNone/>
            </a:pPr>
            <a:r>
              <a:rPr lang="en-US" sz="14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uzunluğu </a:t>
            </a:r>
            <a:pPr algn="l" indent="0" marL="0">
              <a:lnSpc>
                <a:spcPts val="2100"/>
              </a:lnSpc>
              <a:buNone/>
            </a:pPr>
            <a:r>
              <a:rPr lang="en-US" sz="1400" b="1" dirty="0">
                <a:solidFill>
                  <a:srgbClr val="9579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3.4</a:t>
            </a:r>
            <a:pPr algn="l" indent="0" marL="0">
              <a:lnSpc>
                <a:spcPts val="2100"/>
              </a:lnSpc>
              <a:buNone/>
            </a:pPr>
            <a:r>
              <a:rPr lang="en-US" sz="14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kelimeye çıktı,</a:t>
            </a:r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doğal dilde yazılan sorular arttı.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847649" y="2344522"/>
            <a:ext cx="4333342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“How / What” ile başlayan sorular, </a:t>
            </a:r>
            <a:pPr algn="l" indent="0" marL="0">
              <a:lnSpc>
                <a:spcPts val="2100"/>
              </a:lnSpc>
              <a:buNone/>
            </a:pPr>
            <a:r>
              <a:rPr lang="en-US" sz="14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özetlerinin </a:t>
            </a:r>
            <a:pPr algn="l" indent="0" marL="0">
              <a:lnSpc>
                <a:spcPts val="2100"/>
              </a:lnSpc>
              <a:buNone/>
            </a:pPr>
            <a:r>
              <a:rPr lang="en-US" sz="1400" b="1" dirty="0">
                <a:solidFill>
                  <a:srgbClr val="9579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%65</a:t>
            </a:r>
            <a:pPr algn="l" indent="0" marL="0">
              <a:lnSpc>
                <a:spcPts val="2100"/>
              </a:lnSpc>
              <a:buNone/>
            </a:pPr>
            <a:r>
              <a:rPr lang="en-US" sz="14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’ini tetikliyor.</a:t>
            </a:r>
            <a:endParaRPr lang="en-US" sz="1400" dirty="0"/>
          </a:p>
        </p:txBody>
      </p:sp>
      <p:sp>
        <p:nvSpPr>
          <p:cNvPr id="6" name="Text 4"/>
          <p:cNvSpPr txBox="1"/>
          <p:nvPr/>
        </p:nvSpPr>
        <p:spPr>
          <a:xfrm>
            <a:off x="847649" y="3206801"/>
            <a:ext cx="4333342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Arama davranışı artık sorgu değil, </a:t>
            </a:r>
            <a:pPr algn="l" indent="0" marL="0">
              <a:lnSpc>
                <a:spcPts val="2100"/>
              </a:lnSpc>
              <a:buNone/>
            </a:pPr>
            <a:r>
              <a:rPr lang="en-US" sz="14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niyet</a:t>
            </a:r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(intent) odaklı hale geldi.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847649" y="4069080"/>
            <a:ext cx="4333342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Kullanıcı değil, </a:t>
            </a:r>
            <a:pPr algn="l" indent="0" marL="0">
              <a:lnSpc>
                <a:spcPts val="2100"/>
              </a:lnSpc>
              <a:buNone/>
            </a:pPr>
            <a:r>
              <a:rPr lang="en-US" sz="14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modelinin “ne sormak istediğimizi düşündüğü”</a:t>
            </a:r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belirleyici hale geliyor.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96189" y="490118"/>
            <a:ext cx="4396435" cy="3895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Yeni Gerçek: </a:t>
            </a:r>
            <a:pPr algn="l" indent="0" marL="0">
              <a:buNone/>
            </a:pPr>
            <a:r>
              <a:rPr lang="en-US" sz="2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SEO → GEO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596189" y="879653"/>
            <a:ext cx="4396435" cy="3895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Dönüşümü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847649" y="1821485"/>
            <a:ext cx="3234233" cy="5961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SEO (Search Engine Optimization),</a:t>
            </a:r>
            <a:pPr algn="l"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sıralama için optimize ederdi.</a:t>
            </a:r>
            <a:endParaRPr lang="en-US" sz="1350" dirty="0"/>
          </a:p>
        </p:txBody>
      </p:sp>
      <p:sp>
        <p:nvSpPr>
          <p:cNvPr id="5" name="Text 3"/>
          <p:cNvSpPr txBox="1"/>
          <p:nvPr/>
        </p:nvSpPr>
        <p:spPr>
          <a:xfrm>
            <a:off x="4992624" y="1821485"/>
            <a:ext cx="4081882" cy="5961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GEO (Generative Engine Optimization),</a:t>
            </a:r>
            <a:pPr algn="l"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AI’nin verdiği yanıtlarda yer almak için optimize ediyor.</a:t>
            </a:r>
            <a:endParaRPr lang="en-US" sz="1350" dirty="0"/>
          </a:p>
        </p:txBody>
      </p:sp>
      <p:sp>
        <p:nvSpPr>
          <p:cNvPr id="6" name="Text 4"/>
          <p:cNvSpPr txBox="1"/>
          <p:nvPr/>
        </p:nvSpPr>
        <p:spPr>
          <a:xfrm>
            <a:off x="1350569" y="3485693"/>
            <a:ext cx="3265322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“Birinci sırada olmak” artık </a:t>
            </a:r>
            <a:pPr algn="l" indent="0" marL="0">
              <a:lnSpc>
                <a:spcPts val="1900"/>
              </a:lnSpc>
              <a:buNone/>
            </a:pPr>
            <a:r>
              <a:rPr lang="en-US" sz="125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“cevabın içinde anılmak”</a:t>
            </a:r>
            <a:pPr algn="l"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anlamına geliyor.</a:t>
            </a:r>
            <a:endParaRPr lang="en-US" sz="1250" dirty="0"/>
          </a:p>
        </p:txBody>
      </p:sp>
      <p:sp>
        <p:nvSpPr>
          <p:cNvPr id="7" name="Text 5"/>
          <p:cNvSpPr txBox="1"/>
          <p:nvPr/>
        </p:nvSpPr>
        <p:spPr>
          <a:xfrm>
            <a:off x="5715000" y="3485693"/>
            <a:ext cx="3140050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Başarı metriği: </a:t>
            </a:r>
            <a:pPr algn="l" indent="0" marL="0">
              <a:lnSpc>
                <a:spcPts val="1900"/>
              </a:lnSpc>
              <a:buNone/>
            </a:pPr>
            <a:r>
              <a:rPr lang="en-US" sz="125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citation visibility</a:t>
            </a:r>
            <a:pPr algn="l"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(AI yanıtlarında kaç kez anıldığınız).</a:t>
            </a:r>
            <a:endParaRPr lang="en-US" sz="1250" dirty="0"/>
          </a:p>
        </p:txBody>
      </p:sp>
      <p:sp>
        <p:nvSpPr>
          <p:cNvPr id="8" name="Text 6"/>
          <p:cNvSpPr txBox="1"/>
          <p:nvPr/>
        </p:nvSpPr>
        <p:spPr>
          <a:xfrm>
            <a:off x="753466" y="4490618"/>
            <a:ext cx="7661758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“Markanızın bir ChatGPT veya Perplexity yanıtında kaynak olarak görünmesi, yeni </a:t>
            </a:r>
            <a:pPr algn="ctr" indent="0" marL="0">
              <a:buNone/>
            </a:pPr>
            <a:r>
              <a:rPr lang="en-US" sz="1200" b="1" dirty="0">
                <a:solidFill>
                  <a:srgbClr val="9579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‘1. sıra’ konumudur.”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65099" y="596189"/>
            <a:ext cx="4396435" cy="4078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Teknolojik Boyut: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565099" y="985723"/>
            <a:ext cx="4396435" cy="4078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LLM Optimizasyonu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973836" y="1739189"/>
            <a:ext cx="4678985" cy="5276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Yeni optimizasyon hedefi: LLMO (Large Language Model Optimization).</a:t>
            </a:r>
            <a:endParaRPr lang="en-US" sz="1200" dirty="0"/>
          </a:p>
        </p:txBody>
      </p:sp>
      <p:sp>
        <p:nvSpPr>
          <p:cNvPr id="5" name="Text 3"/>
          <p:cNvSpPr txBox="1"/>
          <p:nvPr/>
        </p:nvSpPr>
        <p:spPr>
          <a:xfrm>
            <a:off x="973836" y="2404872"/>
            <a:ext cx="4678985" cy="5276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İçeriğin okunabilirliği, şema yapısı ve “AI-friendly” formatı belirleyici.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973836" y="3008376"/>
            <a:ext cx="4678985" cy="5276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Gemini API ile yapılan testlerde “batched self-consistency” yöntemleri </a:t>
            </a:r>
            <a:pPr algn="l" indent="0" marL="0">
              <a:lnSpc>
                <a:spcPts val="1900"/>
              </a:lnSpc>
              <a:buNone/>
            </a:pPr>
            <a:r>
              <a:rPr lang="en-US" sz="1200" b="1" dirty="0">
                <a:solidFill>
                  <a:srgbClr val="9579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+7.5%</a:t>
            </a:r>
            <a:pPr algn="l"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daha iyi sıralama kalitesi sağladı.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973836" y="3692347"/>
            <a:ext cx="4678985" cy="5276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Klasik anahtar kelime yoğunluğu artık değersiz — önemli olan bağlamsal uygunluk ve yapısal netlik.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65099" y="596189"/>
            <a:ext cx="2511857" cy="4078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Kullanıcılar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565099" y="985723"/>
            <a:ext cx="2826410" cy="4078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Nerede Arıyor?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941832" y="2606040"/>
            <a:ext cx="1821485" cy="8165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TikTok ve YouTube, Z Kuşağı’nın </a:t>
            </a:r>
            <a:pPr algn="ctr" indent="0" marL="0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9579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bilgi arama kanalı</a:t>
            </a:r>
            <a:pPr algn="ctr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haline geldi.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3422599" y="2417674"/>
            <a:ext cx="2323490" cy="12563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Forbes Advisor’a göre kullanıcıların </a:t>
            </a:r>
            <a:pPr algn="ctr" indent="0" marL="0">
              <a:lnSpc>
                <a:spcPts val="27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%24</a:t>
            </a:r>
            <a:pPr algn="ctr" indent="0" marL="0">
              <a:lnSpc>
                <a:spcPts val="27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’ü, Gen Z’nin ise </a:t>
            </a:r>
            <a:pPr algn="ctr" indent="0" marL="0">
              <a:lnSpc>
                <a:spcPts val="27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%46</a:t>
            </a:r>
            <a:pPr algn="ctr" indent="0" marL="0">
              <a:lnSpc>
                <a:spcPts val="27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’sı sosyal medyada arama yapıyor.</a:t>
            </a:r>
            <a:endParaRPr lang="en-US" sz="1400" dirty="0"/>
          </a:p>
        </p:txBody>
      </p:sp>
      <p:sp>
        <p:nvSpPr>
          <p:cNvPr id="6" name="Text 4"/>
          <p:cNvSpPr txBox="1"/>
          <p:nvPr/>
        </p:nvSpPr>
        <p:spPr>
          <a:xfrm>
            <a:off x="6374282" y="2135124"/>
            <a:ext cx="1883664" cy="8165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300" b="1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“Search Everywhere Optimization” (SEvO) kavramı doğdu: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6280099" y="3045866"/>
            <a:ext cx="2072030" cy="8165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4343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Markalar sadece Google’da değil, her platformda bulunabilir olmalı.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Aramanın Değişimi — SEO to AI Visibility</dc:title>
  <dc:subject>PptxGenJS Presentation</dc:subject>
  <dc:creator>PptxGenJS</dc:creator>
  <cp:lastModifiedBy>PptxGenJS</cp:lastModifiedBy>
  <cp:revision>1</cp:revision>
  <dcterms:created xsi:type="dcterms:W3CDTF">2026-09-05T19:54:26Z</dcterms:created>
  <dcterms:modified xsi:type="dcterms:W3CDTF">2026-09-05T19:54:26Z</dcterms:modified>
</cp:coreProperties>
</file>