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notesMasterIdLst>
    <p:notesMasterId r:id="rId5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notesMaster" Target="notesMasters/notesMaster1.xml"/><Relationship Id="rId59" Type="http://schemas.openxmlformats.org/officeDocument/2006/relationships/presProps" Target="presProps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52882" y="3359506"/>
            <a:ext cx="4019702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1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Bir Girişim Hikayesi</a:t>
            </a:r>
            <a:endParaRPr lang="en-US" sz="2710" dirty="0"/>
          </a:p>
        </p:txBody>
      </p:sp>
      <p:sp>
        <p:nvSpPr>
          <p:cNvPr id="3" name="Text 1"/>
          <p:cNvSpPr txBox="1"/>
          <p:nvPr/>
        </p:nvSpPr>
        <p:spPr>
          <a:xfrm>
            <a:off x="665683" y="3881628"/>
            <a:ext cx="3140050" cy="22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70" spc="400" kern="0" dirty="0">
                <a:solidFill>
                  <a:srgbClr val="3A3A3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KAAN GÜLTEN</a:t>
            </a:r>
            <a:endParaRPr lang="en-US" sz="187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683410" y="1764792"/>
            <a:ext cx="3768242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1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Çözüm:</a:t>
            </a:r>
            <a:endParaRPr lang="en-US" sz="3210" dirty="0"/>
          </a:p>
        </p:txBody>
      </p:sp>
      <p:sp>
        <p:nvSpPr>
          <p:cNvPr id="3" name="Text 1"/>
          <p:cNvSpPr txBox="1"/>
          <p:nvPr/>
        </p:nvSpPr>
        <p:spPr>
          <a:xfrm>
            <a:off x="339242" y="2524658"/>
            <a:ext cx="4396435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96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Zamanı 5'e Bölme</a:t>
            </a:r>
            <a:endParaRPr lang="en-US" sz="2960" dirty="0"/>
          </a:p>
        </p:txBody>
      </p:sp>
      <p:sp>
        <p:nvSpPr>
          <p:cNvPr id="4" name="Text 2"/>
          <p:cNvSpPr/>
          <p:nvPr/>
        </p:nvSpPr>
        <p:spPr>
          <a:xfrm>
            <a:off x="268834" y="3375050"/>
            <a:ext cx="4428439" cy="862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Zor bir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işi</a:t>
            </a:r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yapması için her zaman tembel bir insanı seçerim.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Çünkü o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işi</a:t>
            </a:r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yapmanın kolay yolunu bulur"</a:t>
            </a:r>
            <a:endParaRPr lang="en-US" sz="1150" dirty="0"/>
          </a:p>
          <a:p>
            <a:pPr algn="ctr" indent="0" marL="0">
              <a:buNone/>
            </a:pPr>
            <a:endParaRPr lang="en-US" sz="11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Steve Jobs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90372" y="2128723"/>
            <a:ext cx="3516782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10" dirty="0">
                <a:solidFill>
                  <a:srgbClr val="E8552A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Sorun :</a:t>
            </a:r>
            <a:endParaRPr lang="en-US" sz="3210" dirty="0"/>
          </a:p>
        </p:txBody>
      </p:sp>
      <p:sp>
        <p:nvSpPr>
          <p:cNvPr id="3" name="Text 1"/>
          <p:cNvSpPr txBox="1"/>
          <p:nvPr/>
        </p:nvSpPr>
        <p:spPr>
          <a:xfrm>
            <a:off x="690372" y="2618842"/>
            <a:ext cx="5024628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9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Odaklanma Problemi</a:t>
            </a:r>
            <a:endParaRPr lang="en-US" sz="309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90372" y="1193292"/>
            <a:ext cx="3516782" cy="4773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90" dirty="0">
                <a:solidFill>
                  <a:srgbClr val="E8552A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Çözüm :</a:t>
            </a:r>
            <a:endParaRPr lang="en-US" sz="3290" dirty="0"/>
          </a:p>
        </p:txBody>
      </p:sp>
      <p:sp>
        <p:nvSpPr>
          <p:cNvPr id="3" name="Text 1"/>
          <p:cNvSpPr txBox="1"/>
          <p:nvPr/>
        </p:nvSpPr>
        <p:spPr>
          <a:xfrm>
            <a:off x="690372" y="1664208"/>
            <a:ext cx="5275174" cy="2386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15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tv,</a:t>
            </a:r>
            <a:endParaRPr lang="en-US" sz="3150" dirty="0"/>
          </a:p>
          <a:p>
            <a:pPr algn="l" indent="0" marL="0">
              <a:lnSpc>
                <a:spcPts val="4500"/>
              </a:lnSpc>
              <a:buNone/>
            </a:pPr>
            <a:r>
              <a:rPr lang="en-US" sz="315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negatif insanlar,</a:t>
            </a:r>
            <a:endParaRPr lang="en-US" sz="3150" dirty="0"/>
          </a:p>
          <a:p>
            <a:pPr algn="l" indent="0" marL="0">
              <a:lnSpc>
                <a:spcPts val="4500"/>
              </a:lnSpc>
              <a:buNone/>
            </a:pPr>
            <a:r>
              <a:rPr lang="en-US" sz="315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bildirimler,</a:t>
            </a:r>
            <a:endParaRPr lang="en-US" sz="3150" dirty="0"/>
          </a:p>
          <a:p>
            <a:pPr algn="l" indent="0" marL="0">
              <a:lnSpc>
                <a:spcPts val="4500"/>
              </a:lnSpc>
              <a:buNone/>
            </a:pPr>
            <a:r>
              <a:rPr lang="en-US" sz="315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gereksiz zaman kaybı</a:t>
            </a:r>
            <a:endParaRPr lang="en-US" sz="3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118311" y="2141525"/>
            <a:ext cx="6908292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4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Sorun : </a:t>
            </a:r>
            <a:pPr algn="ctr" indent="0" marL="0">
              <a:buNone/>
            </a:pPr>
            <a:r>
              <a:rPr lang="en-US" sz="604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Atalet</a:t>
            </a:r>
            <a:endParaRPr lang="en-US" sz="604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638044" y="2016252"/>
            <a:ext cx="3768242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7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Çözüm :</a:t>
            </a:r>
            <a:endParaRPr lang="en-US" sz="2870" dirty="0"/>
          </a:p>
        </p:txBody>
      </p:sp>
      <p:sp>
        <p:nvSpPr>
          <p:cNvPr id="3" name="Text 1"/>
          <p:cNvSpPr txBox="1"/>
          <p:nvPr/>
        </p:nvSpPr>
        <p:spPr>
          <a:xfrm>
            <a:off x="596189" y="2518258"/>
            <a:ext cx="7850124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Öncelik Sırası İle Hedefi Parçalara Böl</a:t>
            </a:r>
            <a:endParaRPr lang="en-US" sz="2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90118" y="3441802"/>
            <a:ext cx="8164678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20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Sorun : </a:t>
            </a:r>
            <a:pPr algn="ctr" indent="0" marL="0">
              <a:buNone/>
            </a:pPr>
            <a:r>
              <a:rPr lang="en-US" sz="302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Değeri Ortaya Çıkaramamak</a:t>
            </a:r>
            <a:endParaRPr lang="en-US" sz="302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92708" y="3441802"/>
            <a:ext cx="6908292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130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Çözüm: </a:t>
            </a:r>
            <a:pPr algn="ctr" indent="0" marL="0">
              <a:buNone/>
            </a:pPr>
            <a:r>
              <a:rPr lang="en-US" sz="313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Pazarlamayı Çözme</a:t>
            </a:r>
            <a:endParaRPr lang="en-US" sz="313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381658" y="779069"/>
            <a:ext cx="6908292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56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 ANA REKLAM TÜRÜ VARDIR</a:t>
            </a:r>
            <a:endParaRPr lang="en-US" sz="3560" dirty="0"/>
          </a:p>
        </p:txBody>
      </p:sp>
      <p:sp>
        <p:nvSpPr>
          <p:cNvPr id="3" name="Text 1"/>
          <p:cNvSpPr txBox="1"/>
          <p:nvPr/>
        </p:nvSpPr>
        <p:spPr>
          <a:xfrm>
            <a:off x="2248510" y="2216506"/>
            <a:ext cx="628193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16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3160" dirty="0"/>
          </a:p>
        </p:txBody>
      </p:sp>
      <p:sp>
        <p:nvSpPr>
          <p:cNvPr id="4" name="Text 2"/>
          <p:cNvSpPr txBox="1"/>
          <p:nvPr/>
        </p:nvSpPr>
        <p:spPr>
          <a:xfrm>
            <a:off x="1180490" y="2700223"/>
            <a:ext cx="2763317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8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VAROLAN PİYASADA</a:t>
            </a:r>
            <a:endParaRPr lang="en-US" sz="1800" dirty="0"/>
          </a:p>
          <a:p>
            <a:pPr algn="ctr" indent="0" marL="0">
              <a:lnSpc>
                <a:spcPts val="198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MARKA ALGISI</a:t>
            </a:r>
            <a:endParaRPr lang="en-US" sz="1800" dirty="0"/>
          </a:p>
        </p:txBody>
      </p:sp>
      <p:sp>
        <p:nvSpPr>
          <p:cNvPr id="5" name="Text 3"/>
          <p:cNvSpPr txBox="1"/>
          <p:nvPr/>
        </p:nvSpPr>
        <p:spPr>
          <a:xfrm>
            <a:off x="6242609" y="2216506"/>
            <a:ext cx="628193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8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2080" dirty="0"/>
          </a:p>
        </p:txBody>
      </p:sp>
      <p:sp>
        <p:nvSpPr>
          <p:cNvPr id="6" name="Text 4"/>
          <p:cNvSpPr txBox="1"/>
          <p:nvPr/>
        </p:nvSpPr>
        <p:spPr>
          <a:xfrm>
            <a:off x="5112410" y="2700223"/>
            <a:ext cx="2888590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8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GELİŞMEMİŞ PİYASADA</a:t>
            </a:r>
            <a:endParaRPr lang="en-US" sz="2000" dirty="0"/>
          </a:p>
          <a:p>
            <a:pPr algn="ctr" indent="0" marL="0">
              <a:lnSpc>
                <a:spcPts val="198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FARKINDALIK ÇALIŞMASI</a:t>
            </a:r>
            <a:endParaRPr lang="en-US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708099" y="1356970"/>
            <a:ext cx="376733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9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2890" dirty="0"/>
          </a:p>
        </p:txBody>
      </p:sp>
      <p:sp>
        <p:nvSpPr>
          <p:cNvPr id="3" name="Text 1"/>
          <p:cNvSpPr txBox="1"/>
          <p:nvPr/>
        </p:nvSpPr>
        <p:spPr>
          <a:xfrm>
            <a:off x="2511857" y="1293876"/>
            <a:ext cx="5024628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80"/>
              </a:lnSpc>
              <a:buNone/>
            </a:pPr>
            <a:r>
              <a:rPr lang="en-US" sz="187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SEO`NUN </a:t>
            </a:r>
            <a:pPr algn="l" indent="0" marL="0">
              <a:lnSpc>
                <a:spcPts val="2180"/>
              </a:lnSpc>
              <a:buNone/>
            </a:pPr>
            <a:r>
              <a:rPr lang="en-US" sz="187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GELİRLERİNİZİ 3 KAT</a:t>
            </a:r>
            <a:pPr algn="l" indent="0" marL="0">
              <a:lnSpc>
                <a:spcPts val="2180"/>
              </a:lnSpc>
              <a:buNone/>
            </a:pPr>
            <a:r>
              <a:rPr lang="en-US" sz="187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KADAR</a:t>
            </a:r>
            <a:endParaRPr lang="en-US" sz="1870" dirty="0"/>
          </a:p>
          <a:p>
            <a:pPr algn="l" indent="0" marL="0">
              <a:lnSpc>
                <a:spcPts val="2180"/>
              </a:lnSpc>
              <a:buNone/>
            </a:pPr>
            <a:r>
              <a:rPr lang="en-US" sz="187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ARTTIRABİLECEĞİNİ BİLİYOR MUSUNUZ</a:t>
            </a:r>
            <a:endParaRPr lang="en-US" sz="1870" dirty="0"/>
          </a:p>
        </p:txBody>
      </p:sp>
      <p:sp>
        <p:nvSpPr>
          <p:cNvPr id="4" name="Text 2"/>
          <p:cNvSpPr txBox="1"/>
          <p:nvPr/>
        </p:nvSpPr>
        <p:spPr>
          <a:xfrm>
            <a:off x="1708099" y="3177540"/>
            <a:ext cx="376733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1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910" dirty="0"/>
          </a:p>
        </p:txBody>
      </p:sp>
      <p:sp>
        <p:nvSpPr>
          <p:cNvPr id="5" name="Text 3"/>
          <p:cNvSpPr txBox="1"/>
          <p:nvPr/>
        </p:nvSpPr>
        <p:spPr>
          <a:xfrm>
            <a:off x="2511857" y="3115361"/>
            <a:ext cx="5651906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180"/>
              </a:lnSpc>
              <a:buNone/>
            </a:pPr>
            <a:r>
              <a:rPr lang="en-US" sz="192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 AYRI ÖDÜLLÜ TÜRKİYE’NİN</a:t>
            </a:r>
            <a:endParaRPr lang="en-US" sz="1920" dirty="0"/>
          </a:p>
          <a:p>
            <a:pPr algn="l" indent="0" marL="0">
              <a:lnSpc>
                <a:spcPts val="2180"/>
              </a:lnSpc>
              <a:buNone/>
            </a:pPr>
            <a:r>
              <a:rPr lang="en-US" sz="192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UZMAN EKİBİ İLE ÇALIŞMAK İÇİN WEBTURES!</a:t>
            </a:r>
            <a:endParaRPr lang="en-US" sz="192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79069" y="1758391"/>
            <a:ext cx="4773168" cy="15069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560"/>
              </a:lnSpc>
              <a:buNone/>
            </a:pPr>
            <a:r>
              <a:rPr lang="en-US" sz="293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COCA COLA`NIN</a:t>
            </a:r>
            <a:endParaRPr lang="en-US" sz="2930" dirty="0"/>
          </a:p>
          <a:p>
            <a:pPr algn="l" indent="0" marL="0">
              <a:lnSpc>
                <a:spcPts val="3560"/>
              </a:lnSpc>
              <a:buNone/>
            </a:pPr>
            <a:r>
              <a:rPr lang="en-US" sz="293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AĞIRLIKLI PAZARLAMA</a:t>
            </a:r>
            <a:endParaRPr lang="en-US" sz="2930" dirty="0"/>
          </a:p>
          <a:p>
            <a:pPr algn="l" indent="0" marL="0">
              <a:lnSpc>
                <a:spcPts val="3560"/>
              </a:lnSpc>
              <a:buNone/>
            </a:pPr>
            <a:r>
              <a:rPr lang="en-US" sz="293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STRATEJİSİ</a:t>
            </a:r>
            <a:endParaRPr lang="en-US" sz="293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16559" y="2392985"/>
            <a:ext cx="3768242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4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KAAN GÜLTEN</a:t>
            </a:r>
            <a:endParaRPr lang="en-US" sz="3440" dirty="0"/>
          </a:p>
        </p:txBody>
      </p:sp>
      <p:sp>
        <p:nvSpPr>
          <p:cNvPr id="3" name="Text 1"/>
          <p:cNvSpPr txBox="1"/>
          <p:nvPr/>
        </p:nvSpPr>
        <p:spPr>
          <a:xfrm>
            <a:off x="816559" y="2901391"/>
            <a:ext cx="3140050" cy="225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40" spc="400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WEBTURES CEO</a:t>
            </a:r>
            <a:endParaRPr lang="en-US" sz="154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745590" y="1607515"/>
            <a:ext cx="5651906" cy="18836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450"/>
              </a:lnSpc>
              <a:buNone/>
            </a:pPr>
            <a:r>
              <a:rPr lang="en-US" sz="367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REKLAMIN ALGI</a:t>
            </a:r>
            <a:endParaRPr lang="en-US" sz="3670" dirty="0"/>
          </a:p>
          <a:p>
            <a:pPr algn="ctr" indent="0" marL="0">
              <a:lnSpc>
                <a:spcPts val="4450"/>
              </a:lnSpc>
              <a:buNone/>
            </a:pPr>
            <a:r>
              <a:rPr lang="en-US" sz="367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ÜZERİNDEKİ ETKİSİ</a:t>
            </a:r>
            <a:endParaRPr lang="en-US" sz="3670" dirty="0"/>
          </a:p>
          <a:p>
            <a:pPr algn="ctr" indent="0" marL="0">
              <a:lnSpc>
                <a:spcPts val="4450"/>
              </a:lnSpc>
              <a:buNone/>
            </a:pPr>
            <a:r>
              <a:rPr lang="en-US" sz="367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NEDİR?</a:t>
            </a:r>
            <a:endParaRPr lang="en-US" sz="367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90118" y="2179015"/>
            <a:ext cx="816467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2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Sorun : </a:t>
            </a:r>
            <a:pPr algn="ctr" indent="0" marL="0">
              <a:buNone/>
            </a:pPr>
            <a:r>
              <a:rPr lang="en-US" sz="302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Pazarın Yeni ve Küçük Olması</a:t>
            </a:r>
            <a:endParaRPr lang="en-US" sz="302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318565" y="2053742"/>
            <a:ext cx="31400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7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Çözüm:</a:t>
            </a:r>
            <a:endParaRPr lang="en-US" sz="2570" dirty="0"/>
          </a:p>
        </p:txBody>
      </p:sp>
      <p:sp>
        <p:nvSpPr>
          <p:cNvPr id="3" name="Text 1"/>
          <p:cNvSpPr txBox="1"/>
          <p:nvPr/>
        </p:nvSpPr>
        <p:spPr>
          <a:xfrm>
            <a:off x="313639" y="2606040"/>
            <a:ext cx="5149901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1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Bilgi İle Pazarlama Stratejisi</a:t>
            </a:r>
            <a:endParaRPr lang="en-US" sz="251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79069" y="1764792"/>
            <a:ext cx="31400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150" dirty="0">
                <a:solidFill>
                  <a:srgbClr val="E8552A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Sorun :</a:t>
            </a:r>
            <a:endParaRPr lang="en-US" sz="3150" dirty="0"/>
          </a:p>
        </p:txBody>
      </p:sp>
      <p:sp>
        <p:nvSpPr>
          <p:cNvPr id="3" name="Text 1"/>
          <p:cNvSpPr txBox="1"/>
          <p:nvPr/>
        </p:nvSpPr>
        <p:spPr>
          <a:xfrm>
            <a:off x="779069" y="2211019"/>
            <a:ext cx="4521708" cy="11932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302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Çalışan Ve Müşteri</a:t>
            </a:r>
            <a:endParaRPr lang="en-US" sz="3020" dirty="0"/>
          </a:p>
          <a:p>
            <a:pPr algn="l" indent="0" marL="0">
              <a:lnSpc>
                <a:spcPts val="4250"/>
              </a:lnSpc>
              <a:buNone/>
            </a:pPr>
            <a:r>
              <a:rPr lang="en-US" sz="302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Sadakati Sağlamak</a:t>
            </a:r>
            <a:endParaRPr lang="en-US" sz="302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92708" y="1733702"/>
            <a:ext cx="3140050" cy="4773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110" dirty="0">
                <a:solidFill>
                  <a:srgbClr val="E8552A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Çözüm:</a:t>
            </a:r>
            <a:endParaRPr lang="en-US" sz="3110" dirty="0"/>
          </a:p>
        </p:txBody>
      </p:sp>
      <p:sp>
        <p:nvSpPr>
          <p:cNvPr id="3" name="Text 1"/>
          <p:cNvSpPr txBox="1"/>
          <p:nvPr/>
        </p:nvSpPr>
        <p:spPr>
          <a:xfrm>
            <a:off x="402336" y="2279599"/>
            <a:ext cx="4521708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92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Markalaşma Süreci</a:t>
            </a:r>
            <a:endParaRPr lang="en-US" sz="292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315614" y="2185416"/>
            <a:ext cx="2511857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9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Sorun :</a:t>
            </a:r>
            <a:endParaRPr lang="en-US" sz="2490" dirty="0"/>
          </a:p>
        </p:txBody>
      </p:sp>
      <p:sp>
        <p:nvSpPr>
          <p:cNvPr id="3" name="Text 1"/>
          <p:cNvSpPr txBox="1"/>
          <p:nvPr/>
        </p:nvSpPr>
        <p:spPr>
          <a:xfrm>
            <a:off x="490118" y="2537460"/>
            <a:ext cx="8164678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Yatırımcı, Ortak Veya Finansmana Bel Bağlamak</a:t>
            </a:r>
            <a:endParaRPr lang="en-US" sz="2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001975" y="2078431"/>
            <a:ext cx="31400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53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Çözüm:</a:t>
            </a:r>
            <a:endParaRPr lang="en-US" sz="3530" dirty="0"/>
          </a:p>
        </p:txBody>
      </p:sp>
      <p:sp>
        <p:nvSpPr>
          <p:cNvPr id="3" name="Text 1"/>
          <p:cNvSpPr txBox="1"/>
          <p:nvPr/>
        </p:nvSpPr>
        <p:spPr>
          <a:xfrm>
            <a:off x="1431950" y="2493569"/>
            <a:ext cx="6280099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9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Kendine Yatırım Yapma</a:t>
            </a:r>
            <a:endParaRPr lang="en-US" sz="329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745590" y="1193292"/>
            <a:ext cx="5651906" cy="12563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750"/>
              </a:lnSpc>
              <a:buNone/>
            </a:pPr>
            <a:r>
              <a:rPr lang="en-US" sz="366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Hayallerinizin</a:t>
            </a:r>
            <a:endParaRPr lang="en-US" sz="3660" dirty="0"/>
          </a:p>
          <a:p>
            <a:pPr algn="ctr" indent="0" marL="0">
              <a:lnSpc>
                <a:spcPts val="4750"/>
              </a:lnSpc>
              <a:buNone/>
            </a:pPr>
            <a:r>
              <a:rPr lang="en-US" sz="366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Peşinden Koşmayın!</a:t>
            </a:r>
            <a:endParaRPr lang="en-US" sz="3660" dirty="0"/>
          </a:p>
        </p:txBody>
      </p:sp>
      <p:sp>
        <p:nvSpPr>
          <p:cNvPr id="3" name="Text 1"/>
          <p:cNvSpPr txBox="1"/>
          <p:nvPr/>
        </p:nvSpPr>
        <p:spPr>
          <a:xfrm>
            <a:off x="1431950" y="2788006"/>
            <a:ext cx="6280099" cy="1004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3760"/>
              </a:lnSpc>
              <a:buNone/>
            </a:pPr>
            <a:r>
              <a:rPr lang="en-US" sz="307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Hayallerinizi parçalara bölün</a:t>
            </a:r>
            <a:endParaRPr lang="en-US" sz="3070" dirty="0"/>
          </a:p>
          <a:p>
            <a:pPr algn="ctr" indent="0" marL="0">
              <a:lnSpc>
                <a:spcPts val="3760"/>
              </a:lnSpc>
              <a:buNone/>
            </a:pPr>
            <a:r>
              <a:rPr lang="en-US" sz="307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 onları hedefe dönüştürün.</a:t>
            </a:r>
            <a:endParaRPr lang="en-US" sz="307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92347" y="1639519"/>
            <a:ext cx="31400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7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Sorun:</a:t>
            </a:r>
            <a:endParaRPr lang="en-US" sz="2870" dirty="0"/>
          </a:p>
        </p:txBody>
      </p:sp>
      <p:sp>
        <p:nvSpPr>
          <p:cNvPr id="3" name="Text 1"/>
          <p:cNvSpPr txBox="1"/>
          <p:nvPr/>
        </p:nvSpPr>
        <p:spPr>
          <a:xfrm>
            <a:off x="3692347" y="2040941"/>
            <a:ext cx="5024628" cy="10680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760"/>
              </a:lnSpc>
              <a:buNone/>
            </a:pPr>
            <a:r>
              <a:rPr lang="en-US" sz="2810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Sürdürülebilir Büyüme ve</a:t>
            </a:r>
            <a:endParaRPr lang="en-US" sz="2810" dirty="0"/>
          </a:p>
          <a:p>
            <a:pPr algn="l" indent="0" marL="0">
              <a:lnSpc>
                <a:spcPts val="3760"/>
              </a:lnSpc>
              <a:buNone/>
            </a:pPr>
            <a:r>
              <a:rPr lang="en-US" sz="2810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Öngörülebilir Olma</a:t>
            </a:r>
            <a:endParaRPr lang="en-US" sz="281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431950" y="2185416"/>
            <a:ext cx="6280099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390" dirty="0">
                <a:solidFill>
                  <a:srgbClr val="FFFFFF"/>
                </a:solidFill>
                <a:latin typeface="Poppins Medium" pitchFamily="34" charset="0"/>
                <a:ea typeface="Poppins Medium" pitchFamily="34" charset="-122"/>
                <a:cs typeface="Poppins Medium" pitchFamily="34" charset="-120"/>
              </a:rPr>
              <a:t>Çözüm : Nakit Akışı</a:t>
            </a:r>
            <a:endParaRPr lang="en-US" sz="439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04926" y="1959559"/>
            <a:ext cx="2511857" cy="3767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7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Sorun :</a:t>
            </a:r>
            <a:endParaRPr lang="en-US" sz="2070" dirty="0"/>
          </a:p>
        </p:txBody>
      </p:sp>
      <p:sp>
        <p:nvSpPr>
          <p:cNvPr id="3" name="Text 1"/>
          <p:cNvSpPr txBox="1"/>
          <p:nvPr/>
        </p:nvSpPr>
        <p:spPr>
          <a:xfrm>
            <a:off x="251460" y="2461565"/>
            <a:ext cx="4019702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3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Müşteri Çıtası</a:t>
            </a:r>
            <a:endParaRPr lang="en-US" sz="3830" dirty="0"/>
          </a:p>
        </p:txBody>
      </p:sp>
      <p:sp>
        <p:nvSpPr>
          <p:cNvPr id="4" name="Text 2"/>
          <p:cNvSpPr txBox="1"/>
          <p:nvPr/>
        </p:nvSpPr>
        <p:spPr>
          <a:xfrm>
            <a:off x="4646981" y="2160727"/>
            <a:ext cx="4396435" cy="816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3070"/>
              </a:lnSpc>
              <a:buNone/>
            </a:pPr>
            <a:r>
              <a:rPr lang="en-US" sz="2160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 birimlik </a:t>
            </a:r>
            <a:pPr algn="ctr" indent="0" marL="0">
              <a:lnSpc>
                <a:spcPts val="3070"/>
              </a:lnSpc>
              <a:buNone/>
            </a:pPr>
            <a:r>
              <a:rPr lang="en-US" sz="216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1000 müşteri mi?</a:t>
            </a:r>
            <a:endParaRPr lang="en-US" sz="2160" dirty="0"/>
          </a:p>
          <a:p>
            <a:pPr algn="ctr" indent="0" marL="0">
              <a:lnSpc>
                <a:spcPts val="3070"/>
              </a:lnSpc>
              <a:buNone/>
            </a:pPr>
            <a:r>
              <a:rPr lang="en-US" sz="2160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100 birimlik </a:t>
            </a:r>
            <a:pPr algn="ctr" indent="0" marL="0">
              <a:lnSpc>
                <a:spcPts val="3070"/>
              </a:lnSpc>
              <a:buNone/>
            </a:pPr>
            <a:r>
              <a:rPr lang="en-US" sz="216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müşteri mi?</a:t>
            </a:r>
            <a:endParaRPr lang="en-US" sz="216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52298" y="1576426"/>
            <a:ext cx="3140050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4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Çözüm :</a:t>
            </a:r>
            <a:endParaRPr lang="en-US" sz="2840" dirty="0"/>
          </a:p>
        </p:txBody>
      </p:sp>
      <p:sp>
        <p:nvSpPr>
          <p:cNvPr id="3" name="Text 1"/>
          <p:cNvSpPr txBox="1"/>
          <p:nvPr/>
        </p:nvSpPr>
        <p:spPr>
          <a:xfrm>
            <a:off x="552298" y="1959559"/>
            <a:ext cx="4396435" cy="1633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860"/>
              </a:lnSpc>
              <a:buNone/>
            </a:pPr>
            <a:r>
              <a:rPr lang="en-US" sz="273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Fiyat Politikası İle</a:t>
            </a:r>
            <a:endParaRPr lang="en-US" sz="2730" dirty="0"/>
          </a:p>
          <a:p>
            <a:pPr algn="l" indent="0" marL="0">
              <a:lnSpc>
                <a:spcPts val="3860"/>
              </a:lnSpc>
              <a:buNone/>
            </a:pPr>
            <a:r>
              <a:rPr lang="en-US" sz="273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Pazarlama Stratejisi</a:t>
            </a:r>
            <a:endParaRPr lang="en-US" sz="2730" dirty="0"/>
          </a:p>
          <a:p>
            <a:pPr algn="l" indent="0" marL="0">
              <a:lnSpc>
                <a:spcPts val="3860"/>
              </a:lnSpc>
              <a:buNone/>
            </a:pPr>
            <a:r>
              <a:rPr lang="en-US" sz="273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Gerçekleştirmek</a:t>
            </a:r>
            <a:endParaRPr lang="en-US" sz="273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6481" y="2261311"/>
            <a:ext cx="7850124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7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Sorun : </a:t>
            </a:r>
            <a:pPr algn="ctr" indent="0" marL="0">
              <a:buNone/>
            </a:pPr>
            <a:r>
              <a:rPr lang="en-US" sz="307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Doğru Ekibi İnşa Etmek</a:t>
            </a:r>
            <a:endParaRPr lang="en-US" sz="307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118311" y="490118"/>
            <a:ext cx="6908292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98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Çalışan İhtiyacını Belirlemek</a:t>
            </a:r>
            <a:endParaRPr lang="en-US" sz="2980" dirty="0"/>
          </a:p>
        </p:txBody>
      </p:sp>
      <p:sp>
        <p:nvSpPr>
          <p:cNvPr id="3" name="Text 1"/>
          <p:cNvSpPr txBox="1"/>
          <p:nvPr/>
        </p:nvSpPr>
        <p:spPr>
          <a:xfrm>
            <a:off x="1431950" y="985723"/>
            <a:ext cx="6280099" cy="4142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1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Elon Musk ve Acun Modeli</a:t>
            </a:r>
            <a:endParaRPr lang="en-US" sz="281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03758" y="2261311"/>
            <a:ext cx="7536485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34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Sorun : Çalışan Motivasyonu</a:t>
            </a:r>
            <a:endParaRPr lang="en-US" sz="334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28193" y="979322"/>
            <a:ext cx="3140050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1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Çözüm :</a:t>
            </a:r>
            <a:endParaRPr lang="en-US" sz="3410" dirty="0"/>
          </a:p>
        </p:txBody>
      </p:sp>
      <p:sp>
        <p:nvSpPr>
          <p:cNvPr id="3" name="Text 1"/>
          <p:cNvSpPr txBox="1"/>
          <p:nvPr/>
        </p:nvSpPr>
        <p:spPr>
          <a:xfrm>
            <a:off x="628193" y="1720901"/>
            <a:ext cx="4396435" cy="1758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160"/>
              </a:lnSpc>
              <a:buNone/>
            </a:pPr>
            <a:r>
              <a:rPr lang="en-US" sz="1830" dirty="0">
                <a:solidFill>
                  <a:srgbClr val="3A3A3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Vaad edip istemek ve</a:t>
            </a:r>
            <a:endParaRPr lang="en-US" sz="1830" dirty="0"/>
          </a:p>
          <a:p>
            <a:pPr algn="l" indent="0" marL="0">
              <a:lnSpc>
                <a:spcPts val="3160"/>
              </a:lnSpc>
              <a:buNone/>
            </a:pPr>
            <a:r>
              <a:rPr lang="en-US" sz="1830" dirty="0">
                <a:solidFill>
                  <a:srgbClr val="3A3A3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sahiplenilmeyi beklemek değil,</a:t>
            </a:r>
            <a:endParaRPr lang="en-US" sz="1830" dirty="0"/>
          </a:p>
          <a:p>
            <a:pPr algn="l" indent="0" marL="0">
              <a:lnSpc>
                <a:spcPts val="3160"/>
              </a:lnSpc>
              <a:buNone/>
            </a:pPr>
            <a:r>
              <a:rPr lang="en-US" sz="1830" b="1" dirty="0">
                <a:solidFill>
                  <a:srgbClr val="3A3A3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Sahiplenip, verip sadece</a:t>
            </a:r>
            <a:endParaRPr lang="en-US" sz="1830" dirty="0"/>
          </a:p>
          <a:p>
            <a:pPr algn="l" indent="0" marL="0">
              <a:lnSpc>
                <a:spcPts val="3160"/>
              </a:lnSpc>
              <a:buNone/>
            </a:pPr>
            <a:r>
              <a:rPr lang="en-US" sz="1830" b="1" dirty="0">
                <a:solidFill>
                  <a:srgbClr val="3A3A3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beklemeye geçmek..</a:t>
            </a:r>
            <a:endParaRPr lang="en-US" sz="183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39242" y="1984248"/>
            <a:ext cx="4396435" cy="11932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289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Çalışanı İşin</a:t>
            </a:r>
            <a:endParaRPr lang="en-US" sz="2890" dirty="0"/>
          </a:p>
          <a:p>
            <a:pPr algn="l" indent="0" marL="0">
              <a:lnSpc>
                <a:spcPts val="4250"/>
              </a:lnSpc>
              <a:buNone/>
            </a:pPr>
            <a:r>
              <a:rPr lang="en-US" sz="289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Merkezine Koymak</a:t>
            </a:r>
            <a:endParaRPr lang="en-US" sz="289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92708" y="219456"/>
            <a:ext cx="6908292" cy="11932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650"/>
              </a:lnSpc>
              <a:buNone/>
            </a:pPr>
            <a:r>
              <a:rPr lang="en-US" sz="336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iyi öğrenme şekli analiz</a:t>
            </a:r>
            <a:endParaRPr lang="en-US" sz="3360" dirty="0"/>
          </a:p>
          <a:p>
            <a:pPr algn="ctr" indent="0" marL="0">
              <a:lnSpc>
                <a:spcPts val="4650"/>
              </a:lnSpc>
              <a:buNone/>
            </a:pPr>
            <a:r>
              <a:rPr lang="en-US" sz="336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yeteneğidir.</a:t>
            </a:r>
            <a:endParaRPr lang="en-US" sz="3360" dirty="0"/>
          </a:p>
        </p:txBody>
      </p:sp>
      <p:sp>
        <p:nvSpPr>
          <p:cNvPr id="3" name="Text 1"/>
          <p:cNvSpPr txBox="1"/>
          <p:nvPr/>
        </p:nvSpPr>
        <p:spPr>
          <a:xfrm>
            <a:off x="1758391" y="2167128"/>
            <a:ext cx="5651906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3660"/>
              </a:lnSpc>
              <a:buNone/>
            </a:pPr>
            <a:r>
              <a:rPr lang="en-US" sz="317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TEKNOLOJİ DEVLERİNİN</a:t>
            </a:r>
            <a:endParaRPr lang="en-US" sz="3170" dirty="0"/>
          </a:p>
          <a:p>
            <a:pPr algn="ctr" indent="0" marL="0">
              <a:lnSpc>
                <a:spcPts val="3660"/>
              </a:lnSpc>
              <a:buNone/>
            </a:pPr>
            <a:r>
              <a:rPr lang="en-US" sz="317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BÜYÜME STRATEJİLERİ</a:t>
            </a:r>
            <a:endParaRPr lang="en-US" sz="317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315614" y="1827886"/>
            <a:ext cx="2511857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37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Sorun:</a:t>
            </a:r>
            <a:endParaRPr lang="en-US" sz="3370" dirty="0"/>
          </a:p>
        </p:txBody>
      </p:sp>
      <p:sp>
        <p:nvSpPr>
          <p:cNvPr id="3" name="Text 1"/>
          <p:cNvSpPr txBox="1"/>
          <p:nvPr/>
        </p:nvSpPr>
        <p:spPr>
          <a:xfrm>
            <a:off x="1431950" y="2342693"/>
            <a:ext cx="6280099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34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Enerji ve Zaman Yönetimi</a:t>
            </a:r>
            <a:endParaRPr lang="en-US" sz="334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79069" y="1858975"/>
            <a:ext cx="3140050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8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Çözüm :</a:t>
            </a:r>
            <a:endParaRPr lang="en-US" sz="3480" dirty="0"/>
          </a:p>
        </p:txBody>
      </p:sp>
      <p:sp>
        <p:nvSpPr>
          <p:cNvPr id="3" name="Text 1"/>
          <p:cNvSpPr txBox="1"/>
          <p:nvPr/>
        </p:nvSpPr>
        <p:spPr>
          <a:xfrm>
            <a:off x="779069" y="2404872"/>
            <a:ext cx="4396435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5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Evergreen Content</a:t>
            </a:r>
            <a:endParaRPr lang="en-US" sz="33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904342" y="2229307"/>
            <a:ext cx="477316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78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Kriz Yönetimi</a:t>
            </a:r>
            <a:endParaRPr lang="en-US" sz="478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431950" y="2047342"/>
            <a:ext cx="6280099" cy="1004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356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“Meseleleri mesele etmezseniz</a:t>
            </a:r>
            <a:endParaRPr lang="en-US" sz="2700" dirty="0"/>
          </a:p>
          <a:p>
            <a:pPr algn="ctr" indent="0" marL="0">
              <a:lnSpc>
                <a:spcPts val="356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ortada mesele kalmaz.”</a:t>
            </a:r>
            <a:endParaRPr lang="en-US" sz="2700" dirty="0"/>
          </a:p>
        </p:txBody>
      </p:sp>
      <p:sp>
        <p:nvSpPr>
          <p:cNvPr id="3" name="Text 1"/>
          <p:cNvSpPr txBox="1"/>
          <p:nvPr/>
        </p:nvSpPr>
        <p:spPr>
          <a:xfrm>
            <a:off x="3001975" y="3429000"/>
            <a:ext cx="314005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spc="400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SÜLEYMAN DEMİREL</a:t>
            </a:r>
            <a:endParaRPr lang="en-US" sz="168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90118" y="2167128"/>
            <a:ext cx="8164678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9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Sorun: </a:t>
            </a:r>
            <a:pPr algn="ctr" indent="0" marL="0">
              <a:buNone/>
            </a:pPr>
            <a:r>
              <a:rPr lang="en-US" sz="389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Girişim Fikri Bulmak</a:t>
            </a:r>
            <a:endParaRPr lang="en-US" sz="389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74006" y="2040941"/>
            <a:ext cx="3265322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ENDİŞELENME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074006" y="2555748"/>
            <a:ext cx="3265322" cy="565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73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MUTLU OL !</a:t>
            </a:r>
            <a:endParaRPr lang="en-US" sz="373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431950" y="3385109"/>
            <a:ext cx="6280099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6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Influencer Marketing</a:t>
            </a:r>
            <a:endParaRPr lang="en-US" sz="386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745590" y="1959559"/>
            <a:ext cx="5651906" cy="8796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71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Teşekkürler</a:t>
            </a:r>
            <a:endParaRPr lang="en-US" sz="571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431950" y="2261311"/>
            <a:ext cx="6280099" cy="6281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8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Sizin Sorunlarınız Neler?</a:t>
            </a:r>
            <a:endParaRPr lang="en-US" sz="30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349094" y="759866"/>
            <a:ext cx="4396435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12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ÇÖZÜM</a:t>
            </a:r>
            <a:endParaRPr lang="en-US" sz="5120" dirty="0"/>
          </a:p>
        </p:txBody>
      </p:sp>
      <p:sp>
        <p:nvSpPr>
          <p:cNvPr id="3" name="Text 1"/>
          <p:cNvSpPr txBox="1"/>
          <p:nvPr/>
        </p:nvSpPr>
        <p:spPr>
          <a:xfrm>
            <a:off x="779069" y="1664208"/>
            <a:ext cx="7536485" cy="3136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10" dirty="0">
                <a:solidFill>
                  <a:srgbClr val="FFFFFF"/>
                </a:solidFill>
                <a:latin typeface="Poppins Medium" pitchFamily="34" charset="0"/>
                <a:ea typeface="Poppins Medium" pitchFamily="34" charset="-122"/>
                <a:cs typeface="Poppins Medium" pitchFamily="34" charset="-120"/>
              </a:rPr>
              <a:t>Sorunları fırsat olarak görüp çözümlere odaklanmak.</a:t>
            </a:r>
            <a:endParaRPr lang="en-US" sz="1710" dirty="0"/>
          </a:p>
        </p:txBody>
      </p:sp>
      <p:sp>
        <p:nvSpPr>
          <p:cNvPr id="4" name="Text 2"/>
          <p:cNvSpPr txBox="1"/>
          <p:nvPr/>
        </p:nvSpPr>
        <p:spPr>
          <a:xfrm>
            <a:off x="779069" y="2511857"/>
            <a:ext cx="2185416" cy="4773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6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Kendi Sorunların</a:t>
            </a:r>
            <a:endParaRPr lang="en-US" sz="1760" dirty="0"/>
          </a:p>
        </p:txBody>
      </p:sp>
      <p:sp>
        <p:nvSpPr>
          <p:cNvPr id="5" name="Text 3"/>
          <p:cNvSpPr txBox="1"/>
          <p:nvPr/>
        </p:nvSpPr>
        <p:spPr>
          <a:xfrm>
            <a:off x="3089758" y="2511857"/>
            <a:ext cx="2863901" cy="4773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7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Aile, Arkadaş Sorunları</a:t>
            </a:r>
            <a:endParaRPr lang="en-US" sz="1770" dirty="0"/>
          </a:p>
        </p:txBody>
      </p:sp>
      <p:sp>
        <p:nvSpPr>
          <p:cNvPr id="6" name="Text 4"/>
          <p:cNvSpPr txBox="1"/>
          <p:nvPr/>
        </p:nvSpPr>
        <p:spPr>
          <a:xfrm>
            <a:off x="6104534" y="2511857"/>
            <a:ext cx="2386584" cy="4773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7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Toplum Sorunları</a:t>
            </a:r>
            <a:endParaRPr lang="en-US" sz="1870" dirty="0"/>
          </a:p>
        </p:txBody>
      </p:sp>
      <p:sp>
        <p:nvSpPr>
          <p:cNvPr id="7" name="Text 5"/>
          <p:cNvSpPr txBox="1"/>
          <p:nvPr/>
        </p:nvSpPr>
        <p:spPr>
          <a:xfrm>
            <a:off x="2097634" y="3435401"/>
            <a:ext cx="1155802" cy="4773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2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Zaman</a:t>
            </a:r>
            <a:endParaRPr lang="en-US" sz="1720" dirty="0"/>
          </a:p>
        </p:txBody>
      </p:sp>
      <p:sp>
        <p:nvSpPr>
          <p:cNvPr id="8" name="Text 6"/>
          <p:cNvSpPr txBox="1"/>
          <p:nvPr/>
        </p:nvSpPr>
        <p:spPr>
          <a:xfrm>
            <a:off x="3893515" y="3435401"/>
            <a:ext cx="979322" cy="4773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7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Emek</a:t>
            </a:r>
            <a:endParaRPr lang="en-US" sz="1770" dirty="0"/>
          </a:p>
        </p:txBody>
      </p:sp>
      <p:sp>
        <p:nvSpPr>
          <p:cNvPr id="9" name="Text 7"/>
          <p:cNvSpPr txBox="1"/>
          <p:nvPr/>
        </p:nvSpPr>
        <p:spPr>
          <a:xfrm>
            <a:off x="5507431" y="3435401"/>
            <a:ext cx="1193292" cy="4773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Maliyet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39826" y="2154326"/>
            <a:ext cx="5651906" cy="690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790" dirty="0">
                <a:solidFill>
                  <a:srgbClr val="3A3A3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Sorun: </a:t>
            </a:r>
            <a:pPr algn="l" indent="0" marL="0">
              <a:buNone/>
            </a:pPr>
            <a:r>
              <a:rPr lang="en-US" sz="379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Cesaretsizlik</a:t>
            </a:r>
            <a:endParaRPr lang="en-US" sz="379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65683" y="1230782"/>
            <a:ext cx="3140050" cy="502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320" dirty="0">
                <a:solidFill>
                  <a:srgbClr val="E8552A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Çözüm:</a:t>
            </a:r>
            <a:endParaRPr lang="en-US" sz="3320" dirty="0"/>
          </a:p>
        </p:txBody>
      </p:sp>
      <p:sp>
        <p:nvSpPr>
          <p:cNvPr id="3" name="Text 1"/>
          <p:cNvSpPr txBox="1"/>
          <p:nvPr/>
        </p:nvSpPr>
        <p:spPr>
          <a:xfrm>
            <a:off x="665683" y="1733702"/>
            <a:ext cx="5024628" cy="2386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4550"/>
              </a:lnSpc>
              <a:buNone/>
            </a:pPr>
            <a:r>
              <a:rPr lang="en-US" sz="313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Alternatif fırsatlar,</a:t>
            </a:r>
            <a:endParaRPr lang="en-US" sz="3130" dirty="0"/>
          </a:p>
          <a:p>
            <a:pPr algn="l" indent="0" marL="0">
              <a:lnSpc>
                <a:spcPts val="4550"/>
              </a:lnSpc>
              <a:buNone/>
            </a:pPr>
            <a:r>
              <a:rPr lang="en-US" sz="313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işbirlikleri,</a:t>
            </a:r>
            <a:endParaRPr lang="en-US" sz="3130" dirty="0"/>
          </a:p>
          <a:p>
            <a:pPr algn="l" indent="0" marL="0">
              <a:lnSpc>
                <a:spcPts val="4550"/>
              </a:lnSpc>
              <a:buNone/>
            </a:pPr>
            <a:r>
              <a:rPr lang="en-US" sz="3130" b="1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pratik çözümler ile</a:t>
            </a:r>
            <a:endParaRPr lang="en-US" sz="3130" dirty="0"/>
          </a:p>
          <a:p>
            <a:pPr algn="l" indent="0" marL="0">
              <a:lnSpc>
                <a:spcPts val="4550"/>
              </a:lnSpc>
              <a:buNone/>
            </a:pPr>
            <a:r>
              <a:rPr lang="en-US" sz="3130" b="1" u="sng" dirty="0">
                <a:solidFill>
                  <a:srgbClr val="E855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başlangıç yapmak.</a:t>
            </a:r>
            <a:endParaRPr lang="en-US" sz="313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90372" y="1878178"/>
            <a:ext cx="3516782" cy="4398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10" dirty="0">
                <a:solidFill>
                  <a:srgbClr val="FFFFFF"/>
                </a:solidFill>
                <a:latin typeface="Poppins Light" pitchFamily="34" charset="0"/>
                <a:ea typeface="Poppins Light" pitchFamily="34" charset="-122"/>
                <a:cs typeface="Poppins Light" pitchFamily="34" charset="-120"/>
              </a:rPr>
              <a:t>Sorun :</a:t>
            </a:r>
            <a:endParaRPr lang="en-US" sz="3210" dirty="0"/>
          </a:p>
        </p:txBody>
      </p:sp>
      <p:sp>
        <p:nvSpPr>
          <p:cNvPr id="3" name="Text 1"/>
          <p:cNvSpPr txBox="1"/>
          <p:nvPr/>
        </p:nvSpPr>
        <p:spPr>
          <a:xfrm>
            <a:off x="690372" y="2298802"/>
            <a:ext cx="4019702" cy="10680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860"/>
              </a:lnSpc>
              <a:buNone/>
            </a:pPr>
            <a:r>
              <a:rPr lang="en-US" sz="302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İş Gücünü Verimli</a:t>
            </a:r>
            <a:endParaRPr lang="en-US" sz="3020" dirty="0"/>
          </a:p>
          <a:p>
            <a:pPr algn="l" indent="0" marL="0">
              <a:lnSpc>
                <a:spcPts val="3860"/>
              </a:lnSpc>
              <a:buNone/>
            </a:pPr>
            <a:r>
              <a:rPr lang="en-US" sz="302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Kullanamama</a:t>
            </a:r>
            <a:endParaRPr lang="en-US" sz="30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56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 Girişim Hikayesi</dc:title>
  <dc:subject>PptxGenJS Presentation</dc:subject>
  <dc:creator>PptxGenJS</dc:creator>
  <cp:lastModifiedBy>PptxGenJS</cp:lastModifiedBy>
  <cp:revision>1</cp:revision>
  <dcterms:created xsi:type="dcterms:W3CDTF">2026-09-07T11:02:00Z</dcterms:created>
  <dcterms:modified xsi:type="dcterms:W3CDTF">2026-09-07T11:02:00Z</dcterms:modified>
</cp:coreProperties>
</file>