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2390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600" kern="0" dirty="0">
                <a:solidFill>
                  <a:srgbClr val="61616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KAAN GÜLTEN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914400" y="1783080"/>
            <a:ext cx="73152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4000" dirty="0">
                <a:solidFill>
                  <a:srgbClr val="A7A7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Oyunlaştırma </a:t>
            </a:r>
            <a:pPr algn="ctr" indent="0" marL="0">
              <a:lnSpc>
                <a:spcPts val="4900"/>
              </a:lnSpc>
              <a:buNone/>
            </a:pPr>
            <a:r>
              <a:rPr lang="en-US" sz="4000" b="1" dirty="0">
                <a:solidFill>
                  <a:srgbClr val="A7A7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Case Study</a:t>
            </a:r>
            <a:endParaRPr lang="en-US" sz="4000" dirty="0"/>
          </a:p>
          <a:p>
            <a:pPr algn="ctr" indent="0" marL="0">
              <a:lnSpc>
                <a:spcPts val="4900"/>
              </a:lnSpc>
              <a:buNone/>
            </a:pPr>
            <a:r>
              <a:rPr lang="en-US" sz="4000" dirty="0">
                <a:solidFill>
                  <a:srgbClr val="A7A7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İncelemesi</a:t>
            </a:r>
            <a:endParaRPr lang="en-US" sz="4000" dirty="0"/>
          </a:p>
        </p:txBody>
      </p:sp>
      <p:pic>
        <p:nvPicPr>
          <p:cNvPr id="4" name="Image 0" descr="assets/crop0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195" y="3333902"/>
            <a:ext cx="1904695" cy="85770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rop1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744" y="0"/>
            <a:ext cx="3905402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21792" y="640080"/>
            <a:ext cx="4206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Case Study: </a:t>
            </a:r>
            <a:pPr indent="0" marL="0">
              <a:lnSpc>
                <a:spcPts val="3600"/>
              </a:lnSpc>
              <a:buNone/>
            </a:pPr>
            <a:r>
              <a:rPr lang="en-US" sz="26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MAC+ Mobil</a:t>
            </a:r>
            <a:endParaRPr lang="en-US" sz="26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26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Uygulama Oyunlaştırma</a:t>
            </a:r>
            <a:endParaRPr lang="en-US" sz="2600" dirty="0"/>
          </a:p>
        </p:txBody>
      </p:sp>
      <p:sp>
        <p:nvSpPr>
          <p:cNvPr id="4" name="Text 1"/>
          <p:cNvSpPr txBox="1"/>
          <p:nvPr/>
        </p:nvSpPr>
        <p:spPr>
          <a:xfrm>
            <a:off x="603504" y="2121408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Ana oyun mekanikleri:</a:t>
            </a:r>
            <a:endParaRPr lang="en-US" sz="2000" dirty="0"/>
          </a:p>
        </p:txBody>
      </p:sp>
      <p:sp>
        <p:nvSpPr>
          <p:cNvPr id="5" name="Text 2"/>
          <p:cNvSpPr txBox="1"/>
          <p:nvPr/>
        </p:nvSpPr>
        <p:spPr>
          <a:xfrm>
            <a:off x="539496" y="2711196"/>
            <a:ext cx="4023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Puanlama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Rozet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Seviye sistemi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Haftalık Streak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rop1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970" y="0"/>
            <a:ext cx="2714854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03504" y="900684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Liderlik Tablosu</a:t>
            </a:r>
            <a:endParaRPr lang="en-US" sz="26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(Leaderboard)</a:t>
            </a:r>
            <a:endParaRPr lang="en-US" sz="2600" dirty="0"/>
          </a:p>
        </p:txBody>
      </p:sp>
      <p:sp>
        <p:nvSpPr>
          <p:cNvPr id="4" name="Text 1"/>
          <p:cNvSpPr txBox="1"/>
          <p:nvPr/>
        </p:nvSpPr>
        <p:spPr>
          <a:xfrm>
            <a:off x="539496" y="2308860"/>
            <a:ext cx="5440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Kullanıcılar puana göre sıralanıyor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Kulüp üyeleri arasında rekabet hissi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Sadakat, bağlılık artıyor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rop1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305" y="0"/>
            <a:ext cx="3762756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03504" y="859536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Haftalık Streak</a:t>
            </a:r>
            <a:endParaRPr lang="en-US" sz="2600" dirty="0"/>
          </a:p>
        </p:txBody>
      </p:sp>
      <p:sp>
        <p:nvSpPr>
          <p:cNvPr id="4" name="Text 1"/>
          <p:cNvSpPr txBox="1"/>
          <p:nvPr/>
        </p:nvSpPr>
        <p:spPr>
          <a:xfrm>
            <a:off x="539496" y="2308860"/>
            <a:ext cx="5440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Haftadan haftaya spor yapma devamı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"Kırmamak için" motivasyon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Seriyi devam ettirenler puan kazanır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rop1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900" y="0"/>
            <a:ext cx="2585923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03504" y="900684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Aylık Görevler &amp;</a:t>
            </a:r>
            <a:endParaRPr lang="en-US" sz="26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Seviyeler</a:t>
            </a:r>
            <a:endParaRPr lang="en-US" sz="2600" dirty="0"/>
          </a:p>
        </p:txBody>
      </p:sp>
      <p:sp>
        <p:nvSpPr>
          <p:cNvPr id="4" name="Text 1"/>
          <p:cNvSpPr txBox="1"/>
          <p:nvPr/>
        </p:nvSpPr>
        <p:spPr>
          <a:xfrm>
            <a:off x="539496" y="2308860"/>
            <a:ext cx="5440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Kullanıcıya 8 farklı görev sunulur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Tamamlayana seviye atlama (Rookie &gt; Active &gt; Pro...)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Davranış çeşitliliği sağlar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rop1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226" y="0"/>
            <a:ext cx="2952598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03504" y="896112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2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Rozetler &amp; Başarılar</a:t>
            </a:r>
            <a:endParaRPr lang="en-US" sz="2600" dirty="0"/>
          </a:p>
        </p:txBody>
      </p:sp>
      <p:sp>
        <p:nvSpPr>
          <p:cNvPr id="4" name="Text 1"/>
          <p:cNvSpPr txBox="1"/>
          <p:nvPr/>
        </p:nvSpPr>
        <p:spPr>
          <a:xfrm>
            <a:off x="539496" y="2308860"/>
            <a:ext cx="54406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130 rozet - koleksiyon hissi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Milestone’ları tebrik etme</a:t>
            </a:r>
            <a:endParaRPr lang="en-US" sz="1400" dirty="0"/>
          </a:p>
          <a:p>
            <a:pPr marL="190500" indent="-190500">
              <a:lnSpc>
                <a:spcPts val="2500"/>
              </a:lnSpc>
              <a:buSzPct val="100000"/>
              <a:buChar char="•"/>
            </a:pPr>
            <a:r>
              <a:rPr lang="en-US" sz="14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Sosyal paylaşım ve vitrin etkisi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809244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MacFit'ten Alınacak Dersler</a:t>
            </a:r>
            <a:endParaRPr lang="en-US" sz="3600" dirty="0"/>
          </a:p>
        </p:txBody>
      </p:sp>
      <p:sp>
        <p:nvSpPr>
          <p:cNvPr id="3" name="Text 1"/>
          <p:cNvSpPr txBox="1"/>
          <p:nvPr/>
        </p:nvSpPr>
        <p:spPr>
          <a:xfrm>
            <a:off x="1801368" y="1682496"/>
            <a:ext cx="60350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4000" indent="-254000">
              <a:lnSpc>
                <a:spcPts val="4320"/>
              </a:lnSpc>
              <a:buSzPct val="100000"/>
              <a:buChar char="•"/>
            </a:pPr>
            <a:r>
              <a:rPr lang="en-US" sz="20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Kullanıcı tipine göre çoklu oyun mekaniği</a:t>
            </a:r>
            <a:endParaRPr lang="en-US" sz="2000" dirty="0"/>
          </a:p>
          <a:p>
            <a:pPr marL="254000" indent="-254000">
              <a:lnSpc>
                <a:spcPts val="4320"/>
              </a:lnSpc>
              <a:buSzPct val="100000"/>
              <a:buChar char="•"/>
            </a:pPr>
            <a:r>
              <a:rPr lang="en-US" sz="20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Erişilebilir ama hedefli sistem</a:t>
            </a:r>
            <a:endParaRPr lang="en-US" sz="2000" dirty="0"/>
          </a:p>
          <a:p>
            <a:pPr marL="254000" indent="-254000">
              <a:lnSpc>
                <a:spcPts val="4320"/>
              </a:lnSpc>
              <a:buSzPct val="100000"/>
              <a:buChar char="•"/>
            </a:pPr>
            <a:r>
              <a:rPr lang="en-US" sz="20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Sadakat programı gibi görev zinciri</a:t>
            </a:r>
            <a:endParaRPr lang="en-US" sz="2000" dirty="0"/>
          </a:p>
          <a:p>
            <a:pPr marL="254000" indent="-254000">
              <a:lnSpc>
                <a:spcPts val="4320"/>
              </a:lnSpc>
              <a:buSzPct val="100000"/>
              <a:buChar char="•"/>
            </a:pPr>
            <a:r>
              <a:rPr lang="en-US" sz="20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Düzenli, anlamlı ödüllemenin etkisi</a:t>
            </a:r>
            <a:endParaRPr lang="en-US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3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uzzle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539496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spc="800" kern="0" dirty="0">
                <a:solidFill>
                  <a:srgbClr val="A7A7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YATIRIM HİKAYESİ</a:t>
            </a:r>
            <a:endParaRPr lang="en-US" sz="1800" dirty="0"/>
          </a:p>
        </p:txBody>
      </p:sp>
      <p:sp>
        <p:nvSpPr>
          <p:cNvPr id="3" name="Text 1"/>
          <p:cNvSpPr txBox="1"/>
          <p:nvPr/>
        </p:nvSpPr>
        <p:spPr>
          <a:xfrm>
            <a:off x="1778508" y="1220724"/>
            <a:ext cx="6400800" cy="2020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Sıfırdan Türkiye'nin en büyük spor salonu ağı kuruldu: 127 lokasyon, 1,5 milyon üye.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Marka pozisyonlamasıyla uyumlu, estetik ve ilham veren kulüpler tasarlandı.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Yıllık taahhütlü üyelik modeli başlatıldı.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Gold, Diamond ve Platinum üyeliklerle premium segment geliştirildi.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MACMedia kurulup kulüp içi reklam satışlarıyla yeni gelir kaynağı yaratıldı.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Operasyonel mükemmeliyet (temizlik, güvenlik) ile müşteri memnuniyeti ön planda tutuldu.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Performans ve teşvik sistemleriyle personel verimliliği artırıldı.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Spor salonu sektöründe örnek dijital dönüşüm gerçekleştirildi:</a:t>
            </a:r>
            <a:endParaRPr lang="en-US" sz="1050" dirty="0"/>
          </a:p>
        </p:txBody>
      </p:sp>
      <p:sp>
        <p:nvSpPr>
          <p:cNvPr id="4" name="Text 2"/>
          <p:cNvSpPr txBox="1"/>
          <p:nvPr/>
        </p:nvSpPr>
        <p:spPr>
          <a:xfrm>
            <a:off x="1970532" y="3195828"/>
            <a:ext cx="62179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MAC mobil uygulaması geliştirildi.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Yapay zeka destekli lokasyon bazlı fiyatlandırma modeli uygulandı.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Üyelik yenileme tahmin modeli geliştirildi.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Gamification (oyunlaştırma) araçlarıyla bağlılık artırıldı.</a:t>
            </a:r>
            <a:endParaRPr lang="en-US" sz="1050" dirty="0"/>
          </a:p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Davranışsal veriler analiz edilerek kişiye özel dijital üyelik yolculuğu oluşturuldu.</a:t>
            </a:r>
            <a:endParaRPr lang="en-US" sz="1050" dirty="0"/>
          </a:p>
        </p:txBody>
      </p:sp>
      <p:sp>
        <p:nvSpPr>
          <p:cNvPr id="5" name="Text 3"/>
          <p:cNvSpPr txBox="1"/>
          <p:nvPr/>
        </p:nvSpPr>
        <p:spPr>
          <a:xfrm>
            <a:off x="1778508" y="4430268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944"/>
              </a:lnSpc>
              <a:buSzPct val="100000"/>
              <a:buChar char="•"/>
            </a:pPr>
            <a:r>
              <a:rPr lang="en-US" sz="105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Aylık üye kaybı oranı %12'den %5,5'e düşürüldü.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56692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spc="800" kern="0" dirty="0">
                <a:solidFill>
                  <a:srgbClr val="A7A7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ÇIKIŞ</a:t>
            </a:r>
            <a:endParaRPr lang="en-US" sz="1800" dirty="0"/>
          </a:p>
        </p:txBody>
      </p:sp>
      <p:sp>
        <p:nvSpPr>
          <p:cNvPr id="3" name="Text 1"/>
          <p:cNvSpPr txBox="1"/>
          <p:nvPr/>
        </p:nvSpPr>
        <p:spPr>
          <a:xfrm>
            <a:off x="1097280" y="2075688"/>
            <a:ext cx="6949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800"/>
              </a:lnSpc>
              <a:buNone/>
            </a:pPr>
            <a:r>
              <a:rPr lang="en-US" sz="180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Mayıs 2025’te Polonya merkezli Benefit Systems’e</a:t>
            </a:r>
            <a:endParaRPr lang="en-US" sz="1800" dirty="0"/>
          </a:p>
          <a:p>
            <a:pPr algn="ctr" indent="0" marL="0">
              <a:lnSpc>
                <a:spcPts val="2800"/>
              </a:lnSpc>
              <a:buNone/>
            </a:pPr>
            <a:r>
              <a:rPr lang="en-US" sz="1800" b="1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430 milyon ABD doları üzerinde</a:t>
            </a:r>
            <a:pPr algn="ctr" indent="0" marL="0">
              <a:lnSpc>
                <a:spcPts val="2800"/>
              </a:lnSpc>
              <a:buNone/>
            </a:pPr>
            <a:r>
              <a:rPr lang="en-US" sz="1800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bir bedelle satıldı.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850392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Güçlü 5 Motivasyon Ögesi</a:t>
            </a:r>
            <a:endParaRPr lang="en-US" sz="3600" dirty="0"/>
          </a:p>
        </p:txBody>
      </p:sp>
      <p:sp>
        <p:nvSpPr>
          <p:cNvPr id="3" name="Text 1"/>
          <p:cNvSpPr txBox="1"/>
          <p:nvPr/>
        </p:nvSpPr>
        <p:spPr>
          <a:xfrm>
            <a:off x="2487168" y="1744218"/>
            <a:ext cx="42062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79400" indent="-279400">
              <a:lnSpc>
                <a:spcPts val="4500"/>
              </a:lnSpc>
              <a:buSzPct val="100000"/>
              <a:buFont typeface="+mj-lt"/>
              <a:buAutoNum type="arabicPeriod" startAt="1"/>
            </a:pPr>
            <a:r>
              <a:rPr lang="en-US" sz="18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Achievement (Başarma)</a:t>
            </a:r>
            <a:endParaRPr lang="en-US" sz="1800" dirty="0"/>
          </a:p>
          <a:p>
            <a:pPr marL="279400" indent="-279400">
              <a:lnSpc>
                <a:spcPts val="4500"/>
              </a:lnSpc>
              <a:buSzPct val="100000"/>
              <a:buFont typeface="+mj-lt"/>
              <a:buAutoNum type="arabicPeriod" startAt="1"/>
            </a:pPr>
            <a:r>
              <a:rPr lang="en-US" sz="18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Challenge (Zorlukla Mücadele)</a:t>
            </a:r>
            <a:endParaRPr lang="en-US" sz="1800" dirty="0"/>
          </a:p>
          <a:p>
            <a:pPr marL="279400" indent="-279400">
              <a:lnSpc>
                <a:spcPts val="4500"/>
              </a:lnSpc>
              <a:buSzPct val="100000"/>
              <a:buFont typeface="+mj-lt"/>
              <a:buAutoNum type="arabicPeriod" startAt="1"/>
            </a:pPr>
            <a:r>
              <a:rPr lang="en-US" sz="18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Completion (Tamamlama)</a:t>
            </a:r>
            <a:endParaRPr lang="en-US" sz="1800" dirty="0"/>
          </a:p>
          <a:p>
            <a:pPr marL="279400" indent="-279400">
              <a:lnSpc>
                <a:spcPts val="4500"/>
              </a:lnSpc>
              <a:buSzPct val="100000"/>
              <a:buFont typeface="+mj-lt"/>
              <a:buAutoNum type="arabicPeriod" startAt="1"/>
            </a:pPr>
            <a:r>
              <a:rPr lang="en-US" sz="18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Pride in Accomplishment</a:t>
            </a:r>
            <a:endParaRPr lang="en-US" sz="1800" dirty="0"/>
          </a:p>
          <a:p>
            <a:pPr marL="279400" indent="-279400">
              <a:lnSpc>
                <a:spcPts val="4500"/>
              </a:lnSpc>
              <a:buSzPct val="100000"/>
              <a:buFont typeface="+mj-lt"/>
              <a:buAutoNum type="arabicPeriod" startAt="1"/>
            </a:pPr>
            <a:r>
              <a:rPr lang="en-US" sz="18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Fellowship / Socialisers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2249424" y="2304288"/>
            <a:ext cx="4178808" cy="0"/>
          </a:xfrm>
          <a:prstGeom prst="line">
            <a:avLst/>
          </a:prstGeom>
          <a:noFill/>
          <a:ln w="9525">
            <a:solidFill>
              <a:srgbClr val="47474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49424" y="2843784"/>
            <a:ext cx="4178808" cy="0"/>
          </a:xfrm>
          <a:prstGeom prst="line">
            <a:avLst/>
          </a:prstGeom>
          <a:noFill/>
          <a:ln w="9525">
            <a:solidFill>
              <a:srgbClr val="47474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49424" y="3429000"/>
            <a:ext cx="4178808" cy="0"/>
          </a:xfrm>
          <a:prstGeom prst="line">
            <a:avLst/>
          </a:prstGeom>
          <a:noFill/>
          <a:ln w="9525">
            <a:solidFill>
              <a:srgbClr val="47474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49424" y="4059936"/>
            <a:ext cx="4178808" cy="0"/>
          </a:xfrm>
          <a:prstGeom prst="line">
            <a:avLst/>
          </a:prstGeom>
          <a:noFill/>
          <a:ln w="9525">
            <a:solidFill>
              <a:srgbClr val="474747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rop0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628" y="0"/>
            <a:ext cx="4048049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846320" y="1965960"/>
            <a:ext cx="41148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700"/>
              </a:lnSpc>
              <a:buNone/>
            </a:pPr>
            <a:r>
              <a:rPr lang="en-US" sz="36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Oyunlaştırmanın</a:t>
            </a:r>
            <a:endParaRPr lang="en-US" sz="3600" dirty="0"/>
          </a:p>
          <a:p>
            <a:pPr indent="0" marL="0">
              <a:lnSpc>
                <a:spcPts val="4700"/>
              </a:lnSpc>
              <a:buNone/>
            </a:pPr>
            <a:r>
              <a:rPr lang="en-US" sz="3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Atası Nedir?</a:t>
            </a:r>
            <a:endParaRPr lang="en-US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809244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Kendinizi Analiz Edin!</a:t>
            </a:r>
            <a:endParaRPr lang="en-US" sz="36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21717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Mobile Oyun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481328" y="2679192"/>
            <a:ext cx="6172200" cy="0"/>
          </a:xfrm>
          <a:prstGeom prst="line">
            <a:avLst/>
          </a:prstGeom>
          <a:noFill/>
          <a:ln w="9525">
            <a:solidFill>
              <a:srgbClr val="474747"/>
            </a:solidFill>
            <a:prstDash val="solid"/>
          </a:ln>
        </p:spPr>
      </p:sp>
      <p:sp>
        <p:nvSpPr>
          <p:cNvPr id="5" name="Text 3"/>
          <p:cNvSpPr txBox="1"/>
          <p:nvPr/>
        </p:nvSpPr>
        <p:spPr>
          <a:xfrm>
            <a:off x="457200" y="2784348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Satın Alma Kararları</a:t>
            </a:r>
            <a:endParaRPr lang="en-US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123901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600" kern="0" dirty="0">
                <a:solidFill>
                  <a:srgbClr val="61616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KAAN GÜLTEN</a:t>
            </a:r>
            <a:endParaRPr lang="en-US" sz="11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2157984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600" spc="200" kern="0" dirty="0">
                <a:solidFill>
                  <a:srgbClr val="A7A7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TEŞEKKÜRLER</a:t>
            </a:r>
            <a:endParaRPr lang="en-US" sz="5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1920240" y="205740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47474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Oyunlardır</a:t>
            </a:r>
            <a:endParaRPr lang="en-US" sz="6000" dirty="0"/>
          </a:p>
        </p:txBody>
      </p:sp>
      <p:pic>
        <p:nvPicPr>
          <p:cNvPr id="3" name="Image 0" descr="assets/crop0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208" y="2071116"/>
            <a:ext cx="882396" cy="8595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629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4242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BARTLE’IN OYUNCU TİPOLOJİSİ</a:t>
            </a:r>
            <a:endParaRPr lang="en-US" sz="34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1932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spc="600" kern="0" dirty="0">
                <a:solidFill>
                  <a:srgbClr val="24242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BARTLE’S PLAYER TYPES – 1996</a:t>
            </a:r>
            <a:endParaRPr lang="en-US" sz="1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04672" y="1801368"/>
          <a:ext cx="6858000" cy="914400"/>
        </p:xfrm>
        <a:graphic>
          <a:graphicData uri="http://schemas.openxmlformats.org/drawingml/2006/table">
            <a:tbl>
              <a:tblPr/>
              <a:tblGrid>
                <a:gridCol w="1947672"/>
                <a:gridCol w="1892808"/>
                <a:gridCol w="4023360"/>
              </a:tblGrid>
              <a:tr h="6949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Killers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Yok Ediciler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Rekabet ve üstünlük kurma arzusu, diğer oyunculara karşı galip gelme motivasyonu.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949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Achievers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Başaranlar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Hedef ve ödül odaklı oyuncular, başarıya ve ilerlemeye önem verirler.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949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Socialisers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Sosyalleşenler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Sosyal bağ kurmaya ve etkileşime öncelik veren oyuncular.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69494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Explorers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Kaşifler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Oyun dünyasını keşfetmek, gizli sistemleri ve içerikleri ortaya çıkarmaktan keyif alırlar.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365760" y="2496312"/>
            <a:ext cx="8302752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65760" y="3191256"/>
            <a:ext cx="8302752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65760" y="3895344"/>
            <a:ext cx="8302752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6751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4242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MARC LeBLANC’IN 8 EĞLENCE TİPİ</a:t>
            </a:r>
            <a:endParaRPr lang="en-US" sz="25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202436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spc="600" kern="0" dirty="0">
                <a:solidFill>
                  <a:srgbClr val="24242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8 TYPES OF FUN – MDA FRAMEWORK, 2004</a:t>
            </a:r>
            <a:endParaRPr lang="en-US" sz="1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60120" y="1787652"/>
          <a:ext cx="6858000" cy="914400"/>
        </p:xfrm>
        <a:graphic>
          <a:graphicData uri="http://schemas.openxmlformats.org/drawingml/2006/table">
            <a:tbl>
              <a:tblPr/>
              <a:tblGrid>
                <a:gridCol w="1956816"/>
                <a:gridCol w="1892808"/>
                <a:gridCol w="4206240"/>
              </a:tblGrid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SUBMISSION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TESLİMİYET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Oyunla akış halinde bütünleşmek, ritüel gibi katılmak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NARRATIVE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ANLATI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Hikâye ve olay örgüsüyle duygusal bağ kurmak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FANTASY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FANTEZİ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Gerçek dünyadan kopup hayali bir evrende olmak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SENSATION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DUYUSAL DENEYİM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Ses, görsel ve fiziksel hissiyatlarla tatmin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CHALLENGE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ZORLUK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Engelleri aşmak, ustalaşmak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FELLOWSHIP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YOLDAŞLIK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Başkalarıyla birlikte hareket etmek, aidiyet duygusu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DISCOVERY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KEŞİF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Yeni yerler, bilgiler veya mekanikler bulmak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EXPRESSION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İFADE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Kendi kişiliğini, yaratıcılığını oyun içinde yansıtmak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685800" y="2148840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2505456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2880360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85800" y="3236976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3602736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3941064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85800" y="4325112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457200" y="667512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24242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OYUN MOTİVASYONLARI</a:t>
            </a:r>
            <a:endParaRPr lang="en-US" sz="2500" dirty="0"/>
          </a:p>
        </p:txBody>
      </p:sp>
      <p:sp>
        <p:nvSpPr>
          <p:cNvPr id="3" name="Text 1"/>
          <p:cNvSpPr txBox="1"/>
          <p:nvPr/>
        </p:nvSpPr>
        <p:spPr>
          <a:xfrm>
            <a:off x="457200" y="1193292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spc="600" kern="0" dirty="0">
                <a:solidFill>
                  <a:srgbClr val="242424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JESSE SCHELL – 2008</a:t>
            </a:r>
            <a:endParaRPr lang="en-US" sz="2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60120" y="2029968"/>
          <a:ext cx="6858000" cy="914400"/>
        </p:xfrm>
        <a:graphic>
          <a:graphicData uri="http://schemas.openxmlformats.org/drawingml/2006/table">
            <a:tbl>
              <a:tblPr/>
              <a:tblGrid>
                <a:gridCol w="1956816"/>
                <a:gridCol w="1901952"/>
                <a:gridCol w="4197096"/>
              </a:tblGrid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SURPRISE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Sürpriz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Beklenmedik olaylarla şaşırma ve dikkat çekme.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POSSIBILITY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Olasılık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Oyuncuya seçenekler ve farklı yollar sunulması.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THRILL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Heyecan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Tehlike, risk ve adrenalin duygusunun oyunda yaşanması.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HUMOR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Mizah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Güldüren, hafifleten oyun anları.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ANTICIPATION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Beklenti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Heyecanla bir şeyin gerçekleşmesini beklemek.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11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COMPLETION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Tamamlama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Bir görevi, süreci veya koleksiyonu bitirmenin verdiği tatmin.</a:t>
                      </a:r>
                      <a:endParaRPr lang="en-US" sz="11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685800" y="2386584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85800" y="2743200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3118104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85800" y="3474720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3840480"/>
            <a:ext cx="8311896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03504" y="1417320"/>
          <a:ext cx="6858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2295144"/>
                <a:gridCol w="3749040"/>
              </a:tblGrid>
              <a:tr h="4297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WONDER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Hayranlık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Göz alıcı veya etkileyici sahnelere karşı duyulan büyülenme.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5661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GIFT GIVING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Hediye verme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Oyuncular arası armağanlaşma veya paylaşım.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TRIUMPH OVER ADVERSITY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Zorluğu yenmek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Zor durumları aşmanın getirdiği zafer duygusu.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DELIGHT IN MISFORTUNE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Talihsizliklerden keyif almak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Başkasının talihsizliğinden keyif alma (Schadenfreude)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PRIDE IN ACCOMPLISHMENT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Başarıdan gurur duyma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Ulaşılan başarıdan içsel haz alma.</a:t>
                      </a:r>
                      <a:endParaRPr lang="en-US" sz="120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0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Shape 0"/>
          <p:cNvSpPr/>
          <p:nvPr/>
        </p:nvSpPr>
        <p:spPr>
          <a:xfrm>
            <a:off x="320040" y="1847088"/>
            <a:ext cx="8321040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320040" y="2194560"/>
            <a:ext cx="8321040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320040" y="2569464"/>
            <a:ext cx="8321040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20040" y="2926080"/>
            <a:ext cx="8321040" cy="0"/>
          </a:xfrm>
          <a:prstGeom prst="line">
            <a:avLst/>
          </a:prstGeom>
          <a:noFill/>
          <a:ln w="6350">
            <a:solidFill>
              <a:srgbClr val="B5B5B5"/>
            </a:solidFill>
            <a:prstDash val="solid"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27432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FDFD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Sık Kullanılan Motivatörler ve Anlamları</a:t>
            </a:r>
            <a:endParaRPr lang="en-US" sz="20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868680"/>
          <a:ext cx="6858000" cy="914400"/>
        </p:xfrm>
        <a:graphic>
          <a:graphicData uri="http://schemas.openxmlformats.org/drawingml/2006/table">
            <a:tbl>
              <a:tblPr/>
              <a:tblGrid>
                <a:gridCol w="2148840"/>
                <a:gridCol w="2880360"/>
                <a:gridCol w="3017520"/>
              </a:tblGrid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9A9A9C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Motivatör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9A9A9C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Açıklama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9A9A9C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Kullanım Örneği (E-ticaret)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Achievement (Başarma)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Kullanıcının bir hedefe ulaşması, rozet veya seviye kazanması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Seviye sistemleri, rozetler, puanlama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Pride in Accomplishment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Tamamlanan görev sonrası duyulan gurur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Sipariş tamamlama sonrası rozet veya “elit üye” seviyesi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Gift Giving (Hediyeleşme)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Karşılıklı ödül mekanikleri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Arkadaşını davet et, hediye kupon kazan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Challenge (Meydan okuma)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Zorlayıcı ama ulaşılabilir görevlerle kullanıcıyı bağlı tutma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Günlük görevler, “Haftada 5 ürün incele, %10 kupon kazan”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Discovery (Keşif)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Yeni ürünleri, kampanyaları veya gizli fırsatları bulma arzusu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“Gizli indirimler seni bekliyor!” gibi keşif teşvikleri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Fellowship / Socialisers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Sosyal etkileşim ve paylaşımdan alınan haz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Ürün yorumları, topluluk sıralamaları, referans programları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Surprise (Sürpriz)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Beklenmeyen ödüller veya şansa dayalı deneyim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Sürpriz kutu, “her 10. alışverişe sürpriz hediye”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Anticipation (Beklenti)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Bir sonraki adımda ne olacağını merak ettirme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Geri sayım kampanyaları, kutu açılımı animasyonları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47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F0F0F0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Completion (Tamamlama)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Bir görev, koleksiyon veya süreci bitirme hazzı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DFDFDF"/>
                          </a:solidFill>
                          <a:latin typeface="Poppins" pitchFamily="34" charset="0"/>
                          <a:ea typeface="Poppins" pitchFamily="34" charset="-122"/>
                          <a:cs typeface="Poppins" pitchFamily="34" charset="-120"/>
                        </a:rPr>
                        <a:t>“Profilini %100 tamamla, 50 puan kazan” tipi görevler</a:t>
                      </a:r>
                      <a:endParaRPr lang="en-US" sz="950" dirty="0">
                        <a:latin typeface="Poppins" charset="0"/>
                        <a:ea typeface="Poppins" charset="0"/>
                        <a:cs typeface="Poppins" charset="0"/>
                      </a:endParaRPr>
                    </a:p>
                  </a:txBody>
                  <a:tcPr marL="0" marR="109728"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350" cap="flat" cmpd="sng" algn="ctr">
                      <a:solidFill>
                        <a:srgbClr val="3A3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Oyunlaştırma Case Study İncelemesi</dc:title>
  <dc:subject>PptxGenJS Presentation</dc:subject>
  <dc:creator>PptxGenJS</dc:creator>
  <cp:lastModifiedBy>PptxGenJS</cp:lastModifiedBy>
  <cp:revision>1</cp:revision>
  <dcterms:created xsi:type="dcterms:W3CDTF">2026-09-05T19:30:33Z</dcterms:created>
  <dcterms:modified xsi:type="dcterms:W3CDTF">2026-09-05T19:30:33Z</dcterms:modified>
</cp:coreProperties>
</file>