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slideMasters/slideMaster57.xml" ContentType="application/vnd.openxmlformats-officedocument.presentationml.slideMaster+xml"/>
  <Override PartName="/ppt/slides/slide57.xml" ContentType="application/vnd.openxmlformats-officedocument.presentationml.slide+xml"/>
  <Override PartName="/ppt/slideMasters/slideMaster58.xml" ContentType="application/vnd.openxmlformats-officedocument.presentationml.slideMaster+xml"/>
  <Override PartName="/ppt/slides/slide58.xml" ContentType="application/vnd.openxmlformats-officedocument.presentationml.slide+xml"/>
  <Override PartName="/ppt/slideMasters/slideMaster59.xml" ContentType="application/vnd.openxmlformats-officedocument.presentationml.slideMaster+xml"/>
  <Override PartName="/ppt/slides/slide59.xml" ContentType="application/vnd.openxmlformats-officedocument.presentationml.slide+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Masters/slideMaster63.xml" ContentType="application/vnd.openxmlformats-officedocument.presentationml.slideMaster+xml"/>
  <Override PartName="/ppt/slides/slide6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7.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2.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8.xml" ContentType="application/vnd.openxmlformats-officedocument.presentationml.notesSlide+xml"/>
  <Override PartName="/ppt/notesSlides/notesSlide51.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104.xml" ContentType="application/vnd.openxmlformats-officedocument.presentationml.slide+xml"/>
  <Override PartName="/ppt/notesSlides/notesSlide104.xml" ContentType="application/vnd.openxmlformats-officedocument.presentationml.notesSlide+xml"/>
  <Override PartName="/ppt/slides/slide106.xml" ContentType="application/vnd.openxmlformats-officedocument.presentationml.slide+xml"/>
  <Override PartName="/ppt/notesSlides/notesSlide106.xml" ContentType="application/vnd.openxmlformats-officedocument.presentationml.notesSlide+xml"/>
  <Override PartName="/ppt/slides/slide107.xml" ContentType="application/vnd.openxmlformats-officedocument.presentationml.slide+xml"/>
  <Override PartName="/ppt/notesSlides/notesSlide107.xml" ContentType="application/vnd.openxmlformats-officedocument.presentationml.notesSlide+xml"/>
  <Override PartName="/ppt/slides/slide108.xml" ContentType="application/vnd.openxmlformats-officedocument.presentationml.slide+xml"/>
  <Override PartName="/ppt/notesSlides/notesSlide108.xml" ContentType="application/vnd.openxmlformats-officedocument.presentationml.notesSlide+xml"/>
  <Override PartName="/ppt/slides/slide110.xml" ContentType="application/vnd.openxmlformats-officedocument.presentationml.slide+xml"/>
  <Override PartName="/ppt/notesSlides/notesSlide110.xml" ContentType="application/vnd.openxmlformats-officedocument.presentationml.notesSlide+xml"/>
  <Override PartName="/ppt/slides/slide111.xml" ContentType="application/vnd.openxmlformats-officedocument.presentationml.slide+xml"/>
  <Override PartName="/ppt/notesSlides/notesSlide111.xml" ContentType="application/vnd.openxmlformats-officedocument.presentationml.notesSlide+xml"/>
  <Override PartName="/ppt/slides/slide112.xml" ContentType="application/vnd.openxmlformats-officedocument.presentationml.slide+xml"/>
  <Override PartName="/ppt/notesSlides/notesSlide112.xml" ContentType="application/vnd.openxmlformats-officedocument.presentationml.notesSlide+xml"/>
  <Override PartName="/ppt/slides/slide113.xml" ContentType="application/vnd.openxmlformats-officedocument.presentationml.slide+xml"/>
  <Override PartName="/ppt/notesSlides/notesSlide113.xml" ContentType="application/vnd.openxmlformats-officedocument.presentationml.notesSlide+xml"/>
  <Override PartName="/ppt/slides/slide114.xml" ContentType="application/vnd.openxmlformats-officedocument.presentationml.slide+xml"/>
  <Override PartName="/ppt/notesSlides/notesSlide114.xml" ContentType="application/vnd.openxmlformats-officedocument.presentationml.notesSlide+xml"/>
  <Override PartName="/ppt/slides/slide115.xml" ContentType="application/vnd.openxmlformats-officedocument.presentationml.slide+xml"/>
  <Override PartName="/ppt/notesSlides/notesSlide115.xml" ContentType="application/vnd.openxmlformats-officedocument.presentationml.notesSlide+xml"/>
  <Override PartName="/ppt/slides/slide116.xml" ContentType="application/vnd.openxmlformats-officedocument.presentationml.slide+xml"/>
  <Override PartName="/ppt/notesSlides/notesSlide116.xml" ContentType="application/vnd.openxmlformats-officedocument.presentationml.notesSlide+xml"/>
  <Override PartName="/ppt/slides/slide117.xml" ContentType="application/vnd.openxmlformats-officedocument.presentationml.slide+xml"/>
  <Override PartName="/ppt/notesSlides/notesSlide117.xml" ContentType="application/vnd.openxmlformats-officedocument.presentationml.notesSlide+xml"/>
  <Override PartName="/ppt/slides/slide118.xml" ContentType="application/vnd.openxmlformats-officedocument.presentationml.slide+xml"/>
  <Override PartName="/ppt/notesSlides/notesSlide118.xml" ContentType="application/vnd.openxmlformats-officedocument.presentationml.notesSlide+xml"/>
  <Override PartName="/ppt/slides/slide119.xml" ContentType="application/vnd.openxmlformats-officedocument.presentationml.slide+xml"/>
  <Override PartName="/ppt/notesSlides/notesSlide119.xml" ContentType="application/vnd.openxmlformats-officedocument.presentationml.notesSlide+xml"/>
  <Override PartName="/ppt/slides/slide120.xml" ContentType="application/vnd.openxmlformats-officedocument.presentationml.slide+xml"/>
  <Override PartName="/ppt/notesSlides/notesSlide120.xml" ContentType="application/vnd.openxmlformats-officedocument.presentationml.notesSlide+xml"/>
  <Override PartName="/ppt/slides/slide121.xml" ContentType="application/vnd.openxmlformats-officedocument.presentationml.slide+xml"/>
  <Override PartName="/ppt/notesSlides/notesSlide121.xml" ContentType="application/vnd.openxmlformats-officedocument.presentationml.notesSlide+xml"/>
  <Override PartName="/ppt/slides/slide122.xml" ContentType="application/vnd.openxmlformats-officedocument.presentationml.slide+xml"/>
  <Override PartName="/ppt/notesSlides/notesSlide122.xml" ContentType="application/vnd.openxmlformats-officedocument.presentationml.notesSlide+xml"/>
  <Override PartName="/ppt/slides/slide123.xml" ContentType="application/vnd.openxmlformats-officedocument.presentationml.slide+xml"/>
  <Override PartName="/ppt/notesSlides/notesSlide123.xml" ContentType="application/vnd.openxmlformats-officedocument.presentationml.notesSlide+xml"/>
  <Override PartName="/ppt/slides/slide124.xml" ContentType="application/vnd.openxmlformats-officedocument.presentationml.slide+xml"/>
  <Override PartName="/ppt/notesSlides/notesSlide124.xml" ContentType="application/vnd.openxmlformats-officedocument.presentationml.notesSlide+xml"/>
  <Override PartName="/ppt/slides/slide125.xml" ContentType="application/vnd.openxmlformats-officedocument.presentationml.slide+xml"/>
  <Override PartName="/ppt/notesSlides/notesSlide125.xml" ContentType="application/vnd.openxmlformats-officedocument.presentationml.notesSlide+xml"/>
  <Override PartName="/ppt/slides/slide126.xml" ContentType="application/vnd.openxmlformats-officedocument.presentationml.slide+xml"/>
  <Override PartName="/ppt/notesSlides/notesSlide126.xml" ContentType="application/vnd.openxmlformats-officedocument.presentationml.notesSlide+xml"/>
  <Override PartName="/ppt/slides/slide127.xml" ContentType="application/vnd.openxmlformats-officedocument.presentationml.slide+xml"/>
  <Override PartName="/ppt/notesSlides/notesSlide127.xml" ContentType="application/vnd.openxmlformats-officedocument.presentationml.notesSlide+xml"/>
  <Override PartName="/ppt/slides/slide128.xml" ContentType="application/vnd.openxmlformats-officedocument.presentationml.slide+xml"/>
  <Override PartName="/ppt/notesSlides/notesSlide128.xml" ContentType="application/vnd.openxmlformats-officedocument.presentationml.notesSlide+xml"/>
  <Override PartName="/ppt/slides/slide129.xml" ContentType="application/vnd.openxmlformats-officedocument.presentationml.slide+xml"/>
  <Override PartName="/ppt/notesSlides/notesSlide129.xml" ContentType="application/vnd.openxmlformats-officedocument.presentationml.notesSlide+xml"/>
  <Override PartName="/ppt/slides/slide130.xml" ContentType="application/vnd.openxmlformats-officedocument.presentationml.slide+xml"/>
  <Override PartName="/ppt/notesSlides/notesSlide130.xml" ContentType="application/vnd.openxmlformats-officedocument.presentationml.notesSlide+xml"/>
  <Override PartName="/ppt/slides/slide131.xml" ContentType="application/vnd.openxmlformats-officedocument.presentationml.slide+xml"/>
  <Override PartName="/ppt/notesSlides/notesSlide131.xml" ContentType="application/vnd.openxmlformats-officedocument.presentationml.notesSlide+xml"/>
  <Override PartName="/ppt/slides/slide132.xml" ContentType="application/vnd.openxmlformats-officedocument.presentationml.slide+xml"/>
  <Override PartName="/ppt/notesSlides/notesSlide132.xml" ContentType="application/vnd.openxmlformats-officedocument.presentationml.notesSlide+xml"/>
  <Override PartName="/ppt/slides/slide133.xml" ContentType="application/vnd.openxmlformats-officedocument.presentationml.slide+xml"/>
  <Override PartName="/ppt/notesSlides/notesSlide133.xml" ContentType="application/vnd.openxmlformats-officedocument.presentationml.notesSlide+xml"/>
  <Override PartName="/ppt/slides/slide134.xml" ContentType="application/vnd.openxmlformats-officedocument.presentationml.slide+xml"/>
  <Override PartName="/ppt/notesSlides/notesSlide134.xml" ContentType="application/vnd.openxmlformats-officedocument.presentationml.notesSlide+xml"/>
  <Override PartName="/ppt/slides/slide135.xml" ContentType="application/vnd.openxmlformats-officedocument.presentationml.slide+xml"/>
  <Override PartName="/ppt/notesSlides/notesSlide135.xml" ContentType="application/vnd.openxmlformats-officedocument.presentationml.notesSlide+xml"/>
  <Override PartName="/ppt/slides/slide136.xml" ContentType="application/vnd.openxmlformats-officedocument.presentationml.slide+xml"/>
  <Override PartName="/ppt/notesSlides/notesSlide136.xml" ContentType="application/vnd.openxmlformats-officedocument.presentationml.notesSlide+xml"/>
  <Override PartName="/ppt/slides/slide137.xml" ContentType="application/vnd.openxmlformats-officedocument.presentationml.slide+xml"/>
  <Override PartName="/ppt/notesSlides/notesSlide137.xml" ContentType="application/vnd.openxmlformats-officedocument.presentationml.notesSlide+xml"/>
  <Override PartName="/ppt/slides/slide138.xml" ContentType="application/vnd.openxmlformats-officedocument.presentationml.slide+xml"/>
  <Override PartName="/ppt/notesSlides/notesSlide138.xml" ContentType="application/vnd.openxmlformats-officedocument.presentationml.notesSlide+xml"/>
  <Override PartName="/ppt/slides/slide139.xml" ContentType="application/vnd.openxmlformats-officedocument.presentationml.slide+xml"/>
  <Override PartName="/ppt/notesSlides/notesSlide139.xml" ContentType="application/vnd.openxmlformats-officedocument.presentationml.notesSlide+xml"/>
  <Override PartName="/ppt/slides/slide140.xml" ContentType="application/vnd.openxmlformats-officedocument.presentationml.slide+xml"/>
  <Override PartName="/ppt/notesSlides/notesSlide140.xml" ContentType="application/vnd.openxmlformats-officedocument.presentationml.notesSlide+xml"/>
  <Override PartName="/ppt/slides/slide141.xml" ContentType="application/vnd.openxmlformats-officedocument.presentationml.slide+xml"/>
  <Override PartName="/ppt/notesSlides/notesSlide141.xml" ContentType="application/vnd.openxmlformats-officedocument.presentationml.notesSlide+xml"/>
  <Override PartName="/ppt/slides/slide142.xml" ContentType="application/vnd.openxmlformats-officedocument.presentationml.slide+xml"/>
  <Override PartName="/ppt/notesSlides/notesSlide142.xml" ContentType="application/vnd.openxmlformats-officedocument.presentationml.notesSlide+xml"/>
  <Override PartName="/ppt/slides/slide143.xml" ContentType="application/vnd.openxmlformats-officedocument.presentationml.slide+xml"/>
  <Override PartName="/ppt/notesSlides/notesSlide143.xml" ContentType="application/vnd.openxmlformats-officedocument.presentationml.notesSlide+xml"/>
  <Override PartName="/ppt/slides/slide144.xml" ContentType="application/vnd.openxmlformats-officedocument.presentationml.slide+xml"/>
  <Override PartName="/ppt/notesSlides/notesSlide144.xml" ContentType="application/vnd.openxmlformats-officedocument.presentationml.notesSlide+xml"/>
  <Override PartName="/ppt/slides/slide145.xml" ContentType="application/vnd.openxmlformats-officedocument.presentationml.slide+xml"/>
  <Override PartName="/ppt/notesSlides/notesSlide145.xml" ContentType="application/vnd.openxmlformats-officedocument.presentationml.notesSlide+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344" r:id="rId95"/>
    <p:sldId id="384" r:id="rId135"/>
    <p:sldId id="345" r:id="rId96"/>
    <p:sldId id="346" r:id="rId97"/>
    <p:sldId id="259" r:id="rId5"/>
    <p:sldId id="383" r:id="rId134"/>
    <p:sldId id="260" r:id="rId6"/>
    <p:sldId id="347" r:id="rId98"/>
    <p:sldId id="262" r:id="rId8"/>
    <p:sldId id="263" r:id="rId9"/>
    <p:sldId id="377" r:id="rId128"/>
    <p:sldId id="378" r:id="rId129"/>
    <p:sldId id="390" r:id="rId141"/>
    <p:sldId id="379" r:id="rId130"/>
    <p:sldId id="380" r:id="rId131"/>
    <p:sldId id="381" r:id="rId132"/>
    <p:sldId id="382" r:id="rId133"/>
    <p:sldId id="264" r:id="rId10"/>
    <p:sldId id="386" r:id="rId137"/>
    <p:sldId id="388" r:id="rId139"/>
    <p:sldId id="348" r:id="rId99"/>
    <p:sldId id="269" r:id="rId15"/>
    <p:sldId id="385" r:id="rId136"/>
    <p:sldId id="270" r:id="rId16"/>
    <p:sldId id="271" r:id="rId17"/>
    <p:sldId id="319" r:id="rId70"/>
    <p:sldId id="320" r:id="rId71"/>
    <p:sldId id="387" r:id="rId138"/>
    <p:sldId id="272" r:id="rId18"/>
    <p:sldId id="273" r:id="rId19"/>
    <p:sldId id="275" r:id="rId21"/>
    <p:sldId id="349" r:id="rId100"/>
    <p:sldId id="277" r:id="rId23"/>
    <p:sldId id="278" r:id="rId24"/>
    <p:sldId id="329" r:id="rId80"/>
    <p:sldId id="358" r:id="rId109"/>
    <p:sldId id="350" r:id="rId101"/>
    <p:sldId id="282" r:id="rId28"/>
    <p:sldId id="327" r:id="rId78"/>
    <p:sldId id="328" r:id="rId79"/>
    <p:sldId id="287" r:id="rId33"/>
    <p:sldId id="359" r:id="rId110"/>
    <p:sldId id="292" r:id="rId38"/>
    <p:sldId id="351" r:id="rId102"/>
    <p:sldId id="294" r:id="rId40"/>
    <p:sldId id="331" r:id="rId82"/>
    <p:sldId id="361" r:id="rId112"/>
    <p:sldId id="362" r:id="rId113"/>
    <p:sldId id="299" r:id="rId45"/>
    <p:sldId id="313" r:id="rId59"/>
    <p:sldId id="352" r:id="rId103"/>
    <p:sldId id="365" r:id="rId116"/>
    <p:sldId id="366" r:id="rId117"/>
    <p:sldId id="367" r:id="rId118"/>
    <p:sldId id="368" r:id="rId119"/>
    <p:sldId id="369" r:id="rId120"/>
    <p:sldId id="391" r:id="rId142"/>
    <p:sldId id="314" r:id="rId60"/>
    <p:sldId id="392" r:id="rId143"/>
    <p:sldId id="353" r:id="rId104"/>
    <p:sldId id="393" r:id="rId144"/>
    <p:sldId id="370" r:id="rId121"/>
    <p:sldId id="389" r:id="rId140"/>
    <p:sldId id="371" r:id="rId122"/>
    <p:sldId id="372" r:id="rId123"/>
    <p:sldId id="373" r:id="rId124"/>
    <p:sldId id="354" r:id="rId105"/>
    <p:sldId id="332" r:id="rId83"/>
    <p:sldId id="333" r:id="rId84"/>
    <p:sldId id="336" r:id="rId87"/>
    <p:sldId id="355" r:id="rId106"/>
    <p:sldId id="322" r:id="rId73"/>
    <p:sldId id="374" r:id="rId125"/>
    <p:sldId id="309" r:id="rId55"/>
    <p:sldId id="310" r:id="rId56"/>
    <p:sldId id="311" r:id="rId57"/>
    <p:sldId id="312" r:id="rId58"/>
    <p:sldId id="375" r:id="rId126"/>
    <p:sldId id="324" r:id="rId75"/>
    <p:sldId id="325" r:id="rId76"/>
    <p:sldId id="376" r:id="rId127"/>
    <p:sldId id="318" r:id="rId64"/>
    <p:sldId id="394" r:id="rId145"/>
    <p:sldId id="395" r:id="rId146"/>
    <p:sldId id="396" r:id="rId147"/>
    <p:sldId id="397" r:id="rId148"/>
    <p:sldId id="398" r:id="rId149"/>
    <p:sldId id="399" r:id="rId150"/>
    <p:sldId id="400" r:id="rId151"/>
    <p:sldId id="326" r:id="rId77"/>
    <p:sldId id="337" r:id="rId88"/>
    <p:sldId id="285" r:id="rId31"/>
    <p:sldId id="286" r:id="rId32"/>
    <p:sldId id="288" r:id="rId34"/>
    <p:sldId id="289" r:id="rId35"/>
    <p:sldId id="291" r:id="rId37"/>
    <p:sldId id="300" r:id="rId46"/>
    <p:sldId id="301" r:id="rId47"/>
    <p:sldId id="303" r:id="rId49"/>
    <p:sldId id="321" r:id="rId72"/>
    <p:sldId id="274" r:id="rId20"/>
    <p:sldId id="357" r:id="rId108"/>
    <p:sldId id="335" r:id="rId86"/>
    <p:sldId id="297" r:id="rId43"/>
    <p:sldId id="334" r:id="rId85"/>
    <p:sldId id="306" r:id="rId52"/>
    <p:sldId id="330" r:id="rId81"/>
    <p:sldId id="265" r:id="rId11"/>
    <p:sldId id="295" r:id="rId41"/>
    <p:sldId id="363" r:id="rId114"/>
    <p:sldId id="290" r:id="rId36"/>
  </p:sldIdLst>
  <p:notesMasterIdLst>
    <p:notesMasterId r:id="rId65"/>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5" Type="http://schemas.openxmlformats.org/officeDocument/2006/relationships/slide" Target="slides/slide4.xml"/><Relationship Id="rId6" Type="http://schemas.openxmlformats.org/officeDocument/2006/relationships/slide" Target="slides/slide5.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3" Type="http://schemas.openxmlformats.org/officeDocument/2006/relationships/slide" Target="slides/slide22.xml"/><Relationship Id="rId24" Type="http://schemas.openxmlformats.org/officeDocument/2006/relationships/slide" Target="slides/slide23.xml"/><Relationship Id="rId28" Type="http://schemas.openxmlformats.org/officeDocument/2006/relationships/slide" Target="slides/slide27.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40" Type="http://schemas.openxmlformats.org/officeDocument/2006/relationships/slide" Target="slides/slide39.xml"/><Relationship Id="rId41" Type="http://schemas.openxmlformats.org/officeDocument/2006/relationships/slide" Target="slides/slide40.xml"/><Relationship Id="rId43" Type="http://schemas.openxmlformats.org/officeDocument/2006/relationships/slide" Target="slides/slide42.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9" Type="http://schemas.openxmlformats.org/officeDocument/2006/relationships/slide" Target="slides/slide48.xml"/><Relationship Id="rId52" Type="http://schemas.openxmlformats.org/officeDocument/2006/relationships/slide" Target="slides/slide51.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4" Type="http://schemas.openxmlformats.org/officeDocument/2006/relationships/slide" Target="slides/slide63.xml"/><Relationship Id="rId65" Type="http://schemas.openxmlformats.org/officeDocument/2006/relationships/notesMaster" Target="notesMasters/notesMaster1.xml"/><Relationship Id="rId66" Type="http://schemas.openxmlformats.org/officeDocument/2006/relationships/presProps" Target="presProps.xml"/><Relationship Id="rId67" Type="http://schemas.openxmlformats.org/officeDocument/2006/relationships/viewProps" Target="viewProps.xml"/><Relationship Id="rId68" Type="http://schemas.openxmlformats.org/officeDocument/2006/relationships/theme" Target="theme/theme1.xml"/><Relationship Id="rId69" Type="http://schemas.openxmlformats.org/officeDocument/2006/relationships/tableStyles" Target="tableStyles.xml"/><Relationship Id="rId70" Type="http://schemas.openxmlformats.org/officeDocument/2006/relationships/slide" Target="slides/slide64.xml"/><Relationship Id="rId71" Type="http://schemas.openxmlformats.org/officeDocument/2006/relationships/slide" Target="slides/slide65.xml"/><Relationship Id="rId72" Type="http://schemas.openxmlformats.org/officeDocument/2006/relationships/slide" Target="slides/slide66.xml"/><Relationship Id="rId73" Type="http://schemas.openxmlformats.org/officeDocument/2006/relationships/slide" Target="slides/slide67.xml"/><Relationship Id="rId75" Type="http://schemas.openxmlformats.org/officeDocument/2006/relationships/slide" Target="slides/slide69.xml"/><Relationship Id="rId76" Type="http://schemas.openxmlformats.org/officeDocument/2006/relationships/slide" Target="slides/slide70.xml"/><Relationship Id="rId77" Type="http://schemas.openxmlformats.org/officeDocument/2006/relationships/slide" Target="slides/slide71.xml"/><Relationship Id="rId78" Type="http://schemas.openxmlformats.org/officeDocument/2006/relationships/slide" Target="slides/slide72.xml"/><Relationship Id="rId79" Type="http://schemas.openxmlformats.org/officeDocument/2006/relationships/slide" Target="slides/slide73.xml"/><Relationship Id="rId80" Type="http://schemas.openxmlformats.org/officeDocument/2006/relationships/slide" Target="slides/slide74.xml"/><Relationship Id="rId81" Type="http://schemas.openxmlformats.org/officeDocument/2006/relationships/slide" Target="slides/slide75.xml"/><Relationship Id="rId82" Type="http://schemas.openxmlformats.org/officeDocument/2006/relationships/slide" Target="slides/slide76.xml"/><Relationship Id="rId83" Type="http://schemas.openxmlformats.org/officeDocument/2006/relationships/slide" Target="slides/slide77.xml"/><Relationship Id="rId84" Type="http://schemas.openxmlformats.org/officeDocument/2006/relationships/slide" Target="slides/slide78.xml"/><Relationship Id="rId85" Type="http://schemas.openxmlformats.org/officeDocument/2006/relationships/slide" Target="slides/slide79.xml"/><Relationship Id="rId86" Type="http://schemas.openxmlformats.org/officeDocument/2006/relationships/slide" Target="slides/slide80.xml"/><Relationship Id="rId87" Type="http://schemas.openxmlformats.org/officeDocument/2006/relationships/slide" Target="slides/slide81.xml"/><Relationship Id="rId88" Type="http://schemas.openxmlformats.org/officeDocument/2006/relationships/slide" Target="slides/slide82.xml"/><Relationship Id="rId95" Type="http://schemas.openxmlformats.org/officeDocument/2006/relationships/slide" Target="slides/slide89.xml"/><Relationship Id="rId96" Type="http://schemas.openxmlformats.org/officeDocument/2006/relationships/slide" Target="slides/slide90.xml"/><Relationship Id="rId97" Type="http://schemas.openxmlformats.org/officeDocument/2006/relationships/slide" Target="slides/slide91.xml"/><Relationship Id="rId98" Type="http://schemas.openxmlformats.org/officeDocument/2006/relationships/slide" Target="slides/slide92.xml"/><Relationship Id="rId99" Type="http://schemas.openxmlformats.org/officeDocument/2006/relationships/slide" Target="slides/slide93.xml"/><Relationship Id="rId100" Type="http://schemas.openxmlformats.org/officeDocument/2006/relationships/slide" Target="slides/slide94.xml"/><Relationship Id="rId101" Type="http://schemas.openxmlformats.org/officeDocument/2006/relationships/slide" Target="slides/slide95.xml"/><Relationship Id="rId102" Type="http://schemas.openxmlformats.org/officeDocument/2006/relationships/slide" Target="slides/slide96.xml"/><Relationship Id="rId103" Type="http://schemas.openxmlformats.org/officeDocument/2006/relationships/slide" Target="slides/slide97.xml"/><Relationship Id="rId104" Type="http://schemas.openxmlformats.org/officeDocument/2006/relationships/slide" Target="slides/slide98.xml"/><Relationship Id="rId105" Type="http://schemas.openxmlformats.org/officeDocument/2006/relationships/slide" Target="slides/slide99.xml"/><Relationship Id="rId106" Type="http://schemas.openxmlformats.org/officeDocument/2006/relationships/slide" Target="slides/slide100.xml"/><Relationship Id="rId108" Type="http://schemas.openxmlformats.org/officeDocument/2006/relationships/slide" Target="slides/slide102.xml"/><Relationship Id="rId109" Type="http://schemas.openxmlformats.org/officeDocument/2006/relationships/slide" Target="slides/slide103.xml"/><Relationship Id="rId110" Type="http://schemas.openxmlformats.org/officeDocument/2006/relationships/slide" Target="slides/slide104.xml"/><Relationship Id="rId112" Type="http://schemas.openxmlformats.org/officeDocument/2006/relationships/slide" Target="slides/slide106.xml"/><Relationship Id="rId113" Type="http://schemas.openxmlformats.org/officeDocument/2006/relationships/slide" Target="slides/slide107.xml"/><Relationship Id="rId114" Type="http://schemas.openxmlformats.org/officeDocument/2006/relationships/slide" Target="slides/slide108.xml"/><Relationship Id="rId116" Type="http://schemas.openxmlformats.org/officeDocument/2006/relationships/slide" Target="slides/slide110.xml"/><Relationship Id="rId117" Type="http://schemas.openxmlformats.org/officeDocument/2006/relationships/slide" Target="slides/slide111.xml"/><Relationship Id="rId118" Type="http://schemas.openxmlformats.org/officeDocument/2006/relationships/slide" Target="slides/slide112.xml"/><Relationship Id="rId119" Type="http://schemas.openxmlformats.org/officeDocument/2006/relationships/slide" Target="slides/slide113.xml"/><Relationship Id="rId120" Type="http://schemas.openxmlformats.org/officeDocument/2006/relationships/slide" Target="slides/slide114.xml"/><Relationship Id="rId121" Type="http://schemas.openxmlformats.org/officeDocument/2006/relationships/slide" Target="slides/slide115.xml"/><Relationship Id="rId122" Type="http://schemas.openxmlformats.org/officeDocument/2006/relationships/slide" Target="slides/slide116.xml"/><Relationship Id="rId123" Type="http://schemas.openxmlformats.org/officeDocument/2006/relationships/slide" Target="slides/slide117.xml"/><Relationship Id="rId124" Type="http://schemas.openxmlformats.org/officeDocument/2006/relationships/slide" Target="slides/slide118.xml"/><Relationship Id="rId125" Type="http://schemas.openxmlformats.org/officeDocument/2006/relationships/slide" Target="slides/slide119.xml"/><Relationship Id="rId126" Type="http://schemas.openxmlformats.org/officeDocument/2006/relationships/slide" Target="slides/slide120.xml"/><Relationship Id="rId127" Type="http://schemas.openxmlformats.org/officeDocument/2006/relationships/slide" Target="slides/slide121.xml"/><Relationship Id="rId128" Type="http://schemas.openxmlformats.org/officeDocument/2006/relationships/slide" Target="slides/slide122.xml"/><Relationship Id="rId129" Type="http://schemas.openxmlformats.org/officeDocument/2006/relationships/slide" Target="slides/slide123.xml"/><Relationship Id="rId130" Type="http://schemas.openxmlformats.org/officeDocument/2006/relationships/slide" Target="slides/slide124.xml"/><Relationship Id="rId131" Type="http://schemas.openxmlformats.org/officeDocument/2006/relationships/slide" Target="slides/slide125.xml"/><Relationship Id="rId132" Type="http://schemas.openxmlformats.org/officeDocument/2006/relationships/slide" Target="slides/slide126.xml"/><Relationship Id="rId133" Type="http://schemas.openxmlformats.org/officeDocument/2006/relationships/slide" Target="slides/slide127.xml"/><Relationship Id="rId134" Type="http://schemas.openxmlformats.org/officeDocument/2006/relationships/slide" Target="slides/slide128.xml"/><Relationship Id="rId135" Type="http://schemas.openxmlformats.org/officeDocument/2006/relationships/slide" Target="slides/slide129.xml"/><Relationship Id="rId136" Type="http://schemas.openxmlformats.org/officeDocument/2006/relationships/slide" Target="slides/slide130.xml"/><Relationship Id="rId137" Type="http://schemas.openxmlformats.org/officeDocument/2006/relationships/slide" Target="slides/slide131.xml"/><Relationship Id="rId138" Type="http://schemas.openxmlformats.org/officeDocument/2006/relationships/slide" Target="slides/slide132.xml"/><Relationship Id="rId139" Type="http://schemas.openxmlformats.org/officeDocument/2006/relationships/slide" Target="slides/slide133.xml"/><Relationship Id="rId140" Type="http://schemas.openxmlformats.org/officeDocument/2006/relationships/slide" Target="slides/slide134.xml"/><Relationship Id="rId141" Type="http://schemas.openxmlformats.org/officeDocument/2006/relationships/slide" Target="slides/slide135.xml"/><Relationship Id="rId142" Type="http://schemas.openxmlformats.org/officeDocument/2006/relationships/slide" Target="slides/slide136.xml"/><Relationship Id="rId143" Type="http://schemas.openxmlformats.org/officeDocument/2006/relationships/slide" Target="slides/slide137.xml"/><Relationship Id="rId144" Type="http://schemas.openxmlformats.org/officeDocument/2006/relationships/slide" Target="slides/slide138.xml"/><Relationship Id="rId145" Type="http://schemas.openxmlformats.org/officeDocument/2006/relationships/slide" Target="slides/slide139.xml"/><Relationship Id="rId146" Type="http://schemas.openxmlformats.org/officeDocument/2006/relationships/slide" Target="slides/slide140.xml"/><Relationship Id="rId147" Type="http://schemas.openxmlformats.org/officeDocument/2006/relationships/slide" Target="slides/slide141.xml"/><Relationship Id="rId148" Type="http://schemas.openxmlformats.org/officeDocument/2006/relationships/slide" Target="slides/slide142.xml"/><Relationship Id="rId149" Type="http://schemas.openxmlformats.org/officeDocument/2006/relationships/slide" Target="slides/slide143.xml"/><Relationship Id="rId150" Type="http://schemas.openxmlformats.org/officeDocument/2006/relationships/slide" Target="slides/slide144.xml"/><Relationship Id="rId151" Type="http://schemas.openxmlformats.org/officeDocument/2006/relationships/slide" Target="slides/slide145.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_rels/notesSlide5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8.xml"/>
		</Relationships>
</file>

<file path=ppt/notesSlides/_rels/notesSlide5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9.xml"/>
		</Relationships>
</file>

<file path=ppt/notesSlides/_rels/notesSlide6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3.xml"/>
		</Relationships>
</file>

<file path=ppt/notesSlides/_rels/notesSlide6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4.xml"/>
		</Relationships>
</file>

<file path=ppt/notesSlides/_rels/notesSlide6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5.xml"/>
		</Relationships>
</file>

<file path=ppt/notesSlides/_rels/notesSlide6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6.xml"/>
		</Relationships>
</file>

<file path=ppt/notesSlides/_rels/notesSlide6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7.xml"/>
		</Relationships>
</file>

<file path=ppt/notesSlides/_rels/notesSlide6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9.xml"/>
		</Relationships>
</file>

<file path=ppt/notesSlides/_rels/notesSlide7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0.xml"/>
		</Relationships>
</file>

<file path=ppt/notesSlides/_rels/notesSlide7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1.xml"/>
		</Relationships>
</file>

<file path=ppt/notesSlides/_rels/notesSlide7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2.xml"/>
		</Relationships>
</file>

<file path=ppt/notesSlides/_rels/notesSlide7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3.xml"/>
		</Relationships>
</file>

<file path=ppt/notesSlides/_rels/notesSlide7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4.xml"/>
		</Relationships>
</file>

<file path=ppt/notesSlides/_rels/notesSlide7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5.xml"/>
		</Relationships>
</file>

<file path=ppt/notesSlides/_rels/notesSlide7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6.xml"/>
		</Relationships>
</file>

<file path=ppt/notesSlides/_rels/notesSlide7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7.xml"/>
		</Relationships>
</file>

<file path=ppt/notesSlides/_rels/notesSlide7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8.xml"/>
		</Relationships>
</file>

<file path=ppt/notesSlides/_rels/notesSlide7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9.xml"/>
		</Relationships>
</file>

<file path=ppt/notesSlides/_rels/notesSlide8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0.xml"/>
		</Relationships>
</file>

<file path=ppt/notesSlides/_rels/notesSlide8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1.xml"/>
		</Relationships>
</file>

<file path=ppt/notesSlides/_rels/notesSlide8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2.xml"/>
		</Relationships>
</file>

<file path=ppt/notesSlides/_rels/notesSlide8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9.xml"/>
		</Relationships>
</file>

<file path=ppt/notesSlides/_rels/notesSlide9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0.xml"/>
		</Relationships>
</file>

<file path=ppt/notesSlides/_rels/notesSlide9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1.xml"/>
		</Relationships>
</file>

<file path=ppt/notesSlides/_rels/notesSlide9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2.xml"/>
		</Relationships>
</file>

<file path=ppt/notesSlides/_rels/notesSlide9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3.xml"/>
		</Relationships>
</file>

<file path=ppt/notesSlides/_rels/notesSlide9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4.xml"/>
		</Relationships>
</file>

<file path=ppt/notesSlides/_rels/notesSlide9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5.xml"/>
		</Relationships>
</file>

<file path=ppt/notesSlides/_rels/notesSlide9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6.xml"/>
		</Relationships>
</file>

<file path=ppt/notesSlides/_rels/notesSlide9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7.xml"/>
		</Relationships>
</file>

<file path=ppt/notesSlides/_rels/notesSlide9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8.xml"/>
		</Relationships>
</file>

<file path=ppt/notesSlides/_rels/notesSlide9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9.xml"/>
		</Relationships>
</file>

<file path=ppt/notesSlides/_rels/notesSlide10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0.xml"/>
		</Relationships>
</file>

<file path=ppt/notesSlides/_rels/notesSlide10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2.xml"/>
		</Relationships>
</file>

<file path=ppt/notesSlides/_rels/notesSlide10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3.xml"/>
		</Relationships>
</file>

<file path=ppt/notesSlides/_rels/notesSlide10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4.xml"/>
		</Relationships>
</file>

<file path=ppt/notesSlides/_rels/notesSlide10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6.xml"/>
		</Relationships>
</file>

<file path=ppt/notesSlides/_rels/notesSlide10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7.xml"/>
		</Relationships>
</file>

<file path=ppt/notesSlides/_rels/notesSlide10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8.xml"/>
		</Relationships>
</file>

<file path=ppt/notesSlides/_rels/notesSlide1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0.xml"/>
		</Relationships>
</file>

<file path=ppt/notesSlides/_rels/notesSlide1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1.xml"/>
		</Relationships>
</file>

<file path=ppt/notesSlides/_rels/notesSlide1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2.xml"/>
		</Relationships>
</file>

<file path=ppt/notesSlides/_rels/notesSlide1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3.xml"/>
		</Relationships>
</file>

<file path=ppt/notesSlides/_rels/notesSlide1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4.xml"/>
		</Relationships>
</file>

<file path=ppt/notesSlides/_rels/notesSlide1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5.xml"/>
		</Relationships>
</file>

<file path=ppt/notesSlides/_rels/notesSlide1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6.xml"/>
		</Relationships>
</file>

<file path=ppt/notesSlides/_rels/notesSlide1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7.xml"/>
		</Relationships>
</file>

<file path=ppt/notesSlides/_rels/notesSlide1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8.xml"/>
		</Relationships>
</file>

<file path=ppt/notesSlides/_rels/notesSlide1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9.xml"/>
		</Relationships>
</file>

<file path=ppt/notesSlides/_rels/notesSlide1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0.xml"/>
		</Relationships>
</file>

<file path=ppt/notesSlides/_rels/notesSlide1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1.xml"/>
		</Relationships>
</file>

<file path=ppt/notesSlides/_rels/notesSlide1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2.xml"/>
		</Relationships>
</file>

<file path=ppt/notesSlides/_rels/notesSlide1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3.xml"/>
		</Relationships>
</file>

<file path=ppt/notesSlides/_rels/notesSlide1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4.xml"/>
		</Relationships>
</file>

<file path=ppt/notesSlides/_rels/notesSlide1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5.xml"/>
		</Relationships>
</file>

<file path=ppt/notesSlides/_rels/notesSlide1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6.xml"/>
		</Relationships>
</file>

<file path=ppt/notesSlides/_rels/notesSlide1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7.xml"/>
		</Relationships>
</file>

<file path=ppt/notesSlides/_rels/notesSlide1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8.xml"/>
		</Relationships>
</file>

<file path=ppt/notesSlides/_rels/notesSlide1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9.xml"/>
		</Relationships>
</file>

<file path=ppt/notesSlides/_rels/notesSlide1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0.xml"/>
		</Relationships>
</file>

<file path=ppt/notesSlides/_rels/notesSlide1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1.xml"/>
		</Relationships>
</file>

<file path=ppt/notesSlides/_rels/notesSlide1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2.xml"/>
		</Relationships>
</file>

<file path=ppt/notesSlides/_rels/notesSlide1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3.xml"/>
		</Relationships>
</file>

<file path=ppt/notesSlides/_rels/notesSlide1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4.xml"/>
		</Relationships>
</file>

<file path=ppt/notesSlides/_rels/notesSlide1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5.xml"/>
		</Relationships>
</file>

<file path=ppt/notesSlides/_rels/notesSlide1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6.xml"/>
		</Relationships>
</file>

<file path=ppt/notesSlides/_rels/notesSlide1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7.xml"/>
		</Relationships>
</file>

<file path=ppt/notesSlides/_rels/notesSlide1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8.xml"/>
		</Relationships>
</file>

<file path=ppt/notesSlides/_rels/notesSlide1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9.xml"/>
		</Relationships>
</file>

<file path=ppt/notesSlides/_rels/notesSlide1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0.xml"/>
		</Relationships>
</file>

<file path=ppt/notesSlides/_rels/notesSlide1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1.xml"/>
		</Relationships>
</file>

<file path=ppt/notesSlides/_rels/notesSlide1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2.xml"/>
		</Relationships>
</file>

<file path=ppt/notesSlides/_rels/notesSlide1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3.xml"/>
		</Relationships>
</file>

<file path=ppt/notesSlides/_rels/notesSlide1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4.xml"/>
		</Relationships>
</file>

<file path=ppt/notesSlides/_rels/notesSlide1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a:t>Anlatacağım cümle: Kendimi iki cümlede tanıtıp doğrudan konuya giriyorum.</a:t>
            </a:r>
          </a:p>
          <a:p>
            <a:r>
              <a:rPr lang="tr-TR" dirty="0"/>
              <a:t>Düşündüreceğim soru (cevap beklemeden): Bugün buraya hangi soruyla geldiniz?</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a:t>Anlatacağım cümle: Bu salon, Türkiye ihracatının yaklaşık beşte biri. Ne değişirse sizi doğrudan etkiliyor.</a:t>
            </a:r>
          </a:p>
          <a:p>
            <a:r>
              <a:rPr lang="tr-TR" dirty="0"/>
              <a:t>Düşündüreceğim soru (cevap beklemeden): Kaçınızın ihracatı yüzde 50'nin üstünde?</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a:t>Anlatacağım cümle: Resmî veriye göre büyük firmalarla KOBİ'ler arasında yapay zekâ kullanımında fark açılıyor.</a:t>
            </a:r>
          </a:p>
          <a:p>
            <a:r>
              <a:rPr lang="tr-TR" dirty="0"/>
              <a:t>Düşündüreceğim soru (cevap beklemeden): Sizin firmanızda yapay zekâyı en çok kim kullanıyor?</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a:t>Anlatacağım cümle: Bir an alıcının yerine geçiyoruz: şirket adını bilmeden tedarikçi arıyorsunuz.</a:t>
            </a:r>
          </a:p>
          <a:p>
            <a:r>
              <a:rPr lang="tr-TR" dirty="0"/>
              <a:t>Düşündüreceğim soru (cevap beklemeden): Bu alıcının karşısına hangi gerekçeyle çıkacağız? İki cevap alıp devam ediyorum.</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a:t>Anlatacağım cümle: Para birimi değişiyor: tıklama yerine alıntılanmak.</a:t>
            </a:r>
          </a:p>
          <a:p>
            <a:r>
              <a:rPr lang="tr-TR" dirty="0"/>
              <a:t>Düşündüreceğim soru (cevap beklemeden): Sitenize gelen trafiğin ne kadarı Google'dan?</a:t>
            </a:r>
          </a:p>
          <a:p>
            <a:r>
              <a:rPr lang="tr-TR" dirty="0"/>
              <a:t>Derinleşme: Ek s. 109</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a:t>Anlatacağım cümle: Özet çıkınca tıklama azalıyor; ama bu kanalın öldüğü anlamına gelmiyor.</a:t>
            </a:r>
          </a:p>
          <a:p>
            <a:r>
              <a:rPr lang="tr-TR" dirty="0"/>
              <a:t>Düşündüreceğim soru (cevap beklemeden): Arama trafiğinizde son bir yılda düşüş gördünüz mü?</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a:t>Anlatacağım cümle: Kurumsal alıcı araştırmasının bir kısmını artık yapay zekâyla yapıyor.</a:t>
            </a:r>
          </a:p>
          <a:p>
            <a:r>
              <a:rPr lang="tr-TR" dirty="0"/>
              <a:t>Düşündüreceğim soru (cevap beklemeden): Sizin alıcılarınızdan biri size "ChatGPT'de gördüm" dedi mi?</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a:t>Anlatacağım cümle: Araştırma ajana gidiyor, karar insanda kalıyor.</a:t>
            </a:r>
          </a:p>
          <a:p>
            <a:r>
              <a:rPr lang="tr-TR" dirty="0"/>
              <a:t>Düşündüreceğim soru (cevap beklemeden): İhracat yolculuğunuzda en çok zaman alan adım hangisi?</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a:t>Anlatacağım cümle: Rekabet zaten burada: alıcı size değil, Accio'ya soruyor.</a:t>
            </a:r>
          </a:p>
          <a:p>
            <a:r>
              <a:rPr lang="tr-TR" dirty="0"/>
              <a:t>Düşündüreceğim soru (cevap beklemeden): Accio'yu duyan var mı?</a:t>
            </a:r>
          </a:p>
          <a:p>
            <a:r>
              <a:rPr lang="tr-TR" dirty="0"/>
              <a:t>Derinleşme: Ek s. 101</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a:t>Anlatacağım cümle: İnsan unutur, üşenir. Ajan unutmuyor ve her tedarikçiye aynı soruyu soruyor.</a:t>
            </a:r>
          </a:p>
          <a:p>
            <a:r>
              <a:rPr lang="tr-TR" dirty="0"/>
              <a:t>Düşündüreceğim soru (cevap beklemeden): En son ne zaman bir alıcıya hatırlatma mesajı attınız?</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a:t>Anlatacağım cümle: Ürün iyi, veri eksik. Alıcı beş net şey soruyor; site üç sıfatla cevap veriyor.</a:t>
            </a:r>
          </a:p>
          <a:p>
            <a:r>
              <a:rPr lang="tr-TR" dirty="0"/>
              <a:t>Düşündüreceğim soru (cevap beklemeden): Sizin sitenizde bir alıcının en çok arayıp bulamadığı bilgi hangisi?</a:t>
            </a:r>
          </a:p>
          <a:p>
            <a:r>
              <a:rPr lang="tr-TR" dirty="0"/>
              <a:t>Derinleşme: Ek s. 104 (aynı ders otomotivde, conta vakası)</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a:t>Anlatacağım cümle: Keşif ajanda, karar ve işlem sizde. Ölçüyü ziyaretten teklif kalitesine taşıyın.</a:t>
            </a:r>
          </a:p>
          <a:p>
            <a:r>
              <a:rPr lang="tr-TR" dirty="0"/>
              <a:t>Düşündüreceğim soru (cevap beklemeden): Sizin ölçtüğünüz ilk metrik hangisi: ziyaret mi, teklif mi?</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a:t>Anlatacağım cümle: B2B'de de ilk akla gelen kazanıyor; bu kural değişmedi.</a:t>
            </a:r>
          </a:p>
          <a:p>
            <a:r>
              <a:rPr lang="tr-TR" dirty="0"/>
              <a:t>Düşündüreceğim soru (cevap beklemeden): Alıcınız tedarikçi düşündüğünde aklına ilk kim geliyor?</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a:t>Anlatacağım cümle: Yapay zekâdaki görünürlük geçmişten besleniyor; bugün yaptığınız yarına yazılıyor.</a:t>
            </a:r>
          </a:p>
          <a:p>
            <a:r>
              <a:rPr lang="tr-TR" dirty="0"/>
              <a:t>Düşündüreceğim soru (cevap beklemeden): Firmanız hakkında internette en eski ve en güncel bilgi ne?</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a:t>Anlatacağım cümle: Satış temsilcinizi okunmayan katalog ve eski fiyat listesiyle fuara göndermezsiniz. Siteniz de öyle.</a:t>
            </a:r>
          </a:p>
          <a:p>
            <a:r>
              <a:rPr lang="tr-TR" dirty="0"/>
              <a:t>Düşündüreceğim soru (cevap beklemeden): Sitenizi en son ne zaman bir alıcı gözüyle gezdiniz?</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a:t>Anlatacağım cümle: Kritik bilgi ilk HTML'de olmalı. Sonradan yüklenen tablo ajan için yok.</a:t>
            </a:r>
          </a:p>
          <a:p>
            <a:r>
              <a:rPr lang="tr-TR" dirty="0"/>
              <a:t>Düşündüreceğim soru (cevap beklemeden): Sitenizde fiyat veya ölçü tablosu sonradan mı yükleniyor?</a:t>
            </a:r>
          </a:p>
          <a:p>
            <a:r>
              <a:rPr lang="tr-TR" dirty="0"/>
              <a:t>Derinleşme: Ek s. 96</a:t>
            </a:r>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a:t>Anlatacağım cümle: Yarın sabah yazılım ekibine gönderilecek kısa iş tanımı. Kod yazmıyoruz, kabul ölçütü veriyoruz.</a:t>
            </a:r>
          </a:p>
          <a:p>
            <a:r>
              <a:rPr lang="tr-TR" dirty="0"/>
              <a:t>Düşündüreceğim soru (cevap beklemeden): Bu iş tanımını kime göndereceksiniz?</a:t>
            </a:r>
          </a:p>
          <a:p>
            <a:r>
              <a:rPr lang="tr-TR" dirty="0"/>
              <a:t>Derinleşme: Ek s. 94</a:t>
            </a:r>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a:t>Anlatacağım cümle: Aynı ürün dört yerde dört farklı şekilde yazıyor olabilir.</a:t>
            </a:r>
          </a:p>
          <a:p>
            <a:r>
              <a:rPr lang="tr-TR" dirty="0"/>
              <a:t>Düşündüreceğim soru (cevap beklemeden): Sizin ürününüz kaç farklı yerde listeleniyor?</a:t>
            </a:r>
          </a:p>
          <a:p>
            <a:r>
              <a:rPr lang="tr-TR" dirty="0"/>
              <a:t>Derinleşme: Ek s. 98, 110</a:t>
            </a:r>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Bütün katalogla başlama. Bir ürün ailesi seç. Müşterinin baktığı alanları belirle, bu bilginin nerede üretildiğini ve kimin değiştirdiğini incele.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a:t>Anlatacağım cümle: Doğruluk sadece içerik değil, gecikme meselesi. Fiyat değişti ama feed değişmediyse ajan eskiyi söyler.</a:t>
            </a:r>
          </a:p>
          <a:p>
            <a:r>
              <a:rPr lang="tr-TR" dirty="0"/>
              <a:t>Düşündüreceğim soru (cevap beklemeden): Fiyat değişikliği sitenize kaç günde yansıyor?</a:t>
            </a:r>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a:t>Anlatacağım cümle: Marka adı kullanmadan, gerçek bir alıcı sorusu yazıyoruz.</a:t>
            </a:r>
          </a:p>
          <a:p>
            <a:r>
              <a:rPr lang="tr-TR" dirty="0"/>
              <a:t>Düşündüreceğim soru (cevap beklemeden): Sorunuzu yanınızdakiyle paylaşın.</a:t>
            </a:r>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a:t>Anlatacağım cümle: İşaretli hücreler cevap anahtarındaki üç sorunu gösteriyor.</a:t>
            </a:r>
          </a:p>
          <a:p>
            <a:r>
              <a:rPr lang="tr-TR" dirty="0"/>
              <a:t>Düşündüreceğim soru (cevap beklemeden): Kaç fark buldunuz?</a:t>
            </a:r>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a:t>Anlatacağım cümle: Üç sorun, üç kabul ölçütü.</a:t>
            </a:r>
          </a:p>
          <a:p>
            <a:r>
              <a:rPr lang="tr-TR" dirty="0"/>
              <a:t>Düşündüreceğim soru (cevap beklemeden): Sizin bulduğunuz sorun hangisiydi?</a:t>
            </a:r>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a:t>Anlatacağım cümle: İlk üç aksiyon, sahibi ve kanıtıyla.</a:t>
            </a:r>
          </a:p>
          <a:p>
            <a:r>
              <a:rPr lang="tr-TR" dirty="0"/>
              <a:t>Düşündüreceğim soru (cevap beklemeden): Kim ilk aksiyonunu salonla paylaşır?</a:t>
            </a:r>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a:t>Anlatacağım cümle: İddia büyüdükçe kanıt yükü de büyür. Hukuk danışmanınıza sormadan "en", "lider", "garanti" yazmayın.</a:t>
            </a:r>
          </a:p>
          <a:p>
            <a:r>
              <a:rPr lang="tr-TR" dirty="0"/>
              <a:t>Düşündüreceğim soru (cevap beklemeden): Sitenizde kanıtlayamayacağınız bir ifade var mı?</a:t>
            </a:r>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a:t>Anlatacağım cümle: Ticaret demokratikleşiyor ama eşit değil: bilgisi hazır olan için.</a:t>
            </a:r>
          </a:p>
          <a:p>
            <a:r>
              <a:rPr lang="tr-TR" dirty="0"/>
              <a:t>Düşündüreceğim soru (cevap beklemeden): 40 kişilik bir atölye büyük rakibiyle aynı listeye nasıl girer?</a:t>
            </a:r>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a:t>Anlatacağım cümle: Alıcınız artık sizi aramıyor; size dair bir cevabı okuyor. O cevabı kimin yazdığını hâlâ siz belirleyebilirsiniz.</a:t>
            </a:r>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a:t>Anlatacağım cümle: Accio, Alibaba'nın alıcı tarafındaki asistanı. Eksik bilgiyi cezalandırıyor, ürünü değil.</a:t>
            </a:r>
          </a:p>
          <a:p>
            <a:r>
              <a:rPr lang="tr-TR" dirty="0"/>
              <a:t>Düşündüreceğim soru (cevap beklemeden): Alibaba.com profilinizde teslim süresi ve sertifika numarası yazıyor mu?</a:t>
            </a:r>
          </a:p>
          <a:p>
            <a:r>
              <a:rPr lang="tr-TR" dirty="0"/>
              <a:t>Derinleşme: Ek s. 101</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a:t>Anlatacağım cümle: Ajan pazarlığı gece de yapıyor; 42 saatte dönen teklifle 4 saatte döneni ayırıyor.</a:t>
            </a:r>
          </a:p>
          <a:p>
            <a:r>
              <a:rPr lang="tr-TR" dirty="0"/>
              <a:t>Düşündüreceğim soru (cevap beklemeden): Teklif talebine ortalama kaç saatte dönüyorsunuz?</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a:t>Anlatacağım cümle: Müşteriniz olacak gibi davranın. Hangi platformda, hangi soruda görünüyorsunuz?</a:t>
            </a:r>
          </a:p>
          <a:p>
            <a:r>
              <a:rPr lang="tr-TR" dirty="0"/>
              <a:t>Düşündüreceğim soru (cevap beklemeden): Bu soruyu kendi firmanız için sorun; atölyeye geçiyoruz.</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a:t>Anlatacağım cümle: Yarın sabah yapılacaklar. Fotoğrafını çekin.</a:t>
            </a:r>
          </a:p>
          <a:p>
            <a:r>
              <a:rPr lang="tr-TR" dirty="0"/>
              <a:t>Düşündüreceğim soru (cevap beklemeden): Hangisini bu hafta yaparsınız?</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a:t>Anlatacağım cümle: Bu iki slaytın fotoğrafını çektirin. Eğitimden geriye kalan sayfa bunlar olsun.</a:t>
            </a:r>
          </a:p>
          <a:p>
            <a:r>
              <a:rPr lang="tr-TR" dirty="0"/>
              <a:t>Düşündüreceğim soru (cevap beklemeden): Hangisi sizin için en zor?</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a:t>Anlatacağım cümle: Teşekkür et, soruları al.</a:t>
            </a:r>
          </a:p>
          <a:p>
            <a:r>
              <a:rPr lang="tr-TR" dirty="0"/>
              <a:t>Düşündüreceğim soru (cevap beklemeden): Sorular?</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a:t>Anlatacağım cümle: Dört kat: kapı, tabela, etiket, kasa. Havluda dördü de bozuktu.</a:t>
            </a:r>
          </a:p>
          <a:p>
            <a:r>
              <a:rPr lang="tr-TR" dirty="0"/>
              <a:t>Düşündüreceğim soru (cevap beklemeden): Sizde hangisi en zayıf?</a:t>
            </a:r>
          </a:p>
          <a:p>
            <a:r>
              <a:rPr lang="tr-TR" dirty="0"/>
              <a:t>Derinleşme: Ek s. 97</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a:t>Anlatacağım cümle: Kütüphaneci, muhabir, haberci. Muhabiri ve haberciyi kapıdan çevirmeyin.</a:t>
            </a:r>
          </a:p>
          <a:p>
            <a:r>
              <a:rPr lang="tr-TR" dirty="0"/>
              <a:t>Düşündüreceğim soru (cevap beklemeden): Yazılım ekibinize bot erişimini hiç sordunuz mu?</a:t>
            </a:r>
          </a:p>
          <a:p>
            <a:r>
              <a:rPr lang="tr-TR" dirty="0"/>
              <a:t>Derinleşme: Ek s. 93</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a:t>Anlatacağım cümle: "Esnek üreticiyiz" bir şey söylemiyor. Nerede, ne kadar esnek?</a:t>
            </a:r>
          </a:p>
          <a:p>
            <a:r>
              <a:rPr lang="tr-TR" dirty="0"/>
              <a:t>Düşündüreceğim soru (cevap beklemeden): Sizin en sık kullandığınız sıfat hangisi? Onu bir sayıyla değiştirelim.</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a:t>Anlatacağım cümle: Her ürüne bir kod, her yerde aynı kod.</a:t>
            </a:r>
          </a:p>
          <a:p>
            <a:r>
              <a:rPr lang="tr-TR" dirty="0"/>
              <a:t>Düşündüreceğim soru (cevap beklemeden): Ürün kodunuz web, katalog ve teklif formunda aynı mı?</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a:t>Anlatacağım cümle: Etkinin bir kısmı iz bırakmıyor; analitikte "doğrudan" görünüyor.</a:t>
            </a:r>
          </a:p>
          <a:p>
            <a:r>
              <a:rPr lang="tr-TR" dirty="0"/>
              <a:t>Düşündüreceğim soru (cevap beklemeden): Doğrudan trafiğiniz son altı ayda arttı mı?</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a:t>Anlatacağım cümle: Anılmak, önerilmek, kaynak olmak. Üçü ayrı ölçülür, tek puana sıkıştırılmaz.</a:t>
            </a:r>
          </a:p>
          <a:p>
            <a:r>
              <a:rPr lang="tr-TR" dirty="0"/>
              <a:t>Düşündüreceğim soru (cevap beklemeden): Siz bunlardan hangisini ölçüyorsunuz?</a:t>
            </a:r>
          </a:p>
          <a:p>
            <a:r>
              <a:rPr lang="tr-TR" dirty="0"/>
              <a:t>Derinleşme: Ek s. 100, 99</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Örnek Conta kurgusal bir firmadır. Salonda otomotivciler çoğunlukta: kendi ürününüz için bu tabloyu doldurun.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a:t>Anlatacağım cümle: Türkiye'den bakınca var, Almanya'dan bakınca yok. Her pazarı kendi dilinde ve oradan ölçün.</a:t>
            </a:r>
          </a:p>
          <a:p>
            <a:r>
              <a:rPr lang="tr-TR" dirty="0"/>
              <a:t>Düşündüreceğim soru (cevap beklemeden): Ana pazarınızın dilinde teknik sayfanız var mı?</a:t>
            </a:r>
          </a:p>
          <a:p>
            <a:r>
              <a:rPr lang="tr-TR" dirty="0"/>
              <a:t>Derinleşme: Ek s. 107</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Anlatacağım cümle: Bugün yeni bir kanal öğrenmeyeceğiz; alıcınızın sizi bulup bulamadığını ölçmeyi öğreneceğiz.
Düşündüreceğim soru (cevap beklemeden): Kaçınız son bir ayda firmanızı bir yapay zekâ asistanına sordunuz?
Derinleşme: Ticari beyanı açıkça söyle, sonra geç.</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Anlatacağım cümle: Bu eğitimin tek bir çıktısı yok. Hangisi sizseniz onu alın.
Düşündüreceğim soru (cevap beklemeden): El kaldırın: patron, satış, teknik ekip kimler burada?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Anlatacağım cümle: İki saatin sonunda herkesin elinde kendi rolüne göre bir şey olacak.
Düşündüreceğim soru (cevap beklemeden): Bu listede sizi en çok hangisi ilgilendiriyor?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Sahne cümlesi: Kararın bir kısmı artık sitenize gelmeden veriliyor. Hedef tıklama değil, alıntılanmak.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Sahne cümlesi: Araştırmayı ajan yapıyor, kararı insan veriyor. Ajan sizi tanımıyorsa listeye hiç girmiyorsunuz.</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Sahne cümlesi: Marka bilimi eskimedi, genişledi: aklına gelen kazanıyor, ama artık "akıl"a ajan da dahil.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Sahne cümlesi: Siteniz ajan için açık mı? Bu bir pazarlama değil, altyapı sorusu.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Sahne cümlesi: Daha görünür olmak, yanlış bilgiyi de görünür yapar. Tutarlılık en ucuz kazanç.</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Sahne cümlesi: Keşfi ajan çoktan devraldı. Sıradaki soru: işlemi de devralacak mı, siz o gün hazır olacak mısınız?</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Sahne cümlesi: Ajan veriye bakar, alıcı insana. İkisine de aynı kanıtı verin.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Sahne cümlesi: Ölçemediğinizi yönetemezsiniz. Tek puana sıkıştırmayın, dört katmana bakın.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Sahne cümlesi: Bir pazar, bir ürün, bir ihtiyaç. Bu kadar küçük başlayın.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a:t>Anlatacağım cümle: İkisinde de ürün iyi. İkisi de listeye girmiyor. Sebep ürün değil, veri.</a:t>
            </a:r>
          </a:p>
          <a:p>
            <a:r>
              <a:rPr lang="tr-TR" dirty="0"/>
              <a:t>Düşündüreceğim soru (cevap beklemeden): Sizin sitenizde bir alıcının en çok arayıp bulamadığı bilgi hangisi?</a:t>
            </a:r>
          </a:p>
          <a:p>
            <a:r>
              <a:rPr lang="tr-TR" dirty="0"/>
              <a:t>Derinleşme: Ek s. 103, 104</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Anlatacağım cümle: "Modelin hafızasına girdik" diye bir şey yok. Hangi arayüzde, hangi soruda, hangi kaynakla çıktığınıza bakın.
Düşündüreceğim soru (cevap beklemeden): Size "yapay zekâya girmeyi" vaat eden biri oldu mu?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a:t>Anlatacağım cümle: Şema sihirli bir kod değil. Sayfadaki bilginin makine için düzenli hâli.</a:t>
            </a:r>
          </a:p>
          <a:p>
            <a:r>
              <a:rPr lang="tr-TR" dirty="0"/>
              <a:t>Düşündüreceğim soru (cevap beklemeden): Siteniz hangi altyapıda: hazır paket mi, özel yazılım mı?</a:t>
            </a:r>
          </a:p>
          <a:p>
            <a:r>
              <a:rPr lang="tr-TR" dirty="0"/>
              <a:t>Derinleşme: Ek s. 95</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a:t>Anlatacağım cümle: Dört sütun: alan, bugün yazan, alıcının görmek istediği, kanıt. Kanıtı olmayan değeri yazmıyoruz.</a:t>
            </a:r>
          </a:p>
          <a:p>
            <a:r>
              <a:rPr lang="tr-TR" dirty="0"/>
              <a:t>Düşündüreceğim soru (cevap beklemeden): Sizin ürününüzde bugün sitede yazan sıfat hangisi?</a:t>
            </a:r>
          </a:p>
          <a:p>
            <a:r>
              <a:rPr lang="tr-TR" dirty="0"/>
              <a:t>Derinleşme: Ek s. 105, 106, 112</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a:t>Anlatacağım cümle: Şablon sektörden bağımsız. Gıdada soğuk zincir ve belge, otomotivde test ve kapasite.</a:t>
            </a:r>
          </a:p>
          <a:p>
            <a:r>
              <a:rPr lang="tr-TR" dirty="0"/>
              <a:t>Düşündüreceğim soru (cevap beklemeden): Salonda gıda ihracatçısı var mı? Sizde en çok sorulan soru hangisi?</a:t>
            </a:r>
          </a:p>
          <a:p>
            <a:r>
              <a:rPr lang="tr-TR" dirty="0"/>
              <a:t>Derinleşme: Ek s. 111</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Anlatacağım cümle: Otomotivi gördük. Diğer sektörlerde de aynı mantık: alıcının karar verdiği alanı açık yazın.
Düşündüreceğim soru (cevap beklemeden): Sizin sektörünüzde en sık karıştırılan ayrım hangisi?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Anlatacağım cümle: Rakam büyüklüğü değil yönü göstersin: alıcı veriyi makineden okumak istiyor.
Düşündüreceğim soru (cevap beklemeden): Sizin müşterileriniz sipariş için portal veya pazaryeri kullanıyor mu?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Anlatacağım cümle: Keşif bugün değişiyor, işlem yarın. Aradaki süre hazırlanmak için.
Düşündüreceğim soru (cevap beklemeden): Sizin alıcınız bugün hangi eğride?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Anlatacağım cümle: Teknoloji keşfi değiştiriyor; güveni değil.
Düşündüreceğim soru (cevap beklemeden): Son büyük siparişinizi hangisi getirdi?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Anlatacağım cümle: Üç senaryonun üçünde de ilk adım aynı: veriyi düzeltmek.
Düşündüreceğim soru (cevap beklemeden): Siz hangi senaryoda yaşıyorsunuz ve bugün hangi bilginiz eksik?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Anlatacağım cümle: Eşik, ajanın sizi bulup bir talep bırakabilmesi.
Düşündüreceğim soru (cevap beklemeden): Teklif talebine ortalama kaç saatte dönüyorsunuz?</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Anlatacağım cümle: LinkedIn bir reklam kanalı değil, insan kanıtı. Rakam vermiyorum; burada önemli olan düzen.
Düşündüreceğim soru (cevap beklemeden): Kaçınızın genel müdürü LinkedIn'de ayda bir kez yazıyor?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Anlatacağım cümle: Sıfat hiçbir şey kanıtlamıyor. Belge adı, sayı, süre kanıtlıyor.
Düşündüreceğim soru (cevap beklemeden): Son LinkedIn paylaşımınızda doğrulanabilir bir bilgi var mıydı?</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Anlatacağım cümle: Şirket sayfası ve yönetici profilleri birlikte. Bir fabrika turu videosu yıllarca iş görür.
Düşündüreceğim soru (cevap beklemeden): Fabrikanızın gezilebilir bir videosu var mı?</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Anlatacağım cümle: Analitik bu etkiyi göremiyor; alıcıya sormak en güvenilir ölçüm.
Düşündüreceğim soru (cevap beklemeden): Teklif formunuzda böyle bir soru var mı?</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Anlatacağım cümle: Bu beş adımı bu hafta kendi firmanızda yapın. Sonraki slaytlar aynı adımların örnek bir firmayla doldurulmuş hâli.
Derinleşme: Sonraki dört slayt, adım 2 ile 5 arasının örneği.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Anlatacağım cümle: Her işin bir sahibi ve bir tarihi olsun. İlk hedef satış değil, doğru bilgi ve ölçüm düzeni.
Düşündüreceğim soru (cevap beklemeden): Bu planı kim sahiplenir sizin firmanızda?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Anlatacağım cümle: Bu benim okumam, veri değil. Bunu açıkça söyle.
Düşündüreceğim soru (cevap beklemeden): Siz iki yıl sonra hangi tarafta olmak istiyorsunuz?</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Anlatacağım cümle: Eskiden kelime arardık, şimdi durumumuzu anlatıyoruz. Arama bir cümleye, hatta bir sohbete dönüştü.
Düşündüreceğim soru (cevap beklemeden): Son yapay zekâ sorunuz kaç kelimeydi?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Anlatacağım cümle: Kullanıcı kısa yazıyor, yapay zekâ geçmişten bildiklerini ekleyip aramayı daraltıyor.
Düşündüreceğim soru (cevap beklemeden): Sizin ürününüz bu daraltılmış soruya cevap verecek kadar detaylı anlatılmış mı?</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Anlatacağım cümle: Kullanıcı eşinin kilosunu, sıcak uyuduğunu, bütçesini daha önce söylemiş. Yapay zekâ bunları soruya ekliyor.
Düşündüreceğim soru (cevap beklemeden): Ürün sayfası sertliği, taşıma kapasitesini ve teslim süresini açıkça yazmalı.</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Anlatacağım cümle: B2B alıcı da ürünü değil, kendi durumunu yazıyor. Sorunun her parçası bir filtre.
Düşündüreceğim soru (cevap beklemeden): Sizin müşteriniz sizi bulmak için hangi cümleyi kurar? Bir cümle yazın.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Anlatacağım cümle: Tek bir ürün sayfası beş farklı niyete cevap verebilir, ama ancak her biri açıkça yazılmışsa.
Düşündüreceğim soru (cevap beklemeden): Sizin ürününüzü kaç farklı sektör alıyor? Her biri sayfanızda geçiyor mu?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Anlatacağım cümle: Kişiselleştirilmiş soru beş parçadan oluşuyor; ürün sayfanız da bu beş parçaya cevap vermeli.
Düşündüreceğim soru (cevap beklemeden): Kendi ürününüz için "Kim için?" satırını şimdi doldurabilir misiniz?</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Anlatacağım cümle: Türkiye aslında bir B2B ülkesi. Mesele küçük e-ihracat rakamı değil, büyük B2B ihracatın alıcılarının nasıl araştırdığı.
Düşündüreceğim soru (cevap beklemeden): Kaçınızın ihracatının çoğu imalat ürünü?</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Anlatacağım cümle: İkna etme dönemi bitti, seçilme dönemi başladı. Artık makinelerin sizi kısa listeye alması gerekiyor.
Düşündüreceğim soru (cevap beklemeden): Sizi son kısa listeye kim aldı: insan mı, makine mi?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Anlatacağım cümle: Karşımdaki alıcı 1990 sonrası doğdu. Sizinle konuşmadan karar veriyor, küçük partiyle sık sipariş veriyor.
Düşündüreceğim soru (cevap beklemeden): Alıcılarınızın yaşı son beş yılda değişti mi?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Anlatacağım cümle: Artık cevapta sadece bir iki firma var. Üçüncüyseniz hiç yoksunuz.
Düşündüreceğim soru (cevap beklemeden): Kaybettiğiniz teklifi bilirsiniz; size hiç sorulmayanı nasıl bileceksiniz?</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Anlatacağım cümle: Altın saat gitti, altın beş dakika geldi. Rakibimiz Çin'in fiyatı değil, kendi 42 saatlik cevap süremiz.
Düşündüreceğim soru (cevap beklemeden): Son teklif talebinize kaç saatte döndünüz?</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Anlatacağım cümle: Tek bir yapay zekâ SEO'su yok. Her motor farklı kaynağa bakıyor; ortak nokta net, sayısal, kaynaklı ve güncel bilgi.
Düşündüreceğim soru (cevap beklemeden): Alıcınız hangi asistanı kullanıyor, biliyor musunuz?</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Anlatacağım cümle: Size değil, sizden bahsedenlere güveniyorlar. Sektör yayını, LinkedIn yazısı, yorum siteleri.
Düşündüreceğim soru (cevap beklemeden): Hakkınızda en son kim, nerede yazdı?</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Anlatacağım cümle: Yapay zekâ sizi tanıyarak arıyor; aynı soru iki kişiye iki farklı cevap veriyor.
Düşündüreceğim soru (cevap beklemeden): "Kaliteli firma" diyen referansınız mı var, sayı veren mi?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Anlatacağım cümle: Benim okumam: yapay zekâ kendi kaynağını üretmeye başladığında gerçek üretimden gelen içerik daha değerli olacak.
Düşündüreceğim soru (cevap beklemeden): Fabrikanızdan en son ne zaman gerçek bir içerik çıktı?</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Anlatacağım cümle: Ajan fuar standının büyüklüğüne bakmıyor. Firma, ürün ve kanıt bilgisi okunabilirse Bursa'daki firma İtalya'daki rakibinin önüne geçebilir.
Düşündüreceğim soru (cevap beklemeden): Sizin dil avantajınız hangi pazarda?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Anlatacağım cümle: LinkedIn B2B ihracatçı için hem vitrin hem istihbarat hem de doğrudan karar vericiye giden yol.
Düşündüreceğim soru (cevap beklemeden): Rakibinizin LinkedIn sayfasına en son ne zaman baktınız?</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Anlatacağım cümle: Bu dokuz adım bugün anlattığım her şeyin uygulaması. Sonraki slaytlar her adımı örnekle gösteriyor.
Salona soracağım: Bu dokuz adımdan hangisi sizde hiç yapılmadı?</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Anlatacağım cümle: Önce ürünü seçin, sonra alıcının o ürünü üç farklı niyetle nasıl arayacağını yazın: ihtiyaç, karşılaştırma, teklif.
Salona soracağım: Sizin ürününüz için teklif aramasını nasıl yazardınız?</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Anlatacağım cümle: 90 cevabı tabloya döktüğünüzde nerede görünmediğiniz netleşir. Bu tablo 90 gün sonraki karşılaştırmanın başlangıcı.
Salona soracağım: Hangi pazarın dilinde hiç ölçmediniz?</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Anlatacağım cümle: Sıfatı silip yerine ölçü, standart ve süre yazıyoruz. Kanıtı olmayan değer yazılmaz.
Salona soracağım: Sizin ürün sayfanızdaki ilk sıfat hangisi?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Anlatacağım cümle: Önce puanı alın, sonra altı maddelik listeyi yazılım ekibine verin, sonra tekrar ölçün.
Salona soracağım: Sitenizin güvenlik duvarı botları engelliyor mu, biliyor musunuz?
Derinleşme: Ek: bot tablosu ve teknik iş tanımı</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Anlatacağım cümle: Kendi ürününüzü alıcı gözüyle baştan sona deneyin. Ajanın takıldığı her yer, gerçek alıcının da takıldığı yer.
Salona soracağım: En son ne zaman kendi teklif formunuzu doldurdunuz?</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Anlatacağım cümle: Yapay zekâ en iyi firmayı değil, en iyi anlatılmış firmayı öneriyor. Ürününüz zaten iyi; şimdi onu makinenin anlayacağı dille anlatma sırası.
Bu cümleden sonra birkaç saniye sessiz kal, sonra Teşekkürler slaytına geç.</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8.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9.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image" Target="../media/accio-image-1-1.png"/><Relationship Id="rId2" Type="http://schemas.openxmlformats.org/officeDocument/2006/relationships/slideLayout" Target="../slideLayouts/slideLayout1.xml"/><Relationship Id="rId3"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image" Target="../media/accio-image-2-1.png"/><Relationship Id="rId2" Type="http://schemas.openxmlformats.org/officeDocument/2006/relationships/slideLayout" Target="../slideLayouts/slideLayout1.xml"/><Relationship Id="rId3"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image" Target="../media/accio-image-3-1.png"/><Relationship Id="rId2" Type="http://schemas.openxmlformats.org/officeDocument/2006/relationships/slideLayout" Target="../slideLayouts/slideLayout1.xml"/><Relationship Id="rId3"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6.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0.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4.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8.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0.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1.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3.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4.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5.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6.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8.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9.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0.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1.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3.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4.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5.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6.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8.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9.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0.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1.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3.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4.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5.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6.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7.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8.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9.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0.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1.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3.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4.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3A3A3A"/>
            </a:solidFill>
            <a:prstDash val="solid"/>
          </a:ln>
        </p:spPr>
      </p:sp>
      <p:sp>
        <p:nvSpPr>
          <p:cNvPr id="3" name="Shape 1"/>
          <p:cNvSpPr/>
          <p:nvPr/>
        </p:nvSpPr>
        <p:spPr>
          <a:xfrm>
            <a:off x="658368" y="6199632"/>
            <a:ext cx="10844784" cy="0"/>
          </a:xfrm>
          <a:prstGeom prst="line">
            <a:avLst/>
          </a:prstGeom>
          <a:noFill/>
          <a:ln w="9525">
            <a:solidFill>
              <a:srgbClr val="3A3A3A"/>
            </a:solidFill>
            <a:prstDash val="solid"/>
          </a:ln>
        </p:spPr>
      </p:sp>
      <p:sp>
        <p:nvSpPr>
          <p:cNvPr id="4" name="Shape 2"/>
          <p:cNvSpPr/>
          <p:nvPr/>
        </p:nvSpPr>
        <p:spPr>
          <a:xfrm>
            <a:off x="658368" y="457200"/>
            <a:ext cx="0" cy="402336"/>
          </a:xfrm>
          <a:prstGeom prst="line">
            <a:avLst/>
          </a:prstGeom>
          <a:noFill/>
          <a:ln w="9525">
            <a:solidFill>
              <a:srgbClr val="3A3A3A"/>
            </a:solidFill>
            <a:prstDash val="solid"/>
          </a:ln>
        </p:spPr>
      </p:sp>
      <p:sp>
        <p:nvSpPr>
          <p:cNvPr id="5" name="Shape 3"/>
          <p:cNvSpPr/>
          <p:nvPr/>
        </p:nvSpPr>
        <p:spPr>
          <a:xfrm>
            <a:off x="658368" y="5998464"/>
            <a:ext cx="0" cy="402336"/>
          </a:xfrm>
          <a:prstGeom prst="line">
            <a:avLst/>
          </a:prstGeom>
          <a:noFill/>
          <a:ln w="9525">
            <a:solidFill>
              <a:srgbClr val="3A3A3A"/>
            </a:solidFill>
            <a:prstDash val="solid"/>
          </a:ln>
        </p:spPr>
      </p:sp>
      <p:sp>
        <p:nvSpPr>
          <p:cNvPr id="6" name="Shape 4"/>
          <p:cNvSpPr/>
          <p:nvPr/>
        </p:nvSpPr>
        <p:spPr>
          <a:xfrm>
            <a:off x="11503152" y="457200"/>
            <a:ext cx="0" cy="402336"/>
          </a:xfrm>
          <a:prstGeom prst="line">
            <a:avLst/>
          </a:prstGeom>
          <a:noFill/>
          <a:ln w="9525">
            <a:solidFill>
              <a:srgbClr val="3A3A3A"/>
            </a:solidFill>
            <a:prstDash val="solid"/>
          </a:ln>
        </p:spPr>
      </p:sp>
      <p:sp>
        <p:nvSpPr>
          <p:cNvPr id="7" name="Shape 5"/>
          <p:cNvSpPr/>
          <p:nvPr/>
        </p:nvSpPr>
        <p:spPr>
          <a:xfrm>
            <a:off x="11503152" y="5998464"/>
            <a:ext cx="0" cy="402336"/>
          </a:xfrm>
          <a:prstGeom prst="line">
            <a:avLst/>
          </a:prstGeom>
          <a:noFill/>
          <a:ln w="9525">
            <a:solidFill>
              <a:srgbClr val="3A3A3A"/>
            </a:solidFill>
            <a:prstDash val="solid"/>
          </a:ln>
        </p:spPr>
      </p:sp>
      <p:sp>
        <p:nvSpPr>
          <p:cNvPr id="8" name="Text 6"/>
          <p:cNvSpPr txBox="1"/>
          <p:nvPr/>
        </p:nvSpPr>
        <p:spPr>
          <a:xfrm>
            <a:off x="868680" y="1005840"/>
            <a:ext cx="5486400" cy="274320"/>
          </a:xfrm>
          <a:prstGeom prst="rect">
            <a:avLst/>
          </a:prstGeom>
          <a:noFill/>
          <a:ln/>
        </p:spPr>
        <p:txBody>
          <a:bodyPr wrap="square" lIns="0" tIns="0" rIns="0" bIns="0" rtlCol="0" anchor="ctr"/>
          <a:lstStyle/>
          <a:p>
            <a:pPr indent="0" marL="0">
              <a:buNone/>
            </a:pPr>
            <a:r>
              <a:rPr lang="en-US" sz="1200" spc="240" kern="0" dirty="0">
                <a:solidFill>
                  <a:srgbClr val="8A8A8A"/>
                </a:solidFill>
                <a:latin typeface="Arial" pitchFamily="34" charset="0"/>
                <a:ea typeface="Arial" pitchFamily="34" charset="-122"/>
                <a:cs typeface="Arial" pitchFamily="34" charset="-120"/>
              </a:rPr>
              <a:t>Kaan Gülten</a:t>
            </a:r>
            <a:endParaRPr lang="en-US" sz="1200" dirty="0"/>
          </a:p>
        </p:txBody>
      </p:sp>
      <p:sp>
        <p:nvSpPr>
          <p:cNvPr id="9" name="Text 7"/>
          <p:cNvSpPr txBox="1"/>
          <p:nvPr/>
        </p:nvSpPr>
        <p:spPr>
          <a:xfrm>
            <a:off x="868680" y="1874520"/>
            <a:ext cx="10424160" cy="2011680"/>
          </a:xfrm>
          <a:prstGeom prst="rect">
            <a:avLst/>
          </a:prstGeom>
          <a:noFill/>
          <a:ln/>
        </p:spPr>
        <p:txBody>
          <a:bodyPr wrap="square" lIns="0" tIns="0" rIns="0" bIns="0" rtlCol="0" anchor="ctr"/>
          <a:lstStyle/>
          <a:p>
            <a:pPr indent="0" marL="0">
              <a:lnSpc>
                <a:spcPct val="108000"/>
              </a:lnSpc>
              <a:buNone/>
            </a:pPr>
            <a:r>
              <a:rPr lang="en-US" sz="4800" b="1" dirty="0">
                <a:solidFill>
                  <a:srgbClr val="FFFFFF"/>
                </a:solidFill>
                <a:latin typeface="Arial" pitchFamily="34" charset="0"/>
                <a:ea typeface="Arial" pitchFamily="34" charset="-122"/>
                <a:cs typeface="Arial" pitchFamily="34" charset="-120"/>
              </a:rPr>
              <a:t>Yapay Zekâ Çağında
</a:t>
            </a:r>
            <a:pPr indent="0" marL="0">
              <a:lnSpc>
                <a:spcPct val="108000"/>
              </a:lnSpc>
              <a:buNone/>
            </a:pPr>
            <a:r>
              <a:rPr lang="en-US" sz="4800" b="1" dirty="0">
                <a:solidFill>
                  <a:srgbClr val="FFFFFF"/>
                </a:solidFill>
                <a:latin typeface="Arial" pitchFamily="34" charset="0"/>
                <a:ea typeface="Arial" pitchFamily="34" charset="-122"/>
                <a:cs typeface="Arial" pitchFamily="34" charset="-120"/>
              </a:rPr>
              <a:t>Markalaşma</a:t>
            </a:r>
            <a:pPr indent="0" marL="0">
              <a:lnSpc>
                <a:spcPct val="108000"/>
              </a:lnSpc>
              <a:buNone/>
            </a:pPr>
            <a:r>
              <a:rPr lang="en-US" sz="4800" dirty="0">
                <a:solidFill>
                  <a:srgbClr val="FFFFFF"/>
                </a:solidFill>
                <a:latin typeface="Arial" pitchFamily="34" charset="0"/>
                <a:ea typeface="Arial" pitchFamily="34" charset="-122"/>
                <a:cs typeface="Arial" pitchFamily="34" charset="-120"/>
              </a:rPr>
              <a:t> ve </a:t>
            </a:r>
            <a:pPr indent="0" marL="0">
              <a:lnSpc>
                <a:spcPct val="108000"/>
              </a:lnSpc>
              <a:buNone/>
            </a:pPr>
            <a:r>
              <a:rPr lang="en-US" sz="4800" b="1" i="1" dirty="0">
                <a:solidFill>
                  <a:srgbClr val="A78BFA"/>
                </a:solidFill>
                <a:latin typeface="Cambria" pitchFamily="34" charset="0"/>
                <a:ea typeface="Cambria" pitchFamily="34" charset="-122"/>
                <a:cs typeface="Cambria" pitchFamily="34" charset="-120"/>
              </a:rPr>
              <a:t>Pazarlama</a:t>
            </a:r>
            <a:endParaRPr lang="en-US" sz="4800" dirty="0"/>
          </a:p>
        </p:txBody>
      </p:sp>
      <p:sp>
        <p:nvSpPr>
          <p:cNvPr id="10" name="Text 8"/>
          <p:cNvSpPr txBox="1"/>
          <p:nvPr/>
        </p:nvSpPr>
        <p:spPr>
          <a:xfrm>
            <a:off x="868680" y="4114800"/>
            <a:ext cx="9144000" cy="411480"/>
          </a:xfrm>
          <a:prstGeom prst="rect">
            <a:avLst/>
          </a:prstGeom>
          <a:noFill/>
          <a:ln/>
        </p:spPr>
        <p:txBody>
          <a:bodyPr wrap="square" lIns="0" tIns="0" rIns="0" bIns="0" rtlCol="0" anchor="ctr"/>
          <a:lstStyle/>
          <a:p>
            <a:pPr indent="0" marL="0">
              <a:buNone/>
            </a:pPr>
            <a:r>
              <a:rPr lang="en-US" sz="1700" dirty="0">
                <a:solidFill>
                  <a:srgbClr val="B9B9B9"/>
                </a:solidFill>
                <a:latin typeface="Arial" pitchFamily="34" charset="0"/>
                <a:ea typeface="Arial" pitchFamily="34" charset="-122"/>
                <a:cs typeface="Arial" pitchFamily="34" charset="-120"/>
              </a:rPr>
              <a:t>Alıcının sorusu değişti. Cevabı kim yazıyor?</a:t>
            </a:r>
            <a:endParaRPr lang="en-US" sz="1700" dirty="0"/>
          </a:p>
        </p:txBody>
      </p:sp>
      <p:sp>
        <p:nvSpPr>
          <p:cNvPr id="11" name="Text 9"/>
          <p:cNvSpPr txBox="1"/>
          <p:nvPr/>
        </p:nvSpPr>
        <p:spPr>
          <a:xfrm>
            <a:off x="868680" y="5486400"/>
            <a:ext cx="7315200" cy="320040"/>
          </a:xfrm>
          <a:prstGeom prst="rect">
            <a:avLst/>
          </a:prstGeom>
          <a:noFill/>
          <a:ln/>
        </p:spPr>
        <p:txBody>
          <a:bodyPr wrap="square" lIns="0" tIns="0" rIns="0" bIns="0" rtlCol="0" anchor="ctr"/>
          <a:lstStyle/>
          <a:p>
            <a:pPr indent="0" marL="0">
              <a:buNone/>
            </a:pPr>
            <a:r>
              <a:rPr lang="en-US" sz="1200" spc="180" kern="0" dirty="0">
                <a:solidFill>
                  <a:srgbClr val="8A8A8A"/>
                </a:solidFill>
                <a:latin typeface="Arial" pitchFamily="34" charset="0"/>
                <a:ea typeface="Arial" pitchFamily="34" charset="-122"/>
                <a:cs typeface="Arial" pitchFamily="34" charset="-120"/>
              </a:rPr>
              <a:t>UİB Akademi  ·  14 Ekim 2026  ·  120 dakika</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3A3A3A"/>
            </a:solidFill>
            <a:prstDash val="solid"/>
          </a:ln>
        </p:spPr>
      </p:sp>
      <p:sp>
        <p:nvSpPr>
          <p:cNvPr id="3" name="Shape 1"/>
          <p:cNvSpPr/>
          <p:nvPr/>
        </p:nvSpPr>
        <p:spPr>
          <a:xfrm>
            <a:off x="658368" y="6199632"/>
            <a:ext cx="10844784" cy="0"/>
          </a:xfrm>
          <a:prstGeom prst="line">
            <a:avLst/>
          </a:prstGeom>
          <a:noFill/>
          <a:ln w="9525">
            <a:solidFill>
              <a:srgbClr val="3A3A3A"/>
            </a:solidFill>
            <a:prstDash val="solid"/>
          </a:ln>
        </p:spPr>
      </p:sp>
      <p:sp>
        <p:nvSpPr>
          <p:cNvPr id="4" name="Shape 2"/>
          <p:cNvSpPr/>
          <p:nvPr/>
        </p:nvSpPr>
        <p:spPr>
          <a:xfrm>
            <a:off x="658368" y="457200"/>
            <a:ext cx="0" cy="402336"/>
          </a:xfrm>
          <a:prstGeom prst="line">
            <a:avLst/>
          </a:prstGeom>
          <a:noFill/>
          <a:ln w="9525">
            <a:solidFill>
              <a:srgbClr val="3A3A3A"/>
            </a:solidFill>
            <a:prstDash val="solid"/>
          </a:ln>
        </p:spPr>
      </p:sp>
      <p:sp>
        <p:nvSpPr>
          <p:cNvPr id="5" name="Shape 3"/>
          <p:cNvSpPr/>
          <p:nvPr/>
        </p:nvSpPr>
        <p:spPr>
          <a:xfrm>
            <a:off x="658368" y="5998464"/>
            <a:ext cx="0" cy="402336"/>
          </a:xfrm>
          <a:prstGeom prst="line">
            <a:avLst/>
          </a:prstGeom>
          <a:noFill/>
          <a:ln w="9525">
            <a:solidFill>
              <a:srgbClr val="3A3A3A"/>
            </a:solidFill>
            <a:prstDash val="solid"/>
          </a:ln>
        </p:spPr>
      </p:sp>
      <p:sp>
        <p:nvSpPr>
          <p:cNvPr id="6" name="Shape 4"/>
          <p:cNvSpPr/>
          <p:nvPr/>
        </p:nvSpPr>
        <p:spPr>
          <a:xfrm>
            <a:off x="11503152" y="457200"/>
            <a:ext cx="0" cy="402336"/>
          </a:xfrm>
          <a:prstGeom prst="line">
            <a:avLst/>
          </a:prstGeom>
          <a:noFill/>
          <a:ln w="9525">
            <a:solidFill>
              <a:srgbClr val="3A3A3A"/>
            </a:solidFill>
            <a:prstDash val="solid"/>
          </a:ln>
        </p:spPr>
      </p:sp>
      <p:sp>
        <p:nvSpPr>
          <p:cNvPr id="7" name="Shape 5"/>
          <p:cNvSpPr/>
          <p:nvPr/>
        </p:nvSpPr>
        <p:spPr>
          <a:xfrm>
            <a:off x="11503152" y="5998464"/>
            <a:ext cx="0" cy="402336"/>
          </a:xfrm>
          <a:prstGeom prst="line">
            <a:avLst/>
          </a:prstGeom>
          <a:noFill/>
          <a:ln w="9525">
            <a:solidFill>
              <a:srgbClr val="3A3A3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8A8A8A"/>
                </a:solidFill>
                <a:latin typeface="Arial" pitchFamily="34" charset="0"/>
                <a:ea typeface="Arial" pitchFamily="34" charset="-122"/>
                <a:cs typeface="Arial" pitchFamily="34" charset="-120"/>
              </a:rPr>
              <a:t>BU KONU NEDEN BİZİ İLGİLENDİRİYOR</a:t>
            </a:r>
            <a:endParaRPr lang="en-US" sz="1100" dirty="0"/>
          </a:p>
        </p:txBody>
      </p:sp>
      <p:sp>
        <p:nvSpPr>
          <p:cNvPr id="9" name="Text 7"/>
          <p:cNvSpPr txBox="1"/>
          <p:nvPr/>
        </p:nvSpPr>
        <p:spPr>
          <a:xfrm>
            <a:off x="822960" y="1234440"/>
            <a:ext cx="10515600" cy="822960"/>
          </a:xfrm>
          <a:prstGeom prst="rect">
            <a:avLst/>
          </a:prstGeom>
          <a:noFill/>
          <a:ln/>
        </p:spPr>
        <p:txBody>
          <a:bodyPr wrap="square" lIns="0" tIns="0" rIns="0" bIns="0" rtlCol="0" anchor="t"/>
          <a:lstStyle/>
          <a:p>
            <a:pPr algn="ctr" indent="0" marL="0">
              <a:buNone/>
            </a:pPr>
            <a:r>
              <a:rPr lang="en-US" sz="3400" dirty="0">
                <a:solidFill>
                  <a:srgbClr val="FFFFFF"/>
                </a:solidFill>
                <a:latin typeface="Arial" pitchFamily="34" charset="0"/>
                <a:ea typeface="Arial" pitchFamily="34" charset="-122"/>
                <a:cs typeface="Arial" pitchFamily="34" charset="-120"/>
              </a:rPr>
              <a:t>Bu salon, Türkiye ihracatının </a:t>
            </a:r>
            <a:pPr algn="ctr" indent="0" marL="0">
              <a:buNone/>
            </a:pPr>
            <a:r>
              <a:rPr lang="en-US" sz="3400" b="1" i="1" dirty="0">
                <a:solidFill>
                  <a:srgbClr val="A78BFA"/>
                </a:solidFill>
                <a:latin typeface="Cambria" pitchFamily="34" charset="0"/>
                <a:ea typeface="Cambria" pitchFamily="34" charset="-122"/>
                <a:cs typeface="Cambria" pitchFamily="34" charset="-120"/>
              </a:rPr>
              <a:t>yaklaşık beşte biri</a:t>
            </a:r>
            <a:endParaRPr lang="en-US" sz="3400" dirty="0"/>
          </a:p>
        </p:txBody>
      </p:sp>
      <p:sp>
        <p:nvSpPr>
          <p:cNvPr id="10" name="Shape 8"/>
          <p:cNvSpPr/>
          <p:nvPr/>
        </p:nvSpPr>
        <p:spPr>
          <a:xfrm>
            <a:off x="960120" y="2331720"/>
            <a:ext cx="2331720" cy="2331720"/>
          </a:xfrm>
          <a:prstGeom prst="roundRect">
            <a:avLst>
              <a:gd name="adj" fmla="val 1569"/>
            </a:avLst>
          </a:prstGeom>
          <a:solidFill>
            <a:srgbClr val="141414"/>
          </a:solidFill>
          <a:ln w="9525">
            <a:solidFill>
              <a:srgbClr val="3A3A3A"/>
            </a:solidFill>
            <a:prstDash val="solid"/>
          </a:ln>
        </p:spPr>
      </p:sp>
      <p:sp>
        <p:nvSpPr>
          <p:cNvPr id="11" name="Text 9"/>
          <p:cNvSpPr txBox="1"/>
          <p:nvPr/>
        </p:nvSpPr>
        <p:spPr>
          <a:xfrm>
            <a:off x="1143000" y="2560320"/>
            <a:ext cx="1965960" cy="594360"/>
          </a:xfrm>
          <a:prstGeom prst="rect">
            <a:avLst/>
          </a:prstGeom>
          <a:noFill/>
          <a:ln/>
        </p:spPr>
        <p:txBody>
          <a:bodyPr wrap="square" lIns="0" tIns="0" rIns="0" bIns="0" rtlCol="0" anchor="ctr"/>
          <a:lstStyle/>
          <a:p>
            <a:pPr algn="ctr" indent="0" marL="0">
              <a:buNone/>
            </a:pPr>
            <a:r>
              <a:rPr lang="en-US" sz="2800" b="1" i="1" dirty="0">
                <a:solidFill>
                  <a:srgbClr val="FFFFFF"/>
                </a:solidFill>
                <a:latin typeface="Cambria" pitchFamily="34" charset="0"/>
                <a:ea typeface="Cambria" pitchFamily="34" charset="-122"/>
                <a:cs typeface="Cambria" pitchFamily="34" charset="-120"/>
              </a:rPr>
              <a:t>43,3 mr $</a:t>
            </a:r>
            <a:endParaRPr lang="en-US" sz="2800" dirty="0"/>
          </a:p>
        </p:txBody>
      </p:sp>
      <p:sp>
        <p:nvSpPr>
          <p:cNvPr id="12" name="Text 10"/>
          <p:cNvSpPr txBox="1"/>
          <p:nvPr/>
        </p:nvSpPr>
        <p:spPr>
          <a:xfrm>
            <a:off x="1143000" y="3291840"/>
            <a:ext cx="1965960" cy="1188720"/>
          </a:xfrm>
          <a:prstGeom prst="rect">
            <a:avLst/>
          </a:prstGeom>
          <a:noFill/>
          <a:ln/>
        </p:spPr>
        <p:txBody>
          <a:bodyPr wrap="square" lIns="0" tIns="0" rIns="0" bIns="0" rtlCol="0" anchor="ctr"/>
          <a:lstStyle/>
          <a:p>
            <a:pPr algn="ctr" indent="0" marL="0">
              <a:buNone/>
            </a:pPr>
            <a:r>
              <a:rPr lang="en-US" sz="1200" dirty="0">
                <a:solidFill>
                  <a:srgbClr val="B8B8B8"/>
                </a:solidFill>
                <a:latin typeface="Arial" pitchFamily="34" charset="0"/>
                <a:ea typeface="Arial" pitchFamily="34" charset="-122"/>
                <a:cs typeface="Arial" pitchFamily="34" charset="-120"/>
              </a:rPr>
              <a:t>UİB'in 2025 ihracatı.</a:t>
            </a:r>
            <a:endParaRPr lang="en-US" sz="1200" dirty="0"/>
          </a:p>
          <a:p>
            <a:pPr algn="ctr" indent="0" marL="0">
              <a:buNone/>
            </a:pPr>
            <a:r>
              <a:rPr lang="en-US" sz="1200" dirty="0">
                <a:solidFill>
                  <a:srgbClr val="B8B8B8"/>
                </a:solidFill>
                <a:latin typeface="Arial" pitchFamily="34" charset="0"/>
                <a:ea typeface="Arial" pitchFamily="34" charset="-122"/>
                <a:cs typeface="Arial" pitchFamily="34" charset="-120"/>
              </a:rPr>
              <a:t>Bir önceki yıla göre %12,1 artış.</a:t>
            </a:r>
            <a:endParaRPr lang="en-US" sz="1200" dirty="0"/>
          </a:p>
        </p:txBody>
      </p:sp>
      <p:sp>
        <p:nvSpPr>
          <p:cNvPr id="13" name="Shape 11"/>
          <p:cNvSpPr/>
          <p:nvPr/>
        </p:nvSpPr>
        <p:spPr>
          <a:xfrm>
            <a:off x="3566160" y="2331720"/>
            <a:ext cx="2331720" cy="2331720"/>
          </a:xfrm>
          <a:prstGeom prst="roundRect">
            <a:avLst>
              <a:gd name="adj" fmla="val 1569"/>
            </a:avLst>
          </a:prstGeom>
          <a:solidFill>
            <a:srgbClr val="2A2145"/>
          </a:solidFill>
          <a:ln w="9525">
            <a:solidFill>
              <a:srgbClr val="A78BFA"/>
            </a:solidFill>
            <a:prstDash val="solid"/>
          </a:ln>
        </p:spPr>
      </p:sp>
      <p:sp>
        <p:nvSpPr>
          <p:cNvPr id="14" name="Text 12"/>
          <p:cNvSpPr txBox="1"/>
          <p:nvPr/>
        </p:nvSpPr>
        <p:spPr>
          <a:xfrm>
            <a:off x="3749040" y="2560320"/>
            <a:ext cx="1965960" cy="594360"/>
          </a:xfrm>
          <a:prstGeom prst="rect">
            <a:avLst/>
          </a:prstGeom>
          <a:noFill/>
          <a:ln/>
        </p:spPr>
        <p:txBody>
          <a:bodyPr wrap="square" lIns="0" tIns="0" rIns="0" bIns="0" rtlCol="0" anchor="ctr"/>
          <a:lstStyle/>
          <a:p>
            <a:pPr algn="ctr" indent="0" marL="0">
              <a:buNone/>
            </a:pPr>
            <a:r>
              <a:rPr lang="en-US" sz="2800" b="1" i="1" dirty="0">
                <a:solidFill>
                  <a:srgbClr val="A78BFA"/>
                </a:solidFill>
                <a:latin typeface="Cambria" pitchFamily="34" charset="0"/>
                <a:ea typeface="Cambria" pitchFamily="34" charset="-122"/>
                <a:cs typeface="Cambria" pitchFamily="34" charset="-120"/>
              </a:rPr>
              <a:t>%18,2</a:t>
            </a:r>
            <a:endParaRPr lang="en-US" sz="2800" dirty="0"/>
          </a:p>
        </p:txBody>
      </p:sp>
      <p:sp>
        <p:nvSpPr>
          <p:cNvPr id="15" name="Text 13"/>
          <p:cNvSpPr txBox="1"/>
          <p:nvPr/>
        </p:nvSpPr>
        <p:spPr>
          <a:xfrm>
            <a:off x="3749040" y="3291840"/>
            <a:ext cx="1965960" cy="1188720"/>
          </a:xfrm>
          <a:prstGeom prst="rect">
            <a:avLst/>
          </a:prstGeom>
          <a:noFill/>
          <a:ln/>
        </p:spPr>
        <p:txBody>
          <a:bodyPr wrap="square" lIns="0" tIns="0" rIns="0" bIns="0" rtlCol="0" anchor="ctr"/>
          <a:lstStyle/>
          <a:p>
            <a:pPr algn="ctr" indent="0" marL="0">
              <a:buNone/>
            </a:pPr>
            <a:r>
              <a:rPr lang="en-US" sz="1200" dirty="0">
                <a:solidFill>
                  <a:srgbClr val="B8B8B8"/>
                </a:solidFill>
                <a:latin typeface="Arial" pitchFamily="34" charset="0"/>
                <a:ea typeface="Arial" pitchFamily="34" charset="-122"/>
                <a:cs typeface="Arial" pitchFamily="34" charset="-120"/>
              </a:rPr>
              <a:t>UİB'in Türkiye ihracatındaki payı.</a:t>
            </a:r>
            <a:endParaRPr lang="en-US" sz="1200" dirty="0"/>
          </a:p>
          <a:p>
            <a:pPr algn="ctr" indent="0" marL="0">
              <a:buNone/>
            </a:pPr>
            <a:r>
              <a:rPr lang="en-US" sz="1200" dirty="0">
                <a:solidFill>
                  <a:srgbClr val="B8B8B8"/>
                </a:solidFill>
                <a:latin typeface="Arial" pitchFamily="34" charset="0"/>
                <a:ea typeface="Arial" pitchFamily="34" charset="-122"/>
                <a:cs typeface="Arial" pitchFamily="34" charset="-120"/>
              </a:rPr>
              <a:t>En çok ihracat yapan ikinci birlik.</a:t>
            </a:r>
            <a:endParaRPr lang="en-US" sz="1200" dirty="0"/>
          </a:p>
        </p:txBody>
      </p:sp>
      <p:sp>
        <p:nvSpPr>
          <p:cNvPr id="16" name="Shape 14"/>
          <p:cNvSpPr/>
          <p:nvPr/>
        </p:nvSpPr>
        <p:spPr>
          <a:xfrm>
            <a:off x="6172200" y="2331720"/>
            <a:ext cx="2331720" cy="2331720"/>
          </a:xfrm>
          <a:prstGeom prst="roundRect">
            <a:avLst>
              <a:gd name="adj" fmla="val 1569"/>
            </a:avLst>
          </a:prstGeom>
          <a:solidFill>
            <a:srgbClr val="141414"/>
          </a:solidFill>
          <a:ln w="9525">
            <a:solidFill>
              <a:srgbClr val="3A3A3A"/>
            </a:solidFill>
            <a:prstDash val="solid"/>
          </a:ln>
        </p:spPr>
      </p:sp>
      <p:sp>
        <p:nvSpPr>
          <p:cNvPr id="17" name="Text 15"/>
          <p:cNvSpPr txBox="1"/>
          <p:nvPr/>
        </p:nvSpPr>
        <p:spPr>
          <a:xfrm>
            <a:off x="6355080" y="2560320"/>
            <a:ext cx="1965960" cy="594360"/>
          </a:xfrm>
          <a:prstGeom prst="rect">
            <a:avLst/>
          </a:prstGeom>
          <a:noFill/>
          <a:ln/>
        </p:spPr>
        <p:txBody>
          <a:bodyPr wrap="square" lIns="0" tIns="0" rIns="0" bIns="0" rtlCol="0" anchor="ctr"/>
          <a:lstStyle/>
          <a:p>
            <a:pPr algn="ctr" indent="0" marL="0">
              <a:buNone/>
            </a:pPr>
            <a:r>
              <a:rPr lang="en-US" sz="2800" b="1" i="1" dirty="0">
                <a:solidFill>
                  <a:srgbClr val="FFFFFF"/>
                </a:solidFill>
                <a:latin typeface="Cambria" pitchFamily="34" charset="0"/>
                <a:ea typeface="Cambria" pitchFamily="34" charset="-122"/>
                <a:cs typeface="Cambria" pitchFamily="34" charset="-120"/>
              </a:rPr>
              <a:t>273,4 mr $</a:t>
            </a:r>
            <a:endParaRPr lang="en-US" sz="2800" dirty="0"/>
          </a:p>
        </p:txBody>
      </p:sp>
      <p:sp>
        <p:nvSpPr>
          <p:cNvPr id="18" name="Text 16"/>
          <p:cNvSpPr txBox="1"/>
          <p:nvPr/>
        </p:nvSpPr>
        <p:spPr>
          <a:xfrm>
            <a:off x="6355080" y="3291840"/>
            <a:ext cx="1965960" cy="1188720"/>
          </a:xfrm>
          <a:prstGeom prst="rect">
            <a:avLst/>
          </a:prstGeom>
          <a:noFill/>
          <a:ln/>
        </p:spPr>
        <p:txBody>
          <a:bodyPr wrap="square" lIns="0" tIns="0" rIns="0" bIns="0" rtlCol="0" anchor="ctr"/>
          <a:lstStyle/>
          <a:p>
            <a:pPr algn="ctr" indent="0" marL="0">
              <a:buNone/>
            </a:pPr>
            <a:r>
              <a:rPr lang="en-US" sz="1200" dirty="0">
                <a:solidFill>
                  <a:srgbClr val="B8B8B8"/>
                </a:solidFill>
                <a:latin typeface="Arial" pitchFamily="34" charset="0"/>
                <a:ea typeface="Arial" pitchFamily="34" charset="-122"/>
                <a:cs typeface="Arial" pitchFamily="34" charset="-120"/>
              </a:rPr>
              <a:t>Türkiye'nin 2025 mal ihracatı.</a:t>
            </a:r>
            <a:endParaRPr lang="en-US" sz="1200" dirty="0"/>
          </a:p>
          <a:p>
            <a:pPr algn="ctr" indent="0" marL="0">
              <a:buNone/>
            </a:pPr>
            <a:r>
              <a:rPr lang="en-US" sz="1200" dirty="0">
                <a:solidFill>
                  <a:srgbClr val="B8B8B8"/>
                </a:solidFill>
                <a:latin typeface="Arial" pitchFamily="34" charset="0"/>
                <a:ea typeface="Arial" pitchFamily="34" charset="-122"/>
                <a:cs typeface="Arial" pitchFamily="34" charset="-120"/>
              </a:rPr>
              <a:t>Aralık'ta aylık rekor kırıldı.</a:t>
            </a:r>
            <a:endParaRPr lang="en-US" sz="1200" dirty="0"/>
          </a:p>
        </p:txBody>
      </p:sp>
      <p:sp>
        <p:nvSpPr>
          <p:cNvPr id="19" name="Shape 17"/>
          <p:cNvSpPr/>
          <p:nvPr/>
        </p:nvSpPr>
        <p:spPr>
          <a:xfrm>
            <a:off x="8778240" y="2331720"/>
            <a:ext cx="2331720" cy="2331720"/>
          </a:xfrm>
          <a:prstGeom prst="roundRect">
            <a:avLst>
              <a:gd name="adj" fmla="val 1569"/>
            </a:avLst>
          </a:prstGeom>
          <a:solidFill>
            <a:srgbClr val="141414"/>
          </a:solidFill>
          <a:ln w="9525">
            <a:solidFill>
              <a:srgbClr val="3A3A3A"/>
            </a:solidFill>
            <a:prstDash val="solid"/>
          </a:ln>
        </p:spPr>
      </p:sp>
      <p:sp>
        <p:nvSpPr>
          <p:cNvPr id="20" name="Text 18"/>
          <p:cNvSpPr txBox="1"/>
          <p:nvPr/>
        </p:nvSpPr>
        <p:spPr>
          <a:xfrm>
            <a:off x="8961120" y="2560320"/>
            <a:ext cx="1965960" cy="594360"/>
          </a:xfrm>
          <a:prstGeom prst="rect">
            <a:avLst/>
          </a:prstGeom>
          <a:noFill/>
          <a:ln/>
        </p:spPr>
        <p:txBody>
          <a:bodyPr wrap="square" lIns="0" tIns="0" rIns="0" bIns="0" rtlCol="0" anchor="ctr"/>
          <a:lstStyle/>
          <a:p>
            <a:pPr algn="ctr" indent="0" marL="0">
              <a:buNone/>
            </a:pPr>
            <a:r>
              <a:rPr lang="en-US" sz="2800" b="1" i="1" dirty="0">
                <a:solidFill>
                  <a:srgbClr val="FFFFFF"/>
                </a:solidFill>
                <a:latin typeface="Cambria" pitchFamily="34" charset="0"/>
                <a:ea typeface="Cambria" pitchFamily="34" charset="-122"/>
                <a:cs typeface="Cambria" pitchFamily="34" charset="-120"/>
              </a:rPr>
              <a:t>41,5 mr $</a:t>
            </a:r>
            <a:endParaRPr lang="en-US" sz="2800" dirty="0"/>
          </a:p>
        </p:txBody>
      </p:sp>
      <p:sp>
        <p:nvSpPr>
          <p:cNvPr id="21" name="Text 19"/>
          <p:cNvSpPr txBox="1"/>
          <p:nvPr/>
        </p:nvSpPr>
        <p:spPr>
          <a:xfrm>
            <a:off x="8961120" y="3291840"/>
            <a:ext cx="1965960" cy="1188720"/>
          </a:xfrm>
          <a:prstGeom prst="rect">
            <a:avLst/>
          </a:prstGeom>
          <a:noFill/>
          <a:ln/>
        </p:spPr>
        <p:txBody>
          <a:bodyPr wrap="square" lIns="0" tIns="0" rIns="0" bIns="0" rtlCol="0" anchor="ctr"/>
          <a:lstStyle/>
          <a:p>
            <a:pPr algn="ctr" indent="0" marL="0">
              <a:buNone/>
            </a:pPr>
            <a:r>
              <a:rPr lang="en-US" sz="1200" dirty="0">
                <a:solidFill>
                  <a:srgbClr val="B8B8B8"/>
                </a:solidFill>
                <a:latin typeface="Arial" pitchFamily="34" charset="0"/>
                <a:ea typeface="Arial" pitchFamily="34" charset="-122"/>
                <a:cs typeface="Arial" pitchFamily="34" charset="-120"/>
              </a:rPr>
              <a:t>Otomotiv, 2025'in en çok</a:t>
            </a:r>
            <a:endParaRPr lang="en-US" sz="1200" dirty="0"/>
          </a:p>
          <a:p>
            <a:pPr algn="ctr" indent="0" marL="0">
              <a:buNone/>
            </a:pPr>
            <a:r>
              <a:rPr lang="en-US" sz="1200" dirty="0">
                <a:solidFill>
                  <a:srgbClr val="B8B8B8"/>
                </a:solidFill>
                <a:latin typeface="Arial" pitchFamily="34" charset="0"/>
                <a:ea typeface="Arial" pitchFamily="34" charset="-122"/>
                <a:cs typeface="Arial" pitchFamily="34" charset="-120"/>
              </a:rPr>
              <a:t>ihracat yapan sektörü.</a:t>
            </a:r>
            <a:endParaRPr lang="en-US" sz="1200" dirty="0"/>
          </a:p>
        </p:txBody>
      </p:sp>
      <p:sp>
        <p:nvSpPr>
          <p:cNvPr id="22" name="Text 20"/>
          <p:cNvSpPr txBox="1"/>
          <p:nvPr/>
        </p:nvSpPr>
        <p:spPr>
          <a:xfrm>
            <a:off x="960120" y="4983480"/>
            <a:ext cx="10241280" cy="457200"/>
          </a:xfrm>
          <a:prstGeom prst="rect">
            <a:avLst/>
          </a:prstGeom>
          <a:noFill/>
          <a:ln/>
        </p:spPr>
        <p:txBody>
          <a:bodyPr wrap="square" lIns="0" tIns="0" rIns="0" bIns="0" rtlCol="0" anchor="ctr"/>
          <a:lstStyle/>
          <a:p>
            <a:pPr algn="ctr" indent="0" marL="0">
              <a:buNone/>
            </a:pPr>
            <a:r>
              <a:rPr lang="en-US" sz="1700" dirty="0">
                <a:solidFill>
                  <a:srgbClr val="CFCFCF"/>
                </a:solidFill>
                <a:latin typeface="Arial" pitchFamily="34" charset="0"/>
                <a:ea typeface="Arial" pitchFamily="34" charset="-122"/>
                <a:cs typeface="Arial" pitchFamily="34" charset="-120"/>
              </a:rPr>
              <a:t>Buradaki soru küçük bir dijital pazarlama sorusu değil. </a:t>
            </a:r>
            <a:pPr algn="ctr" indent="0" marL="0">
              <a:buNone/>
            </a:pPr>
            <a:r>
              <a:rPr lang="en-US" sz="1700" b="1" i="1" dirty="0">
                <a:solidFill>
                  <a:srgbClr val="A78BFA"/>
                </a:solidFill>
                <a:latin typeface="Cambria" pitchFamily="34" charset="0"/>
                <a:ea typeface="Cambria" pitchFamily="34" charset="-122"/>
                <a:cs typeface="Cambria" pitchFamily="34" charset="-120"/>
              </a:rPr>
              <a:t>Bursa'nın dış satışının nasıl bulunacağı sorusu.</a:t>
            </a:r>
            <a:endParaRPr lang="en-US" sz="1700" dirty="0"/>
          </a:p>
        </p:txBody>
      </p:sp>
      <p:sp>
        <p:nvSpPr>
          <p:cNvPr id="23" name="Text 21"/>
          <p:cNvSpPr txBox="1"/>
          <p:nvPr/>
        </p:nvSpPr>
        <p:spPr>
          <a:xfrm>
            <a:off x="868680" y="5715000"/>
            <a:ext cx="10424160" cy="274320"/>
          </a:xfrm>
          <a:prstGeom prst="rect">
            <a:avLst/>
          </a:prstGeom>
          <a:noFill/>
          <a:ln/>
        </p:spPr>
        <p:txBody>
          <a:bodyPr wrap="square" lIns="0" tIns="0" rIns="0" bIns="0" rtlCol="0" anchor="ctr"/>
          <a:lstStyle/>
          <a:p>
            <a:pPr indent="0" marL="0">
              <a:buNone/>
            </a:pPr>
            <a:r>
              <a:rPr lang="en-US" sz="1000" dirty="0">
                <a:solidFill>
                  <a:srgbClr val="777777"/>
                </a:solidFill>
                <a:latin typeface="Arial" pitchFamily="34" charset="0"/>
                <a:ea typeface="Arial" pitchFamily="34" charset="-122"/>
                <a:cs typeface="Arial" pitchFamily="34" charset="-120"/>
              </a:rPr>
              <a:t>UİB Koordinatör Başkanı Baran Çelik, Ocak 2026 · TİM ve Ticaret Bakanlığı, Ocak 2026</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EFEFEF"/>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9A9A9A"/>
            </a:solidFill>
            <a:prstDash val="solid"/>
          </a:ln>
        </p:spPr>
      </p:sp>
      <p:sp>
        <p:nvSpPr>
          <p:cNvPr id="3" name="Shape 1"/>
          <p:cNvSpPr/>
          <p:nvPr/>
        </p:nvSpPr>
        <p:spPr>
          <a:xfrm>
            <a:off x="658368" y="6199632"/>
            <a:ext cx="10844784" cy="0"/>
          </a:xfrm>
          <a:prstGeom prst="line">
            <a:avLst/>
          </a:prstGeom>
          <a:noFill/>
          <a:ln w="9525">
            <a:solidFill>
              <a:srgbClr val="9A9A9A"/>
            </a:solidFill>
            <a:prstDash val="solid"/>
          </a:ln>
        </p:spPr>
      </p:sp>
      <p:sp>
        <p:nvSpPr>
          <p:cNvPr id="4" name="Shape 2"/>
          <p:cNvSpPr/>
          <p:nvPr/>
        </p:nvSpPr>
        <p:spPr>
          <a:xfrm>
            <a:off x="658368" y="457200"/>
            <a:ext cx="0" cy="402336"/>
          </a:xfrm>
          <a:prstGeom prst="line">
            <a:avLst/>
          </a:prstGeom>
          <a:noFill/>
          <a:ln w="9525">
            <a:solidFill>
              <a:srgbClr val="9A9A9A"/>
            </a:solidFill>
            <a:prstDash val="solid"/>
          </a:ln>
        </p:spPr>
      </p:sp>
      <p:sp>
        <p:nvSpPr>
          <p:cNvPr id="5" name="Shape 3"/>
          <p:cNvSpPr/>
          <p:nvPr/>
        </p:nvSpPr>
        <p:spPr>
          <a:xfrm>
            <a:off x="658368" y="5998464"/>
            <a:ext cx="0" cy="402336"/>
          </a:xfrm>
          <a:prstGeom prst="line">
            <a:avLst/>
          </a:prstGeom>
          <a:noFill/>
          <a:ln w="9525">
            <a:solidFill>
              <a:srgbClr val="9A9A9A"/>
            </a:solidFill>
            <a:prstDash val="solid"/>
          </a:ln>
        </p:spPr>
      </p:sp>
      <p:sp>
        <p:nvSpPr>
          <p:cNvPr id="6" name="Shape 4"/>
          <p:cNvSpPr/>
          <p:nvPr/>
        </p:nvSpPr>
        <p:spPr>
          <a:xfrm>
            <a:off x="11503152" y="457200"/>
            <a:ext cx="0" cy="402336"/>
          </a:xfrm>
          <a:prstGeom prst="line">
            <a:avLst/>
          </a:prstGeom>
          <a:noFill/>
          <a:ln w="9525">
            <a:solidFill>
              <a:srgbClr val="9A9A9A"/>
            </a:solidFill>
            <a:prstDash val="solid"/>
          </a:ln>
        </p:spPr>
      </p:sp>
      <p:sp>
        <p:nvSpPr>
          <p:cNvPr id="7" name="Shape 5"/>
          <p:cNvSpPr/>
          <p:nvPr/>
        </p:nvSpPr>
        <p:spPr>
          <a:xfrm>
            <a:off x="11503152" y="5998464"/>
            <a:ext cx="0" cy="402336"/>
          </a:xfrm>
          <a:prstGeom prst="line">
            <a:avLst/>
          </a:prstGeom>
          <a:noFill/>
          <a:ln w="9525">
            <a:solidFill>
              <a:srgbClr val="9A9A9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6B6B6B"/>
                </a:solidFill>
                <a:latin typeface="Arial" pitchFamily="34" charset="0"/>
                <a:ea typeface="Arial" pitchFamily="34" charset="-122"/>
                <a:cs typeface="Arial" pitchFamily="34" charset="-120"/>
              </a:rPr>
              <a:t>RESMÎ İSTATİSTİK · 10 VE ÜZERİ ÇALIŞANLI GİRİŞİMLER</a:t>
            </a:r>
            <a:endParaRPr lang="en-US" sz="1100" dirty="0"/>
          </a:p>
        </p:txBody>
      </p:sp>
      <p:sp>
        <p:nvSpPr>
          <p:cNvPr id="9" name="Text 7"/>
          <p:cNvSpPr txBox="1"/>
          <p:nvPr/>
        </p:nvSpPr>
        <p:spPr>
          <a:xfrm>
            <a:off x="822960" y="1234440"/>
            <a:ext cx="10515600" cy="822960"/>
          </a:xfrm>
          <a:prstGeom prst="rect">
            <a:avLst/>
          </a:prstGeom>
          <a:noFill/>
          <a:ln/>
        </p:spPr>
        <p:txBody>
          <a:bodyPr wrap="square" lIns="0" tIns="0" rIns="0" bIns="0" rtlCol="0" anchor="t"/>
          <a:lstStyle/>
          <a:p>
            <a:pPr algn="ctr" indent="0" marL="0">
              <a:buNone/>
            </a:pPr>
            <a:r>
              <a:rPr lang="en-US" sz="3400" dirty="0">
                <a:solidFill>
                  <a:srgbClr val="111111"/>
                </a:solidFill>
                <a:latin typeface="Arial" pitchFamily="34" charset="0"/>
                <a:ea typeface="Arial" pitchFamily="34" charset="-122"/>
                <a:cs typeface="Arial" pitchFamily="34" charset="-120"/>
              </a:rPr>
              <a:t>Yapay zekâ kullanımında </a:t>
            </a:r>
            <a:pPr algn="ctr" indent="0" marL="0">
              <a:buNone/>
            </a:pPr>
            <a:r>
              <a:rPr lang="en-US" sz="3400" b="1" dirty="0">
                <a:solidFill>
                  <a:srgbClr val="111111"/>
                </a:solidFill>
                <a:latin typeface="Arial" pitchFamily="34" charset="0"/>
                <a:ea typeface="Arial" pitchFamily="34" charset="-122"/>
                <a:cs typeface="Arial" pitchFamily="34" charset="-120"/>
              </a:rPr>
              <a:t>fark açılıyor</a:t>
            </a:r>
            <a:endParaRPr lang="en-US" sz="3400" dirty="0"/>
          </a:p>
        </p:txBody>
      </p:sp>
      <p:sp>
        <p:nvSpPr>
          <p:cNvPr id="10" name="Text 8"/>
          <p:cNvSpPr txBox="1"/>
          <p:nvPr/>
        </p:nvSpPr>
        <p:spPr>
          <a:xfrm>
            <a:off x="1188720" y="2377440"/>
            <a:ext cx="1828800" cy="365760"/>
          </a:xfrm>
          <a:prstGeom prst="rect">
            <a:avLst/>
          </a:prstGeom>
          <a:noFill/>
          <a:ln/>
        </p:spPr>
        <p:txBody>
          <a:bodyPr wrap="square" lIns="0" tIns="0" rIns="0" bIns="0" rtlCol="0" anchor="ctr"/>
          <a:lstStyle/>
          <a:p>
            <a:pPr indent="0" marL="0">
              <a:buNone/>
            </a:pPr>
            <a:r>
              <a:rPr lang="en-US" sz="1400" b="1" dirty="0">
                <a:solidFill>
                  <a:srgbClr val="222222"/>
                </a:solidFill>
                <a:latin typeface="Arial" pitchFamily="34" charset="0"/>
                <a:ea typeface="Arial" pitchFamily="34" charset="-122"/>
                <a:cs typeface="Arial" pitchFamily="34" charset="-120"/>
              </a:rPr>
              <a:t>Türkiye</a:t>
            </a:r>
            <a:endParaRPr lang="en-US" sz="1400" dirty="0"/>
          </a:p>
        </p:txBody>
      </p:sp>
      <p:sp>
        <p:nvSpPr>
          <p:cNvPr id="11" name="Shape 9"/>
          <p:cNvSpPr/>
          <p:nvPr/>
        </p:nvSpPr>
        <p:spPr>
          <a:xfrm>
            <a:off x="3108960" y="2404872"/>
            <a:ext cx="1424354" cy="347472"/>
          </a:xfrm>
          <a:prstGeom prst="rect">
            <a:avLst/>
          </a:prstGeom>
          <a:solidFill>
            <a:srgbClr val="6D4AE0"/>
          </a:solidFill>
          <a:ln w="6350">
            <a:solidFill>
              <a:srgbClr val="6D4AE0"/>
            </a:solidFill>
            <a:prstDash val="solid"/>
          </a:ln>
        </p:spPr>
      </p:sp>
      <p:sp>
        <p:nvSpPr>
          <p:cNvPr id="12" name="Text 10"/>
          <p:cNvSpPr txBox="1"/>
          <p:nvPr/>
        </p:nvSpPr>
        <p:spPr>
          <a:xfrm>
            <a:off x="4624754" y="2359152"/>
            <a:ext cx="1005840" cy="411480"/>
          </a:xfrm>
          <a:prstGeom prst="rect">
            <a:avLst/>
          </a:prstGeom>
          <a:noFill/>
          <a:ln/>
        </p:spPr>
        <p:txBody>
          <a:bodyPr wrap="square" lIns="0" tIns="0" rIns="0" bIns="0" rtlCol="0" anchor="ctr"/>
          <a:lstStyle/>
          <a:p>
            <a:pPr indent="0" marL="0">
              <a:buNone/>
            </a:pPr>
            <a:r>
              <a:rPr lang="en-US" sz="1700" b="1" i="1" dirty="0">
                <a:solidFill>
                  <a:srgbClr val="6D4AE0"/>
                </a:solidFill>
                <a:latin typeface="Cambria" pitchFamily="34" charset="0"/>
                <a:ea typeface="Cambria" pitchFamily="34" charset="-122"/>
                <a:cs typeface="Cambria" pitchFamily="34" charset="-120"/>
              </a:rPr>
              <a:t>%7,5</a:t>
            </a:r>
            <a:endParaRPr lang="en-US" sz="1700" dirty="0"/>
          </a:p>
        </p:txBody>
      </p:sp>
      <p:sp>
        <p:nvSpPr>
          <p:cNvPr id="13" name="Text 11"/>
          <p:cNvSpPr txBox="1"/>
          <p:nvPr/>
        </p:nvSpPr>
        <p:spPr>
          <a:xfrm>
            <a:off x="1188720" y="3090672"/>
            <a:ext cx="1828800" cy="365760"/>
          </a:xfrm>
          <a:prstGeom prst="rect">
            <a:avLst/>
          </a:prstGeom>
          <a:noFill/>
          <a:ln/>
        </p:spPr>
        <p:txBody>
          <a:bodyPr wrap="square" lIns="0" tIns="0" rIns="0" bIns="0" rtlCol="0" anchor="ctr"/>
          <a:lstStyle/>
          <a:p>
            <a:pPr indent="0" marL="0">
              <a:buNone/>
            </a:pPr>
            <a:r>
              <a:rPr lang="en-US" sz="1400" dirty="0">
                <a:solidFill>
                  <a:srgbClr val="222222"/>
                </a:solidFill>
                <a:latin typeface="Arial" pitchFamily="34" charset="0"/>
                <a:ea typeface="Arial" pitchFamily="34" charset="-122"/>
                <a:cs typeface="Arial" pitchFamily="34" charset="-120"/>
              </a:rPr>
              <a:t>İtalya</a:t>
            </a:r>
            <a:endParaRPr lang="en-US" sz="1400" dirty="0"/>
          </a:p>
        </p:txBody>
      </p:sp>
      <p:sp>
        <p:nvSpPr>
          <p:cNvPr id="14" name="Shape 12"/>
          <p:cNvSpPr/>
          <p:nvPr/>
        </p:nvSpPr>
        <p:spPr>
          <a:xfrm>
            <a:off x="3108960" y="3118104"/>
            <a:ext cx="3114587" cy="347472"/>
          </a:xfrm>
          <a:prstGeom prst="rect">
            <a:avLst/>
          </a:prstGeom>
          <a:solidFill>
            <a:srgbClr val="BDBDBD"/>
          </a:solidFill>
          <a:ln w="6350">
            <a:solidFill>
              <a:srgbClr val="BDBDBD"/>
            </a:solidFill>
            <a:prstDash val="solid"/>
          </a:ln>
        </p:spPr>
      </p:sp>
      <p:sp>
        <p:nvSpPr>
          <p:cNvPr id="15" name="Text 13"/>
          <p:cNvSpPr txBox="1"/>
          <p:nvPr/>
        </p:nvSpPr>
        <p:spPr>
          <a:xfrm>
            <a:off x="6314987" y="3072384"/>
            <a:ext cx="1005840" cy="411480"/>
          </a:xfrm>
          <a:prstGeom prst="rect">
            <a:avLst/>
          </a:prstGeom>
          <a:noFill/>
          <a:ln/>
        </p:spPr>
        <p:txBody>
          <a:bodyPr wrap="square" lIns="0" tIns="0" rIns="0" bIns="0" rtlCol="0" anchor="ctr"/>
          <a:lstStyle/>
          <a:p>
            <a:pPr indent="0" marL="0">
              <a:buNone/>
            </a:pPr>
            <a:r>
              <a:rPr lang="en-US" sz="1700" b="1" i="1" dirty="0">
                <a:solidFill>
                  <a:srgbClr val="555555"/>
                </a:solidFill>
                <a:latin typeface="Cambria" pitchFamily="34" charset="0"/>
                <a:ea typeface="Cambria" pitchFamily="34" charset="-122"/>
                <a:cs typeface="Cambria" pitchFamily="34" charset="-120"/>
              </a:rPr>
              <a:t>%16,4</a:t>
            </a:r>
            <a:endParaRPr lang="en-US" sz="1700" dirty="0"/>
          </a:p>
        </p:txBody>
      </p:sp>
      <p:sp>
        <p:nvSpPr>
          <p:cNvPr id="16" name="Text 14"/>
          <p:cNvSpPr txBox="1"/>
          <p:nvPr/>
        </p:nvSpPr>
        <p:spPr>
          <a:xfrm>
            <a:off x="1188720" y="3803904"/>
            <a:ext cx="1828800" cy="365760"/>
          </a:xfrm>
          <a:prstGeom prst="rect">
            <a:avLst/>
          </a:prstGeom>
          <a:noFill/>
          <a:ln/>
        </p:spPr>
        <p:txBody>
          <a:bodyPr wrap="square" lIns="0" tIns="0" rIns="0" bIns="0" rtlCol="0" anchor="ctr"/>
          <a:lstStyle/>
          <a:p>
            <a:pPr indent="0" marL="0">
              <a:buNone/>
            </a:pPr>
            <a:r>
              <a:rPr lang="en-US" sz="1400" dirty="0">
                <a:solidFill>
                  <a:srgbClr val="222222"/>
                </a:solidFill>
                <a:latin typeface="Arial" pitchFamily="34" charset="0"/>
                <a:ea typeface="Arial" pitchFamily="34" charset="-122"/>
                <a:cs typeface="Arial" pitchFamily="34" charset="-120"/>
              </a:rPr>
              <a:t>AB ortalaması</a:t>
            </a:r>
            <a:endParaRPr lang="en-US" sz="1400" dirty="0"/>
          </a:p>
        </p:txBody>
      </p:sp>
      <p:sp>
        <p:nvSpPr>
          <p:cNvPr id="17" name="Shape 15"/>
          <p:cNvSpPr/>
          <p:nvPr/>
        </p:nvSpPr>
        <p:spPr>
          <a:xfrm>
            <a:off x="3108960" y="3831336"/>
            <a:ext cx="3798277" cy="347472"/>
          </a:xfrm>
          <a:prstGeom prst="rect">
            <a:avLst/>
          </a:prstGeom>
          <a:solidFill>
            <a:srgbClr val="BDBDBD"/>
          </a:solidFill>
          <a:ln w="6350">
            <a:solidFill>
              <a:srgbClr val="BDBDBD"/>
            </a:solidFill>
            <a:prstDash val="solid"/>
          </a:ln>
        </p:spPr>
      </p:sp>
      <p:sp>
        <p:nvSpPr>
          <p:cNvPr id="18" name="Text 16"/>
          <p:cNvSpPr txBox="1"/>
          <p:nvPr/>
        </p:nvSpPr>
        <p:spPr>
          <a:xfrm>
            <a:off x="6998677" y="3785616"/>
            <a:ext cx="1005840" cy="411480"/>
          </a:xfrm>
          <a:prstGeom prst="rect">
            <a:avLst/>
          </a:prstGeom>
          <a:noFill/>
          <a:ln/>
        </p:spPr>
        <p:txBody>
          <a:bodyPr wrap="square" lIns="0" tIns="0" rIns="0" bIns="0" rtlCol="0" anchor="ctr"/>
          <a:lstStyle/>
          <a:p>
            <a:pPr indent="0" marL="0">
              <a:buNone/>
            </a:pPr>
            <a:r>
              <a:rPr lang="en-US" sz="1700" b="1" i="1" dirty="0">
                <a:solidFill>
                  <a:srgbClr val="555555"/>
                </a:solidFill>
                <a:latin typeface="Cambria" pitchFamily="34" charset="0"/>
                <a:ea typeface="Cambria" pitchFamily="34" charset="-122"/>
                <a:cs typeface="Cambria" pitchFamily="34" charset="-120"/>
              </a:rPr>
              <a:t>%20</a:t>
            </a:r>
            <a:endParaRPr lang="en-US" sz="1700" dirty="0"/>
          </a:p>
        </p:txBody>
      </p:sp>
      <p:sp>
        <p:nvSpPr>
          <p:cNvPr id="19" name="Text 17"/>
          <p:cNvSpPr txBox="1"/>
          <p:nvPr/>
        </p:nvSpPr>
        <p:spPr>
          <a:xfrm>
            <a:off x="1188720" y="4517136"/>
            <a:ext cx="1828800" cy="365760"/>
          </a:xfrm>
          <a:prstGeom prst="rect">
            <a:avLst/>
          </a:prstGeom>
          <a:noFill/>
          <a:ln/>
        </p:spPr>
        <p:txBody>
          <a:bodyPr wrap="square" lIns="0" tIns="0" rIns="0" bIns="0" rtlCol="0" anchor="ctr"/>
          <a:lstStyle/>
          <a:p>
            <a:pPr indent="0" marL="0">
              <a:buNone/>
            </a:pPr>
            <a:r>
              <a:rPr lang="en-US" sz="1400" dirty="0">
                <a:solidFill>
                  <a:srgbClr val="222222"/>
                </a:solidFill>
                <a:latin typeface="Arial" pitchFamily="34" charset="0"/>
                <a:ea typeface="Arial" pitchFamily="34" charset="-122"/>
                <a:cs typeface="Arial" pitchFamily="34" charset="-120"/>
              </a:rPr>
              <a:t>Almanya</a:t>
            </a:r>
            <a:endParaRPr lang="en-US" sz="1400" dirty="0"/>
          </a:p>
        </p:txBody>
      </p:sp>
      <p:sp>
        <p:nvSpPr>
          <p:cNvPr id="20" name="Shape 18"/>
          <p:cNvSpPr/>
          <p:nvPr/>
        </p:nvSpPr>
        <p:spPr>
          <a:xfrm>
            <a:off x="3108960" y="4544568"/>
            <a:ext cx="4937760" cy="347472"/>
          </a:xfrm>
          <a:prstGeom prst="rect">
            <a:avLst/>
          </a:prstGeom>
          <a:solidFill>
            <a:srgbClr val="BDBDBD"/>
          </a:solidFill>
          <a:ln w="6350">
            <a:solidFill>
              <a:srgbClr val="BDBDBD"/>
            </a:solidFill>
            <a:prstDash val="solid"/>
          </a:ln>
        </p:spPr>
      </p:sp>
      <p:sp>
        <p:nvSpPr>
          <p:cNvPr id="21" name="Text 19"/>
          <p:cNvSpPr txBox="1"/>
          <p:nvPr/>
        </p:nvSpPr>
        <p:spPr>
          <a:xfrm>
            <a:off x="8138160" y="4498848"/>
            <a:ext cx="1005840" cy="411480"/>
          </a:xfrm>
          <a:prstGeom prst="rect">
            <a:avLst/>
          </a:prstGeom>
          <a:noFill/>
          <a:ln/>
        </p:spPr>
        <p:txBody>
          <a:bodyPr wrap="square" lIns="0" tIns="0" rIns="0" bIns="0" rtlCol="0" anchor="ctr"/>
          <a:lstStyle/>
          <a:p>
            <a:pPr indent="0" marL="0">
              <a:buNone/>
            </a:pPr>
            <a:r>
              <a:rPr lang="en-US" sz="1700" b="1" i="1" dirty="0">
                <a:solidFill>
                  <a:srgbClr val="555555"/>
                </a:solidFill>
                <a:latin typeface="Cambria" pitchFamily="34" charset="0"/>
                <a:ea typeface="Cambria" pitchFamily="34" charset="-122"/>
                <a:cs typeface="Cambria" pitchFamily="34" charset="-120"/>
              </a:rPr>
              <a:t>%26</a:t>
            </a:r>
            <a:endParaRPr lang="en-US" sz="1700" dirty="0"/>
          </a:p>
        </p:txBody>
      </p:sp>
      <p:sp>
        <p:nvSpPr>
          <p:cNvPr id="22" name="Shape 20"/>
          <p:cNvSpPr/>
          <p:nvPr/>
        </p:nvSpPr>
        <p:spPr>
          <a:xfrm>
            <a:off x="8732520" y="2286000"/>
            <a:ext cx="0" cy="2926080"/>
          </a:xfrm>
          <a:prstGeom prst="line">
            <a:avLst/>
          </a:prstGeom>
          <a:noFill/>
          <a:ln w="9525">
            <a:solidFill>
              <a:srgbClr val="C2C2C2"/>
            </a:solidFill>
            <a:prstDash val="dash"/>
          </a:ln>
        </p:spPr>
      </p:sp>
      <p:sp>
        <p:nvSpPr>
          <p:cNvPr id="23" name="Text 21"/>
          <p:cNvSpPr txBox="1"/>
          <p:nvPr/>
        </p:nvSpPr>
        <p:spPr>
          <a:xfrm>
            <a:off x="9006840" y="2331720"/>
            <a:ext cx="2286000" cy="640080"/>
          </a:xfrm>
          <a:prstGeom prst="rect">
            <a:avLst/>
          </a:prstGeom>
          <a:noFill/>
          <a:ln/>
        </p:spPr>
        <p:txBody>
          <a:bodyPr wrap="square" lIns="0" tIns="0" rIns="0" bIns="0" rtlCol="0" anchor="ctr"/>
          <a:lstStyle/>
          <a:p>
            <a:pPr indent="0" marL="0">
              <a:buNone/>
            </a:pPr>
            <a:r>
              <a:rPr lang="en-US" sz="3000" b="1" i="1" dirty="0">
                <a:solidFill>
                  <a:srgbClr val="6D4AE0"/>
                </a:solidFill>
                <a:latin typeface="Cambria" pitchFamily="34" charset="0"/>
                <a:ea typeface="Cambria" pitchFamily="34" charset="-122"/>
                <a:cs typeface="Cambria" pitchFamily="34" charset="-120"/>
              </a:rPr>
              <a:t>9,1 → 12,5</a:t>
            </a:r>
            <a:endParaRPr lang="en-US" sz="3000" dirty="0"/>
          </a:p>
        </p:txBody>
      </p:sp>
      <p:sp>
        <p:nvSpPr>
          <p:cNvPr id="24" name="Text 22"/>
          <p:cNvSpPr txBox="1"/>
          <p:nvPr/>
        </p:nvSpPr>
        <p:spPr>
          <a:xfrm>
            <a:off x="9006840" y="3017520"/>
            <a:ext cx="2240280" cy="731520"/>
          </a:xfrm>
          <a:prstGeom prst="rect">
            <a:avLst/>
          </a:prstGeom>
          <a:noFill/>
          <a:ln/>
        </p:spPr>
        <p:txBody>
          <a:bodyPr wrap="square" lIns="0" tIns="0" rIns="0" bIns="0" rtlCol="0" anchor="ctr"/>
          <a:lstStyle/>
          <a:p>
            <a:pPr indent="0" marL="0">
              <a:buNone/>
            </a:pPr>
            <a:r>
              <a:rPr lang="en-US" sz="1300" dirty="0">
                <a:solidFill>
                  <a:srgbClr val="333333"/>
                </a:solidFill>
                <a:latin typeface="Arial" pitchFamily="34" charset="0"/>
                <a:ea typeface="Arial" pitchFamily="34" charset="-122"/>
                <a:cs typeface="Arial" pitchFamily="34" charset="-120"/>
              </a:rPr>
              <a:t>Türkiye ile AB arasındaki puan farkı, 2024'ten 2025'e.</a:t>
            </a:r>
            <a:endParaRPr lang="en-US" sz="1300" dirty="0"/>
          </a:p>
        </p:txBody>
      </p:sp>
      <p:sp>
        <p:nvSpPr>
          <p:cNvPr id="25" name="Text 23"/>
          <p:cNvSpPr txBox="1"/>
          <p:nvPr/>
        </p:nvSpPr>
        <p:spPr>
          <a:xfrm>
            <a:off x="9006840" y="3886200"/>
            <a:ext cx="2240280" cy="731520"/>
          </a:xfrm>
          <a:prstGeom prst="rect">
            <a:avLst/>
          </a:prstGeom>
          <a:noFill/>
          <a:ln/>
        </p:spPr>
        <p:txBody>
          <a:bodyPr wrap="square" lIns="0" tIns="0" rIns="0" bIns="0" rtlCol="0" anchor="ctr"/>
          <a:lstStyle/>
          <a:p>
            <a:pPr indent="0" marL="0">
              <a:buNone/>
            </a:pPr>
            <a:r>
              <a:rPr lang="en-US" sz="1300" dirty="0">
                <a:solidFill>
                  <a:srgbClr val="333333"/>
                </a:solidFill>
                <a:latin typeface="Arial" pitchFamily="34" charset="0"/>
                <a:ea typeface="Arial" pitchFamily="34" charset="-122"/>
                <a:cs typeface="Arial" pitchFamily="34" charset="-120"/>
              </a:rPr>
              <a:t>En yaygın kullanım alanı: pazarlama ve satış (%46,5).</a:t>
            </a:r>
            <a:endParaRPr lang="en-US" sz="1300" dirty="0"/>
          </a:p>
        </p:txBody>
      </p:sp>
      <p:sp>
        <p:nvSpPr>
          <p:cNvPr id="26" name="Text 24"/>
          <p:cNvSpPr txBox="1"/>
          <p:nvPr/>
        </p:nvSpPr>
        <p:spPr>
          <a:xfrm>
            <a:off x="868680" y="5349240"/>
            <a:ext cx="10424160" cy="411480"/>
          </a:xfrm>
          <a:prstGeom prst="rect">
            <a:avLst/>
          </a:prstGeom>
          <a:noFill/>
          <a:ln/>
        </p:spPr>
        <p:txBody>
          <a:bodyPr wrap="square" lIns="0" tIns="0" rIns="0" bIns="0" rtlCol="0" anchor="ctr"/>
          <a:lstStyle/>
          <a:p>
            <a:pPr algn="ctr" indent="0" marL="0">
              <a:buNone/>
            </a:pPr>
            <a:r>
              <a:rPr lang="en-US" sz="1600" b="1" i="1" dirty="0">
                <a:solidFill>
                  <a:srgbClr val="222222"/>
                </a:solidFill>
                <a:latin typeface="Cambria" pitchFamily="34" charset="0"/>
                <a:ea typeface="Cambria" pitchFamily="34" charset="-122"/>
                <a:cs typeface="Cambria" pitchFamily="34" charset="-120"/>
              </a:rPr>
              <a:t>Bu bir geride kalma korkusu değil. Erken hareket edenin avantajı.</a:t>
            </a:r>
            <a:endParaRPr lang="en-US" sz="1600" dirty="0"/>
          </a:p>
        </p:txBody>
      </p:sp>
      <p:sp>
        <p:nvSpPr>
          <p:cNvPr id="27" name="Text 25"/>
          <p:cNvSpPr txBox="1"/>
          <p:nvPr/>
        </p:nvSpPr>
        <p:spPr>
          <a:xfrm>
            <a:off x="868680" y="5833872"/>
            <a:ext cx="10424160" cy="274320"/>
          </a:xfrm>
          <a:prstGeom prst="rect">
            <a:avLst/>
          </a:prstGeom>
          <a:noFill/>
          <a:ln/>
        </p:spPr>
        <p:txBody>
          <a:bodyPr wrap="square" lIns="0" tIns="0" rIns="0" bIns="0" rtlCol="0" anchor="ctr"/>
          <a:lstStyle/>
          <a:p>
            <a:pPr indent="0" marL="0">
              <a:buNone/>
            </a:pPr>
            <a:r>
              <a:rPr lang="en-US" sz="1000" dirty="0">
                <a:solidFill>
                  <a:srgbClr val="8E8E8E"/>
                </a:solidFill>
                <a:latin typeface="Arial" pitchFamily="34" charset="0"/>
                <a:ea typeface="Arial" pitchFamily="34" charset="-122"/>
                <a:cs typeface="Arial" pitchFamily="34" charset="-120"/>
              </a:rPr>
              <a:t>TÜİK Yapay Zekâ İstatistikleri 2025 · Eurostat, Aralık 2025 · Destatis, Kasım 2025 · Istat, Aralık 2025. İhracatçılara özel resmî oran yayımlanmadı.</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3A3A3A"/>
            </a:solidFill>
            <a:prstDash val="solid"/>
          </a:ln>
        </p:spPr>
      </p:sp>
      <p:sp>
        <p:nvSpPr>
          <p:cNvPr id="3" name="Shape 1"/>
          <p:cNvSpPr/>
          <p:nvPr/>
        </p:nvSpPr>
        <p:spPr>
          <a:xfrm>
            <a:off x="658368" y="6199632"/>
            <a:ext cx="10844784" cy="0"/>
          </a:xfrm>
          <a:prstGeom prst="line">
            <a:avLst/>
          </a:prstGeom>
          <a:noFill/>
          <a:ln w="9525">
            <a:solidFill>
              <a:srgbClr val="3A3A3A"/>
            </a:solidFill>
            <a:prstDash val="solid"/>
          </a:ln>
        </p:spPr>
      </p:sp>
      <p:sp>
        <p:nvSpPr>
          <p:cNvPr id="4" name="Shape 2"/>
          <p:cNvSpPr/>
          <p:nvPr/>
        </p:nvSpPr>
        <p:spPr>
          <a:xfrm>
            <a:off x="658368" y="457200"/>
            <a:ext cx="0" cy="402336"/>
          </a:xfrm>
          <a:prstGeom prst="line">
            <a:avLst/>
          </a:prstGeom>
          <a:noFill/>
          <a:ln w="9525">
            <a:solidFill>
              <a:srgbClr val="3A3A3A"/>
            </a:solidFill>
            <a:prstDash val="solid"/>
          </a:ln>
        </p:spPr>
      </p:sp>
      <p:sp>
        <p:nvSpPr>
          <p:cNvPr id="5" name="Shape 3"/>
          <p:cNvSpPr/>
          <p:nvPr/>
        </p:nvSpPr>
        <p:spPr>
          <a:xfrm>
            <a:off x="658368" y="5998464"/>
            <a:ext cx="0" cy="402336"/>
          </a:xfrm>
          <a:prstGeom prst="line">
            <a:avLst/>
          </a:prstGeom>
          <a:noFill/>
          <a:ln w="9525">
            <a:solidFill>
              <a:srgbClr val="3A3A3A"/>
            </a:solidFill>
            <a:prstDash val="solid"/>
          </a:ln>
        </p:spPr>
      </p:sp>
      <p:sp>
        <p:nvSpPr>
          <p:cNvPr id="6" name="Shape 4"/>
          <p:cNvSpPr/>
          <p:nvPr/>
        </p:nvSpPr>
        <p:spPr>
          <a:xfrm>
            <a:off x="11503152" y="457200"/>
            <a:ext cx="0" cy="402336"/>
          </a:xfrm>
          <a:prstGeom prst="line">
            <a:avLst/>
          </a:prstGeom>
          <a:noFill/>
          <a:ln w="9525">
            <a:solidFill>
              <a:srgbClr val="3A3A3A"/>
            </a:solidFill>
            <a:prstDash val="solid"/>
          </a:ln>
        </p:spPr>
      </p:sp>
      <p:sp>
        <p:nvSpPr>
          <p:cNvPr id="7" name="Shape 5"/>
          <p:cNvSpPr/>
          <p:nvPr/>
        </p:nvSpPr>
        <p:spPr>
          <a:xfrm>
            <a:off x="11503152" y="5998464"/>
            <a:ext cx="0" cy="402336"/>
          </a:xfrm>
          <a:prstGeom prst="line">
            <a:avLst/>
          </a:prstGeom>
          <a:noFill/>
          <a:ln w="9525">
            <a:solidFill>
              <a:srgbClr val="3A3A3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8A8A8A"/>
                </a:solidFill>
                <a:latin typeface="Arial" pitchFamily="34" charset="0"/>
                <a:ea typeface="Arial" pitchFamily="34" charset="-122"/>
                <a:cs typeface="Arial" pitchFamily="34" charset="-120"/>
              </a:rPr>
              <a:t>BİR AN İÇİN ŞİRKETİNİZİN ADINI UNUTUN</a:t>
            </a:r>
            <a:endParaRPr lang="en-US" sz="1100" dirty="0"/>
          </a:p>
        </p:txBody>
      </p:sp>
      <p:sp>
        <p:nvSpPr>
          <p:cNvPr id="9" name="Text 7"/>
          <p:cNvSpPr txBox="1"/>
          <p:nvPr/>
        </p:nvSpPr>
        <p:spPr>
          <a:xfrm>
            <a:off x="822960" y="1234440"/>
            <a:ext cx="10515600" cy="822960"/>
          </a:xfrm>
          <a:prstGeom prst="rect">
            <a:avLst/>
          </a:prstGeom>
          <a:noFill/>
          <a:ln/>
        </p:spPr>
        <p:txBody>
          <a:bodyPr wrap="square" lIns="0" tIns="0" rIns="0" bIns="0" rtlCol="0" anchor="t"/>
          <a:lstStyle/>
          <a:p>
            <a:pPr algn="ctr" indent="0" marL="0">
              <a:buNone/>
            </a:pPr>
            <a:r>
              <a:rPr lang="en-US" sz="3400" dirty="0">
                <a:solidFill>
                  <a:srgbClr val="FFFFFF"/>
                </a:solidFill>
                <a:latin typeface="Arial" pitchFamily="34" charset="0"/>
                <a:ea typeface="Arial" pitchFamily="34" charset="-122"/>
                <a:cs typeface="Arial" pitchFamily="34" charset="-120"/>
              </a:rPr>
              <a:t>Almanya'da bir </a:t>
            </a:r>
            <a:pPr algn="ctr" indent="0" marL="0">
              <a:buNone/>
            </a:pPr>
            <a:r>
              <a:rPr lang="en-US" sz="3400" b="1" i="1" dirty="0">
                <a:solidFill>
                  <a:srgbClr val="A78BFA"/>
                </a:solidFill>
                <a:latin typeface="Cambria" pitchFamily="34" charset="0"/>
                <a:ea typeface="Cambria" pitchFamily="34" charset="-122"/>
                <a:cs typeface="Cambria" pitchFamily="34" charset="-120"/>
              </a:rPr>
              <a:t>satın alma yöneticisisiniz</a:t>
            </a:r>
            <a:endParaRPr lang="en-US" sz="3400" dirty="0"/>
          </a:p>
        </p:txBody>
      </p:sp>
      <p:sp>
        <p:nvSpPr>
          <p:cNvPr id="10" name="Shape 8"/>
          <p:cNvSpPr/>
          <p:nvPr/>
        </p:nvSpPr>
        <p:spPr>
          <a:xfrm>
            <a:off x="960120" y="2377440"/>
            <a:ext cx="2331720" cy="1417320"/>
          </a:xfrm>
          <a:prstGeom prst="roundRect">
            <a:avLst>
              <a:gd name="adj" fmla="val 2581"/>
            </a:avLst>
          </a:prstGeom>
          <a:solidFill>
            <a:srgbClr val="141414"/>
          </a:solidFill>
          <a:ln w="9525">
            <a:solidFill>
              <a:srgbClr val="3A3A3A"/>
            </a:solidFill>
            <a:prstDash val="solid"/>
          </a:ln>
        </p:spPr>
      </p:sp>
      <p:sp>
        <p:nvSpPr>
          <p:cNvPr id="11" name="Text 9"/>
          <p:cNvSpPr txBox="1"/>
          <p:nvPr/>
        </p:nvSpPr>
        <p:spPr>
          <a:xfrm>
            <a:off x="1143000" y="2560320"/>
            <a:ext cx="1965960" cy="502920"/>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Teslim tarihi</a:t>
            </a:r>
            <a:endParaRPr lang="en-US" sz="1400" dirty="0"/>
          </a:p>
        </p:txBody>
      </p:sp>
      <p:sp>
        <p:nvSpPr>
          <p:cNvPr id="12" name="Text 10"/>
          <p:cNvSpPr txBox="1"/>
          <p:nvPr/>
        </p:nvSpPr>
        <p:spPr>
          <a:xfrm>
            <a:off x="1143000" y="3154680"/>
            <a:ext cx="1965960" cy="411480"/>
          </a:xfrm>
          <a:prstGeom prst="rect">
            <a:avLst/>
          </a:prstGeom>
          <a:noFill/>
          <a:ln/>
        </p:spPr>
        <p:txBody>
          <a:bodyPr wrap="square" lIns="0" tIns="0" rIns="0" bIns="0" rtlCol="0" anchor="ctr"/>
          <a:lstStyle/>
          <a:p>
            <a:pPr algn="ctr" indent="0" marL="0">
              <a:buNone/>
            </a:pPr>
            <a:r>
              <a:rPr lang="en-US" sz="1700" b="1" i="1" dirty="0">
                <a:solidFill>
                  <a:srgbClr val="9A9A9A"/>
                </a:solidFill>
                <a:latin typeface="Cambria" pitchFamily="34" charset="0"/>
                <a:ea typeface="Cambria" pitchFamily="34" charset="-122"/>
                <a:cs typeface="Cambria" pitchFamily="34" charset="-120"/>
              </a:rPr>
              <a:t>Belli</a:t>
            </a:r>
            <a:endParaRPr lang="en-US" sz="1700" dirty="0"/>
          </a:p>
        </p:txBody>
      </p:sp>
      <p:sp>
        <p:nvSpPr>
          <p:cNvPr id="13" name="Shape 11"/>
          <p:cNvSpPr/>
          <p:nvPr/>
        </p:nvSpPr>
        <p:spPr>
          <a:xfrm>
            <a:off x="3566160" y="2377440"/>
            <a:ext cx="2331720" cy="1417320"/>
          </a:xfrm>
          <a:prstGeom prst="roundRect">
            <a:avLst>
              <a:gd name="adj" fmla="val 2581"/>
            </a:avLst>
          </a:prstGeom>
          <a:solidFill>
            <a:srgbClr val="141414"/>
          </a:solidFill>
          <a:ln w="9525">
            <a:solidFill>
              <a:srgbClr val="3A3A3A"/>
            </a:solidFill>
            <a:prstDash val="solid"/>
          </a:ln>
        </p:spPr>
      </p:sp>
      <p:sp>
        <p:nvSpPr>
          <p:cNvPr id="14" name="Text 12"/>
          <p:cNvSpPr txBox="1"/>
          <p:nvPr/>
        </p:nvSpPr>
        <p:spPr>
          <a:xfrm>
            <a:off x="3749040" y="2560320"/>
            <a:ext cx="1965960" cy="502920"/>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Minimum sipariş</a:t>
            </a:r>
            <a:endParaRPr lang="en-US" sz="1400" dirty="0"/>
          </a:p>
        </p:txBody>
      </p:sp>
      <p:sp>
        <p:nvSpPr>
          <p:cNvPr id="15" name="Text 13"/>
          <p:cNvSpPr txBox="1"/>
          <p:nvPr/>
        </p:nvSpPr>
        <p:spPr>
          <a:xfrm>
            <a:off x="3749040" y="3154680"/>
            <a:ext cx="1965960" cy="411480"/>
          </a:xfrm>
          <a:prstGeom prst="rect">
            <a:avLst/>
          </a:prstGeom>
          <a:noFill/>
          <a:ln/>
        </p:spPr>
        <p:txBody>
          <a:bodyPr wrap="square" lIns="0" tIns="0" rIns="0" bIns="0" rtlCol="0" anchor="ctr"/>
          <a:lstStyle/>
          <a:p>
            <a:pPr algn="ctr" indent="0" marL="0">
              <a:buNone/>
            </a:pPr>
            <a:r>
              <a:rPr lang="en-US" sz="1700" b="1" i="1" dirty="0">
                <a:solidFill>
                  <a:srgbClr val="9A9A9A"/>
                </a:solidFill>
                <a:latin typeface="Cambria" pitchFamily="34" charset="0"/>
                <a:ea typeface="Cambria" pitchFamily="34" charset="-122"/>
                <a:cs typeface="Cambria" pitchFamily="34" charset="-120"/>
              </a:rPr>
              <a:t>Belli</a:t>
            </a:r>
            <a:endParaRPr lang="en-US" sz="1700" dirty="0"/>
          </a:p>
        </p:txBody>
      </p:sp>
      <p:sp>
        <p:nvSpPr>
          <p:cNvPr id="16" name="Shape 14"/>
          <p:cNvSpPr/>
          <p:nvPr/>
        </p:nvSpPr>
        <p:spPr>
          <a:xfrm>
            <a:off x="6172200" y="2377440"/>
            <a:ext cx="2331720" cy="1417320"/>
          </a:xfrm>
          <a:prstGeom prst="roundRect">
            <a:avLst>
              <a:gd name="adj" fmla="val 2581"/>
            </a:avLst>
          </a:prstGeom>
          <a:solidFill>
            <a:srgbClr val="141414"/>
          </a:solidFill>
          <a:ln w="9525">
            <a:solidFill>
              <a:srgbClr val="3A3A3A"/>
            </a:solidFill>
            <a:prstDash val="solid"/>
          </a:ln>
        </p:spPr>
      </p:sp>
      <p:sp>
        <p:nvSpPr>
          <p:cNvPr id="17" name="Text 15"/>
          <p:cNvSpPr txBox="1"/>
          <p:nvPr/>
        </p:nvSpPr>
        <p:spPr>
          <a:xfrm>
            <a:off x="6355080" y="2560320"/>
            <a:ext cx="1965960" cy="502920"/>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Kalite beklentisi</a:t>
            </a:r>
            <a:endParaRPr lang="en-US" sz="1400" dirty="0"/>
          </a:p>
        </p:txBody>
      </p:sp>
      <p:sp>
        <p:nvSpPr>
          <p:cNvPr id="18" name="Text 16"/>
          <p:cNvSpPr txBox="1"/>
          <p:nvPr/>
        </p:nvSpPr>
        <p:spPr>
          <a:xfrm>
            <a:off x="6355080" y="3154680"/>
            <a:ext cx="1965960" cy="411480"/>
          </a:xfrm>
          <a:prstGeom prst="rect">
            <a:avLst/>
          </a:prstGeom>
          <a:noFill/>
          <a:ln/>
        </p:spPr>
        <p:txBody>
          <a:bodyPr wrap="square" lIns="0" tIns="0" rIns="0" bIns="0" rtlCol="0" anchor="ctr"/>
          <a:lstStyle/>
          <a:p>
            <a:pPr algn="ctr" indent="0" marL="0">
              <a:buNone/>
            </a:pPr>
            <a:r>
              <a:rPr lang="en-US" sz="1700" b="1" i="1" dirty="0">
                <a:solidFill>
                  <a:srgbClr val="9A9A9A"/>
                </a:solidFill>
                <a:latin typeface="Cambria" pitchFamily="34" charset="0"/>
                <a:ea typeface="Cambria" pitchFamily="34" charset="-122"/>
                <a:cs typeface="Cambria" pitchFamily="34" charset="-120"/>
              </a:rPr>
              <a:t>Belli</a:t>
            </a:r>
            <a:endParaRPr lang="en-US" sz="1700" dirty="0"/>
          </a:p>
        </p:txBody>
      </p:sp>
      <p:sp>
        <p:nvSpPr>
          <p:cNvPr id="19" name="Shape 17"/>
          <p:cNvSpPr/>
          <p:nvPr/>
        </p:nvSpPr>
        <p:spPr>
          <a:xfrm>
            <a:off x="8778240" y="2377440"/>
            <a:ext cx="2331720" cy="1417320"/>
          </a:xfrm>
          <a:prstGeom prst="roundRect">
            <a:avLst>
              <a:gd name="adj" fmla="val 2581"/>
            </a:avLst>
          </a:prstGeom>
          <a:solidFill>
            <a:srgbClr val="2A2145"/>
          </a:solidFill>
          <a:ln w="9525">
            <a:solidFill>
              <a:srgbClr val="A78BFA"/>
            </a:solidFill>
            <a:prstDash val="solid"/>
          </a:ln>
        </p:spPr>
      </p:sp>
      <p:sp>
        <p:nvSpPr>
          <p:cNvPr id="20" name="Text 18"/>
          <p:cNvSpPr txBox="1"/>
          <p:nvPr/>
        </p:nvSpPr>
        <p:spPr>
          <a:xfrm>
            <a:off x="8961120" y="2560320"/>
            <a:ext cx="1965960" cy="502920"/>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Hangi firmayla görüşeceği</a:t>
            </a:r>
            <a:endParaRPr lang="en-US" sz="1400" dirty="0"/>
          </a:p>
        </p:txBody>
      </p:sp>
      <p:sp>
        <p:nvSpPr>
          <p:cNvPr id="21" name="Text 19"/>
          <p:cNvSpPr txBox="1"/>
          <p:nvPr/>
        </p:nvSpPr>
        <p:spPr>
          <a:xfrm>
            <a:off x="8961120" y="3154680"/>
            <a:ext cx="1965960" cy="411480"/>
          </a:xfrm>
          <a:prstGeom prst="rect">
            <a:avLst/>
          </a:prstGeom>
          <a:noFill/>
          <a:ln/>
        </p:spPr>
        <p:txBody>
          <a:bodyPr wrap="square" lIns="0" tIns="0" rIns="0" bIns="0" rtlCol="0" anchor="ctr"/>
          <a:lstStyle/>
          <a:p>
            <a:pPr algn="ctr" indent="0" marL="0">
              <a:buNone/>
            </a:pPr>
            <a:r>
              <a:rPr lang="en-US" sz="1700" b="1" i="1" dirty="0">
                <a:solidFill>
                  <a:srgbClr val="A78BFA"/>
                </a:solidFill>
                <a:latin typeface="Cambria" pitchFamily="34" charset="0"/>
                <a:ea typeface="Cambria" pitchFamily="34" charset="-122"/>
                <a:cs typeface="Cambria" pitchFamily="34" charset="-120"/>
              </a:rPr>
              <a:t>Henüz belli değil</a:t>
            </a:r>
            <a:endParaRPr lang="en-US" sz="1700" dirty="0"/>
          </a:p>
        </p:txBody>
      </p:sp>
      <p:sp>
        <p:nvSpPr>
          <p:cNvPr id="22" name="Text 20"/>
          <p:cNvSpPr txBox="1"/>
          <p:nvPr/>
        </p:nvSpPr>
        <p:spPr>
          <a:xfrm>
            <a:off x="960120" y="4206240"/>
            <a:ext cx="10241280" cy="411480"/>
          </a:xfrm>
          <a:prstGeom prst="rect">
            <a:avLst/>
          </a:prstGeom>
          <a:noFill/>
          <a:ln/>
        </p:spPr>
        <p:txBody>
          <a:bodyPr wrap="square" lIns="0" tIns="0" rIns="0" bIns="0" rtlCol="0" anchor="ctr"/>
          <a:lstStyle/>
          <a:p>
            <a:pPr algn="ctr" indent="0" marL="0">
              <a:buNone/>
            </a:pPr>
            <a:r>
              <a:rPr lang="en-US" sz="1700" dirty="0">
                <a:solidFill>
                  <a:srgbClr val="CFCFCF"/>
                </a:solidFill>
                <a:latin typeface="Arial" pitchFamily="34" charset="0"/>
                <a:ea typeface="Arial" pitchFamily="34" charset="-122"/>
                <a:cs typeface="Arial" pitchFamily="34" charset="-120"/>
              </a:rPr>
              <a:t>Alıcının sorusu sizin kurumsal sunumunuzla başlamıyor.</a:t>
            </a:r>
            <a:endParaRPr lang="en-US" sz="1700" dirty="0"/>
          </a:p>
        </p:txBody>
      </p:sp>
      <p:sp>
        <p:nvSpPr>
          <p:cNvPr id="23" name="Text 21"/>
          <p:cNvSpPr txBox="1"/>
          <p:nvPr/>
        </p:nvSpPr>
        <p:spPr>
          <a:xfrm>
            <a:off x="960120" y="4709160"/>
            <a:ext cx="10241280" cy="457200"/>
          </a:xfrm>
          <a:prstGeom prst="rect">
            <a:avLst/>
          </a:prstGeom>
          <a:noFill/>
          <a:ln/>
        </p:spPr>
        <p:txBody>
          <a:bodyPr wrap="square" lIns="0" tIns="0" rIns="0" bIns="0" rtlCol="0" anchor="ctr"/>
          <a:lstStyle/>
          <a:p>
            <a:pPr algn="ctr" indent="0" marL="0">
              <a:buNone/>
            </a:pPr>
            <a:r>
              <a:rPr lang="en-US" sz="2100" b="1" i="1" dirty="0">
                <a:solidFill>
                  <a:srgbClr val="A78BFA"/>
                </a:solidFill>
                <a:latin typeface="Cambria" pitchFamily="34" charset="0"/>
                <a:ea typeface="Cambria" pitchFamily="34" charset="-122"/>
                <a:cs typeface="Cambria" pitchFamily="34" charset="-120"/>
              </a:rPr>
              <a:t>"Benim koşullarıma hangi tedarikçi uyuyor?" diye başlıyor.</a:t>
            </a:r>
            <a:endParaRPr lang="en-US" sz="21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EFEFEF"/>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9A9A9A"/>
            </a:solidFill>
            <a:prstDash val="solid"/>
          </a:ln>
        </p:spPr>
      </p:sp>
      <p:sp>
        <p:nvSpPr>
          <p:cNvPr id="3" name="Shape 1"/>
          <p:cNvSpPr/>
          <p:nvPr/>
        </p:nvSpPr>
        <p:spPr>
          <a:xfrm>
            <a:off x="658368" y="6199632"/>
            <a:ext cx="10844784" cy="0"/>
          </a:xfrm>
          <a:prstGeom prst="line">
            <a:avLst/>
          </a:prstGeom>
          <a:noFill/>
          <a:ln w="9525">
            <a:solidFill>
              <a:srgbClr val="9A9A9A"/>
            </a:solidFill>
            <a:prstDash val="solid"/>
          </a:ln>
        </p:spPr>
      </p:sp>
      <p:sp>
        <p:nvSpPr>
          <p:cNvPr id="4" name="Shape 2"/>
          <p:cNvSpPr/>
          <p:nvPr/>
        </p:nvSpPr>
        <p:spPr>
          <a:xfrm>
            <a:off x="658368" y="457200"/>
            <a:ext cx="0" cy="402336"/>
          </a:xfrm>
          <a:prstGeom prst="line">
            <a:avLst/>
          </a:prstGeom>
          <a:noFill/>
          <a:ln w="9525">
            <a:solidFill>
              <a:srgbClr val="9A9A9A"/>
            </a:solidFill>
            <a:prstDash val="solid"/>
          </a:ln>
        </p:spPr>
      </p:sp>
      <p:sp>
        <p:nvSpPr>
          <p:cNvPr id="5" name="Shape 3"/>
          <p:cNvSpPr/>
          <p:nvPr/>
        </p:nvSpPr>
        <p:spPr>
          <a:xfrm>
            <a:off x="658368" y="5998464"/>
            <a:ext cx="0" cy="402336"/>
          </a:xfrm>
          <a:prstGeom prst="line">
            <a:avLst/>
          </a:prstGeom>
          <a:noFill/>
          <a:ln w="9525">
            <a:solidFill>
              <a:srgbClr val="9A9A9A"/>
            </a:solidFill>
            <a:prstDash val="solid"/>
          </a:ln>
        </p:spPr>
      </p:sp>
      <p:sp>
        <p:nvSpPr>
          <p:cNvPr id="6" name="Shape 4"/>
          <p:cNvSpPr/>
          <p:nvPr/>
        </p:nvSpPr>
        <p:spPr>
          <a:xfrm>
            <a:off x="11503152" y="457200"/>
            <a:ext cx="0" cy="402336"/>
          </a:xfrm>
          <a:prstGeom prst="line">
            <a:avLst/>
          </a:prstGeom>
          <a:noFill/>
          <a:ln w="9525">
            <a:solidFill>
              <a:srgbClr val="9A9A9A"/>
            </a:solidFill>
            <a:prstDash val="solid"/>
          </a:ln>
        </p:spPr>
      </p:sp>
      <p:sp>
        <p:nvSpPr>
          <p:cNvPr id="7" name="Shape 5"/>
          <p:cNvSpPr/>
          <p:nvPr/>
        </p:nvSpPr>
        <p:spPr>
          <a:xfrm>
            <a:off x="11503152" y="5998464"/>
            <a:ext cx="0" cy="402336"/>
          </a:xfrm>
          <a:prstGeom prst="line">
            <a:avLst/>
          </a:prstGeom>
          <a:noFill/>
          <a:ln w="9525">
            <a:solidFill>
              <a:srgbClr val="9A9A9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6B6B6B"/>
                </a:solidFill>
                <a:latin typeface="Arial" pitchFamily="34" charset="0"/>
                <a:ea typeface="Arial" pitchFamily="34" charset="-122"/>
                <a:cs typeface="Arial" pitchFamily="34" charset="-120"/>
              </a:rPr>
              <a:t>DEĞİŞEN PARA BİRİMİ</a:t>
            </a:r>
            <a:endParaRPr lang="en-US" sz="1100" dirty="0"/>
          </a:p>
        </p:txBody>
      </p:sp>
      <p:sp>
        <p:nvSpPr>
          <p:cNvPr id="9" name="Text 7"/>
          <p:cNvSpPr txBox="1"/>
          <p:nvPr/>
        </p:nvSpPr>
        <p:spPr>
          <a:xfrm>
            <a:off x="822960" y="1234440"/>
            <a:ext cx="10515600" cy="822960"/>
          </a:xfrm>
          <a:prstGeom prst="rect">
            <a:avLst/>
          </a:prstGeom>
          <a:noFill/>
          <a:ln/>
        </p:spPr>
        <p:txBody>
          <a:bodyPr wrap="square" lIns="0" tIns="0" rIns="0" bIns="0" rtlCol="0" anchor="t"/>
          <a:lstStyle/>
          <a:p>
            <a:pPr algn="ctr" indent="0" marL="0">
              <a:buNone/>
            </a:pPr>
            <a:r>
              <a:rPr lang="en-US" sz="3200" dirty="0">
                <a:solidFill>
                  <a:srgbClr val="111111"/>
                </a:solidFill>
                <a:latin typeface="Arial" pitchFamily="34" charset="0"/>
                <a:ea typeface="Arial" pitchFamily="34" charset="-122"/>
                <a:cs typeface="Arial" pitchFamily="34" charset="-120"/>
              </a:rPr>
              <a:t>Tıklama ekonomisinden </a:t>
            </a:r>
            <a:pPr algn="ctr" indent="0" marL="0">
              <a:buNone/>
            </a:pPr>
            <a:r>
              <a:rPr lang="en-US" sz="3200" b="1" i="1" dirty="0">
                <a:solidFill>
                  <a:srgbClr val="6D4AE0"/>
                </a:solidFill>
                <a:latin typeface="Cambria" pitchFamily="34" charset="0"/>
                <a:ea typeface="Cambria" pitchFamily="34" charset="-122"/>
                <a:cs typeface="Cambria" pitchFamily="34" charset="-120"/>
              </a:rPr>
              <a:t>alıntılanma ekonomisine</a:t>
            </a:r>
            <a:endParaRPr lang="en-US" sz="3200" dirty="0"/>
          </a:p>
        </p:txBody>
      </p:sp>
      <p:sp>
        <p:nvSpPr>
          <p:cNvPr id="10" name="Text 8"/>
          <p:cNvSpPr txBox="1"/>
          <p:nvPr/>
        </p:nvSpPr>
        <p:spPr>
          <a:xfrm>
            <a:off x="1005840" y="1965960"/>
            <a:ext cx="2240280" cy="256032"/>
          </a:xfrm>
          <a:prstGeom prst="rect">
            <a:avLst/>
          </a:prstGeom>
          <a:noFill/>
          <a:ln/>
        </p:spPr>
        <p:txBody>
          <a:bodyPr wrap="square" lIns="0" tIns="0" rIns="0" bIns="0" rtlCol="0" anchor="ctr"/>
          <a:lstStyle/>
          <a:p>
            <a:pPr indent="0" marL="0">
              <a:buNone/>
            </a:pPr>
            <a:endParaRPr lang="en-US" sz="1000" dirty="0"/>
          </a:p>
        </p:txBody>
      </p:sp>
      <p:sp>
        <p:nvSpPr>
          <p:cNvPr id="11" name="Text 9"/>
          <p:cNvSpPr txBox="1"/>
          <p:nvPr/>
        </p:nvSpPr>
        <p:spPr>
          <a:xfrm>
            <a:off x="3383280" y="1965960"/>
            <a:ext cx="3703320" cy="256032"/>
          </a:xfrm>
          <a:prstGeom prst="rect">
            <a:avLst/>
          </a:prstGeom>
          <a:noFill/>
          <a:ln/>
        </p:spPr>
        <p:txBody>
          <a:bodyPr wrap="square" lIns="0" tIns="0" rIns="0" bIns="0" rtlCol="0" anchor="ctr"/>
          <a:lstStyle/>
          <a:p>
            <a:pPr indent="0" marL="0">
              <a:buNone/>
            </a:pPr>
            <a:r>
              <a:rPr lang="en-US" sz="1000" spc="200" kern="0" dirty="0">
                <a:solidFill>
                  <a:srgbClr val="888888"/>
                </a:solidFill>
                <a:latin typeface="Arial" pitchFamily="34" charset="0"/>
                <a:ea typeface="Arial" pitchFamily="34" charset="-122"/>
                <a:cs typeface="Arial" pitchFamily="34" charset="-120"/>
              </a:rPr>
              <a:t>TIKLAMA EKONOMİSİ</a:t>
            </a:r>
            <a:endParaRPr lang="en-US" sz="1000" dirty="0"/>
          </a:p>
        </p:txBody>
      </p:sp>
      <p:sp>
        <p:nvSpPr>
          <p:cNvPr id="12" name="Text 10"/>
          <p:cNvSpPr txBox="1"/>
          <p:nvPr/>
        </p:nvSpPr>
        <p:spPr>
          <a:xfrm>
            <a:off x="7223760" y="1965960"/>
            <a:ext cx="3886200" cy="256032"/>
          </a:xfrm>
          <a:prstGeom prst="rect">
            <a:avLst/>
          </a:prstGeom>
          <a:noFill/>
          <a:ln/>
        </p:spPr>
        <p:txBody>
          <a:bodyPr wrap="square" lIns="0" tIns="0" rIns="0" bIns="0" rtlCol="0" anchor="ctr"/>
          <a:lstStyle/>
          <a:p>
            <a:pPr indent="0" marL="0">
              <a:buNone/>
            </a:pPr>
            <a:r>
              <a:rPr lang="en-US" sz="1000" spc="200" kern="0" dirty="0">
                <a:solidFill>
                  <a:srgbClr val="888888"/>
                </a:solidFill>
                <a:latin typeface="Arial" pitchFamily="34" charset="0"/>
                <a:ea typeface="Arial" pitchFamily="34" charset="-122"/>
                <a:cs typeface="Arial" pitchFamily="34" charset="-120"/>
              </a:rPr>
              <a:t>ALINTILANMA EKONOMİSİ</a:t>
            </a:r>
            <a:endParaRPr lang="en-US" sz="1000" dirty="0"/>
          </a:p>
        </p:txBody>
      </p:sp>
      <p:sp>
        <p:nvSpPr>
          <p:cNvPr id="13" name="Shape 11"/>
          <p:cNvSpPr/>
          <p:nvPr/>
        </p:nvSpPr>
        <p:spPr>
          <a:xfrm>
            <a:off x="960120" y="2295144"/>
            <a:ext cx="10241280" cy="0"/>
          </a:xfrm>
          <a:prstGeom prst="line">
            <a:avLst/>
          </a:prstGeom>
          <a:noFill/>
          <a:ln w="9525">
            <a:solidFill>
              <a:srgbClr val="C2C2C2"/>
            </a:solidFill>
            <a:prstDash val="dash"/>
          </a:ln>
        </p:spPr>
      </p:sp>
      <p:sp>
        <p:nvSpPr>
          <p:cNvPr id="14" name="Text 12"/>
          <p:cNvSpPr txBox="1"/>
          <p:nvPr/>
        </p:nvSpPr>
        <p:spPr>
          <a:xfrm>
            <a:off x="1033272" y="2350008"/>
            <a:ext cx="2194560" cy="457200"/>
          </a:xfrm>
          <a:prstGeom prst="rect">
            <a:avLst/>
          </a:prstGeom>
          <a:noFill/>
          <a:ln/>
        </p:spPr>
        <p:txBody>
          <a:bodyPr wrap="square" lIns="0" tIns="0" rIns="0" bIns="0" rtlCol="0" anchor="ctr"/>
          <a:lstStyle/>
          <a:p>
            <a:pPr indent="0" marL="0">
              <a:buNone/>
            </a:pPr>
            <a:r>
              <a:rPr lang="en-US" sz="1300" b="1" dirty="0">
                <a:solidFill>
                  <a:srgbClr val="111111"/>
                </a:solidFill>
                <a:latin typeface="Arial" pitchFamily="34" charset="0"/>
                <a:ea typeface="Arial" pitchFamily="34" charset="-122"/>
                <a:cs typeface="Arial" pitchFamily="34" charset="-120"/>
              </a:rPr>
              <a:t>Hedef</a:t>
            </a:r>
            <a:endParaRPr lang="en-US" sz="1300" dirty="0"/>
          </a:p>
        </p:txBody>
      </p:sp>
      <p:sp>
        <p:nvSpPr>
          <p:cNvPr id="15" name="Text 13"/>
          <p:cNvSpPr txBox="1"/>
          <p:nvPr/>
        </p:nvSpPr>
        <p:spPr>
          <a:xfrm>
            <a:off x="3410712" y="2350008"/>
            <a:ext cx="3657600" cy="457200"/>
          </a:xfrm>
          <a:prstGeom prst="rect">
            <a:avLst/>
          </a:prstGeom>
          <a:noFill/>
          <a:ln/>
        </p:spPr>
        <p:txBody>
          <a:bodyPr wrap="square" lIns="0" tIns="0" rIns="0" bIns="0" rtlCol="0" anchor="ctr"/>
          <a:lstStyle/>
          <a:p>
            <a:pPr indent="0" marL="0">
              <a:buNone/>
            </a:pPr>
            <a:r>
              <a:rPr lang="en-US" sz="1300" dirty="0">
                <a:solidFill>
                  <a:srgbClr val="2E2E2E"/>
                </a:solidFill>
                <a:latin typeface="Arial" pitchFamily="34" charset="0"/>
                <a:ea typeface="Arial" pitchFamily="34" charset="-122"/>
                <a:cs typeface="Arial" pitchFamily="34" charset="-120"/>
              </a:rPr>
              <a:t>Arama sonuçlarında üst sıraya çıkmak</a:t>
            </a:r>
            <a:endParaRPr lang="en-US" sz="1300" dirty="0"/>
          </a:p>
        </p:txBody>
      </p:sp>
      <p:sp>
        <p:nvSpPr>
          <p:cNvPr id="16" name="Shape 14"/>
          <p:cNvSpPr/>
          <p:nvPr/>
        </p:nvSpPr>
        <p:spPr>
          <a:xfrm>
            <a:off x="7178040" y="2340864"/>
            <a:ext cx="3931920" cy="475488"/>
          </a:xfrm>
          <a:prstGeom prst="rect">
            <a:avLst/>
          </a:prstGeom>
          <a:solidFill>
            <a:srgbClr val="E2DCF7"/>
          </a:solidFill>
          <a:ln w="6350">
            <a:solidFill>
              <a:srgbClr val="6D4AE0"/>
            </a:solidFill>
            <a:prstDash val="solid"/>
          </a:ln>
        </p:spPr>
      </p:sp>
      <p:sp>
        <p:nvSpPr>
          <p:cNvPr id="17" name="Text 15"/>
          <p:cNvSpPr txBox="1"/>
          <p:nvPr/>
        </p:nvSpPr>
        <p:spPr>
          <a:xfrm>
            <a:off x="7251192" y="2350008"/>
            <a:ext cx="3840480" cy="457200"/>
          </a:xfrm>
          <a:prstGeom prst="rect">
            <a:avLst/>
          </a:prstGeom>
          <a:noFill/>
          <a:ln/>
        </p:spPr>
        <p:txBody>
          <a:bodyPr wrap="square" lIns="0" tIns="0" rIns="0" bIns="0" rtlCol="0" anchor="ctr"/>
          <a:lstStyle/>
          <a:p>
            <a:pPr indent="0" marL="0">
              <a:buNone/>
            </a:pPr>
            <a:r>
              <a:rPr lang="en-US" sz="1300" dirty="0">
                <a:solidFill>
                  <a:srgbClr val="2E2E2E"/>
                </a:solidFill>
                <a:latin typeface="Arial" pitchFamily="34" charset="0"/>
                <a:ea typeface="Arial" pitchFamily="34" charset="-122"/>
                <a:cs typeface="Arial" pitchFamily="34" charset="-120"/>
              </a:rPr>
              <a:t>Yanıtın içinde doğru gerekçeyle yer almak</a:t>
            </a:r>
            <a:endParaRPr lang="en-US" sz="1300" dirty="0"/>
          </a:p>
        </p:txBody>
      </p:sp>
      <p:sp>
        <p:nvSpPr>
          <p:cNvPr id="18" name="Shape 16"/>
          <p:cNvSpPr/>
          <p:nvPr/>
        </p:nvSpPr>
        <p:spPr>
          <a:xfrm>
            <a:off x="960120" y="2862072"/>
            <a:ext cx="10241280" cy="0"/>
          </a:xfrm>
          <a:prstGeom prst="line">
            <a:avLst/>
          </a:prstGeom>
          <a:noFill/>
          <a:ln w="9525">
            <a:solidFill>
              <a:srgbClr val="C2C2C2"/>
            </a:solidFill>
            <a:prstDash val="dash"/>
          </a:ln>
        </p:spPr>
      </p:sp>
      <p:sp>
        <p:nvSpPr>
          <p:cNvPr id="19" name="Text 17"/>
          <p:cNvSpPr txBox="1"/>
          <p:nvPr/>
        </p:nvSpPr>
        <p:spPr>
          <a:xfrm>
            <a:off x="1033272" y="2916936"/>
            <a:ext cx="2194560" cy="457200"/>
          </a:xfrm>
          <a:prstGeom prst="rect">
            <a:avLst/>
          </a:prstGeom>
          <a:noFill/>
          <a:ln/>
        </p:spPr>
        <p:txBody>
          <a:bodyPr wrap="square" lIns="0" tIns="0" rIns="0" bIns="0" rtlCol="0" anchor="ctr"/>
          <a:lstStyle/>
          <a:p>
            <a:pPr indent="0" marL="0">
              <a:buNone/>
            </a:pPr>
            <a:r>
              <a:rPr lang="en-US" sz="1300" b="1" dirty="0">
                <a:solidFill>
                  <a:srgbClr val="111111"/>
                </a:solidFill>
                <a:latin typeface="Arial" pitchFamily="34" charset="0"/>
                <a:ea typeface="Arial" pitchFamily="34" charset="-122"/>
                <a:cs typeface="Arial" pitchFamily="34" charset="-120"/>
              </a:rPr>
              <a:t>Birim</a:t>
            </a:r>
            <a:endParaRPr lang="en-US" sz="1300" dirty="0"/>
          </a:p>
        </p:txBody>
      </p:sp>
      <p:sp>
        <p:nvSpPr>
          <p:cNvPr id="20" name="Text 18"/>
          <p:cNvSpPr txBox="1"/>
          <p:nvPr/>
        </p:nvSpPr>
        <p:spPr>
          <a:xfrm>
            <a:off x="3410712" y="2916936"/>
            <a:ext cx="3657600" cy="457200"/>
          </a:xfrm>
          <a:prstGeom prst="rect">
            <a:avLst/>
          </a:prstGeom>
          <a:noFill/>
          <a:ln/>
        </p:spPr>
        <p:txBody>
          <a:bodyPr wrap="square" lIns="0" tIns="0" rIns="0" bIns="0" rtlCol="0" anchor="ctr"/>
          <a:lstStyle/>
          <a:p>
            <a:pPr indent="0" marL="0">
              <a:buNone/>
            </a:pPr>
            <a:r>
              <a:rPr lang="en-US" sz="1300" dirty="0">
                <a:solidFill>
                  <a:srgbClr val="2E2E2E"/>
                </a:solidFill>
                <a:latin typeface="Arial" pitchFamily="34" charset="0"/>
                <a:ea typeface="Arial" pitchFamily="34" charset="-122"/>
                <a:cs typeface="Arial" pitchFamily="34" charset="-120"/>
              </a:rPr>
              <a:t>Anahtar kelime ve sayfa</a:t>
            </a:r>
            <a:endParaRPr lang="en-US" sz="1300" dirty="0"/>
          </a:p>
        </p:txBody>
      </p:sp>
      <p:sp>
        <p:nvSpPr>
          <p:cNvPr id="21" name="Shape 19"/>
          <p:cNvSpPr/>
          <p:nvPr/>
        </p:nvSpPr>
        <p:spPr>
          <a:xfrm>
            <a:off x="7178040" y="2907792"/>
            <a:ext cx="3931920" cy="475488"/>
          </a:xfrm>
          <a:prstGeom prst="rect">
            <a:avLst/>
          </a:prstGeom>
          <a:solidFill>
            <a:srgbClr val="E2DCF7"/>
          </a:solidFill>
          <a:ln w="6350">
            <a:solidFill>
              <a:srgbClr val="6D4AE0"/>
            </a:solidFill>
            <a:prstDash val="solid"/>
          </a:ln>
        </p:spPr>
      </p:sp>
      <p:sp>
        <p:nvSpPr>
          <p:cNvPr id="22" name="Text 20"/>
          <p:cNvSpPr txBox="1"/>
          <p:nvPr/>
        </p:nvSpPr>
        <p:spPr>
          <a:xfrm>
            <a:off x="7251192" y="2916936"/>
            <a:ext cx="3840480" cy="457200"/>
          </a:xfrm>
          <a:prstGeom prst="rect">
            <a:avLst/>
          </a:prstGeom>
          <a:noFill/>
          <a:ln/>
        </p:spPr>
        <p:txBody>
          <a:bodyPr wrap="square" lIns="0" tIns="0" rIns="0" bIns="0" rtlCol="0" anchor="ctr"/>
          <a:lstStyle/>
          <a:p>
            <a:pPr indent="0" marL="0">
              <a:buNone/>
            </a:pPr>
            <a:r>
              <a:rPr lang="en-US" sz="1300" dirty="0">
                <a:solidFill>
                  <a:srgbClr val="2E2E2E"/>
                </a:solidFill>
                <a:latin typeface="Arial" pitchFamily="34" charset="0"/>
                <a:ea typeface="Arial" pitchFamily="34" charset="-122"/>
                <a:cs typeface="Arial" pitchFamily="34" charset="-120"/>
              </a:rPr>
              <a:t>Alıcının sorusu ve ihtiyacı</a:t>
            </a:r>
            <a:endParaRPr lang="en-US" sz="1300" dirty="0"/>
          </a:p>
        </p:txBody>
      </p:sp>
      <p:sp>
        <p:nvSpPr>
          <p:cNvPr id="23" name="Shape 21"/>
          <p:cNvSpPr/>
          <p:nvPr/>
        </p:nvSpPr>
        <p:spPr>
          <a:xfrm>
            <a:off x="960120" y="3429000"/>
            <a:ext cx="10241280" cy="0"/>
          </a:xfrm>
          <a:prstGeom prst="line">
            <a:avLst/>
          </a:prstGeom>
          <a:noFill/>
          <a:ln w="9525">
            <a:solidFill>
              <a:srgbClr val="C2C2C2"/>
            </a:solidFill>
            <a:prstDash val="dash"/>
          </a:ln>
        </p:spPr>
      </p:sp>
      <p:sp>
        <p:nvSpPr>
          <p:cNvPr id="24" name="Text 22"/>
          <p:cNvSpPr txBox="1"/>
          <p:nvPr/>
        </p:nvSpPr>
        <p:spPr>
          <a:xfrm>
            <a:off x="1033272" y="3483864"/>
            <a:ext cx="2194560" cy="457200"/>
          </a:xfrm>
          <a:prstGeom prst="rect">
            <a:avLst/>
          </a:prstGeom>
          <a:noFill/>
          <a:ln/>
        </p:spPr>
        <p:txBody>
          <a:bodyPr wrap="square" lIns="0" tIns="0" rIns="0" bIns="0" rtlCol="0" anchor="ctr"/>
          <a:lstStyle/>
          <a:p>
            <a:pPr indent="0" marL="0">
              <a:buNone/>
            </a:pPr>
            <a:r>
              <a:rPr lang="en-US" sz="1300" b="1" dirty="0">
                <a:solidFill>
                  <a:srgbClr val="111111"/>
                </a:solidFill>
                <a:latin typeface="Arial" pitchFamily="34" charset="0"/>
                <a:ea typeface="Arial" pitchFamily="34" charset="-122"/>
                <a:cs typeface="Arial" pitchFamily="34" charset="-120"/>
              </a:rPr>
              <a:t>Başarı</a:t>
            </a:r>
            <a:endParaRPr lang="en-US" sz="1300" dirty="0"/>
          </a:p>
        </p:txBody>
      </p:sp>
      <p:sp>
        <p:nvSpPr>
          <p:cNvPr id="25" name="Text 23"/>
          <p:cNvSpPr txBox="1"/>
          <p:nvPr/>
        </p:nvSpPr>
        <p:spPr>
          <a:xfrm>
            <a:off x="3410712" y="3483864"/>
            <a:ext cx="3657600" cy="457200"/>
          </a:xfrm>
          <a:prstGeom prst="rect">
            <a:avLst/>
          </a:prstGeom>
          <a:noFill/>
          <a:ln/>
        </p:spPr>
        <p:txBody>
          <a:bodyPr wrap="square" lIns="0" tIns="0" rIns="0" bIns="0" rtlCol="0" anchor="ctr"/>
          <a:lstStyle/>
          <a:p>
            <a:pPr indent="0" marL="0">
              <a:buNone/>
            </a:pPr>
            <a:r>
              <a:rPr lang="en-US" sz="1300" dirty="0">
                <a:solidFill>
                  <a:srgbClr val="2E2E2E"/>
                </a:solidFill>
                <a:latin typeface="Arial" pitchFamily="34" charset="0"/>
                <a:ea typeface="Arial" pitchFamily="34" charset="-122"/>
                <a:cs typeface="Arial" pitchFamily="34" charset="-120"/>
              </a:rPr>
              <a:t>Sıralama, tıklama, oturum</a:t>
            </a:r>
            <a:endParaRPr lang="en-US" sz="1300" dirty="0"/>
          </a:p>
        </p:txBody>
      </p:sp>
      <p:sp>
        <p:nvSpPr>
          <p:cNvPr id="26" name="Shape 24"/>
          <p:cNvSpPr/>
          <p:nvPr/>
        </p:nvSpPr>
        <p:spPr>
          <a:xfrm>
            <a:off x="7178040" y="3474720"/>
            <a:ext cx="3931920" cy="475488"/>
          </a:xfrm>
          <a:prstGeom prst="rect">
            <a:avLst/>
          </a:prstGeom>
          <a:solidFill>
            <a:srgbClr val="E2DCF7"/>
          </a:solidFill>
          <a:ln w="6350">
            <a:solidFill>
              <a:srgbClr val="6D4AE0"/>
            </a:solidFill>
            <a:prstDash val="solid"/>
          </a:ln>
        </p:spPr>
      </p:sp>
      <p:sp>
        <p:nvSpPr>
          <p:cNvPr id="27" name="Text 25"/>
          <p:cNvSpPr txBox="1"/>
          <p:nvPr/>
        </p:nvSpPr>
        <p:spPr>
          <a:xfrm>
            <a:off x="7251192" y="3483864"/>
            <a:ext cx="3840480" cy="457200"/>
          </a:xfrm>
          <a:prstGeom prst="rect">
            <a:avLst/>
          </a:prstGeom>
          <a:noFill/>
          <a:ln/>
        </p:spPr>
        <p:txBody>
          <a:bodyPr wrap="square" lIns="0" tIns="0" rIns="0" bIns="0" rtlCol="0" anchor="ctr"/>
          <a:lstStyle/>
          <a:p>
            <a:pPr indent="0" marL="0">
              <a:buNone/>
            </a:pPr>
            <a:r>
              <a:rPr lang="en-US" sz="1300" dirty="0">
                <a:solidFill>
                  <a:srgbClr val="2E2E2E"/>
                </a:solidFill>
                <a:latin typeface="Arial" pitchFamily="34" charset="0"/>
                <a:ea typeface="Arial" pitchFamily="34" charset="-122"/>
                <a:cs typeface="Arial" pitchFamily="34" charset="-120"/>
              </a:rPr>
              <a:t>Anılma, önerilme, kaynak gösterilme</a:t>
            </a:r>
            <a:endParaRPr lang="en-US" sz="1300" dirty="0"/>
          </a:p>
        </p:txBody>
      </p:sp>
      <p:sp>
        <p:nvSpPr>
          <p:cNvPr id="28" name="Shape 26"/>
          <p:cNvSpPr/>
          <p:nvPr/>
        </p:nvSpPr>
        <p:spPr>
          <a:xfrm>
            <a:off x="960120" y="3995928"/>
            <a:ext cx="10241280" cy="0"/>
          </a:xfrm>
          <a:prstGeom prst="line">
            <a:avLst/>
          </a:prstGeom>
          <a:noFill/>
          <a:ln w="9525">
            <a:solidFill>
              <a:srgbClr val="C2C2C2"/>
            </a:solidFill>
            <a:prstDash val="dash"/>
          </a:ln>
        </p:spPr>
      </p:sp>
      <p:sp>
        <p:nvSpPr>
          <p:cNvPr id="29" name="Text 27"/>
          <p:cNvSpPr txBox="1"/>
          <p:nvPr/>
        </p:nvSpPr>
        <p:spPr>
          <a:xfrm>
            <a:off x="1033272" y="4050792"/>
            <a:ext cx="2194560" cy="457200"/>
          </a:xfrm>
          <a:prstGeom prst="rect">
            <a:avLst/>
          </a:prstGeom>
          <a:noFill/>
          <a:ln/>
        </p:spPr>
        <p:txBody>
          <a:bodyPr wrap="square" lIns="0" tIns="0" rIns="0" bIns="0" rtlCol="0" anchor="ctr"/>
          <a:lstStyle/>
          <a:p>
            <a:pPr indent="0" marL="0">
              <a:buNone/>
            </a:pPr>
            <a:r>
              <a:rPr lang="en-US" sz="1300" b="1" dirty="0">
                <a:solidFill>
                  <a:srgbClr val="111111"/>
                </a:solidFill>
                <a:latin typeface="Arial" pitchFamily="34" charset="0"/>
                <a:ea typeface="Arial" pitchFamily="34" charset="-122"/>
                <a:cs typeface="Arial" pitchFamily="34" charset="-120"/>
              </a:rPr>
              <a:t>İçerik</a:t>
            </a:r>
            <a:endParaRPr lang="en-US" sz="1300" dirty="0"/>
          </a:p>
        </p:txBody>
      </p:sp>
      <p:sp>
        <p:nvSpPr>
          <p:cNvPr id="30" name="Text 28"/>
          <p:cNvSpPr txBox="1"/>
          <p:nvPr/>
        </p:nvSpPr>
        <p:spPr>
          <a:xfrm>
            <a:off x="3410712" y="4050792"/>
            <a:ext cx="3657600" cy="457200"/>
          </a:xfrm>
          <a:prstGeom prst="rect">
            <a:avLst/>
          </a:prstGeom>
          <a:noFill/>
          <a:ln/>
        </p:spPr>
        <p:txBody>
          <a:bodyPr wrap="square" lIns="0" tIns="0" rIns="0" bIns="0" rtlCol="0" anchor="ctr"/>
          <a:lstStyle/>
          <a:p>
            <a:pPr indent="0" marL="0">
              <a:buNone/>
            </a:pPr>
            <a:r>
              <a:rPr lang="en-US" sz="1300" dirty="0">
                <a:solidFill>
                  <a:srgbClr val="2E2E2E"/>
                </a:solidFill>
                <a:latin typeface="Arial" pitchFamily="34" charset="0"/>
                <a:ea typeface="Arial" pitchFamily="34" charset="-122"/>
                <a:cs typeface="Arial" pitchFamily="34" charset="-120"/>
              </a:rPr>
              <a:t>Uzun ve anahtar kelime yoğun</a:t>
            </a:r>
            <a:endParaRPr lang="en-US" sz="1300" dirty="0"/>
          </a:p>
        </p:txBody>
      </p:sp>
      <p:sp>
        <p:nvSpPr>
          <p:cNvPr id="31" name="Shape 29"/>
          <p:cNvSpPr/>
          <p:nvPr/>
        </p:nvSpPr>
        <p:spPr>
          <a:xfrm>
            <a:off x="7178040" y="4041648"/>
            <a:ext cx="3931920" cy="475488"/>
          </a:xfrm>
          <a:prstGeom prst="rect">
            <a:avLst/>
          </a:prstGeom>
          <a:solidFill>
            <a:srgbClr val="E2DCF7"/>
          </a:solidFill>
          <a:ln w="6350">
            <a:solidFill>
              <a:srgbClr val="6D4AE0"/>
            </a:solidFill>
            <a:prstDash val="solid"/>
          </a:ln>
        </p:spPr>
      </p:sp>
      <p:sp>
        <p:nvSpPr>
          <p:cNvPr id="32" name="Text 30"/>
          <p:cNvSpPr txBox="1"/>
          <p:nvPr/>
        </p:nvSpPr>
        <p:spPr>
          <a:xfrm>
            <a:off x="7251192" y="4050792"/>
            <a:ext cx="3840480" cy="457200"/>
          </a:xfrm>
          <a:prstGeom prst="rect">
            <a:avLst/>
          </a:prstGeom>
          <a:noFill/>
          <a:ln/>
        </p:spPr>
        <p:txBody>
          <a:bodyPr wrap="square" lIns="0" tIns="0" rIns="0" bIns="0" rtlCol="0" anchor="ctr"/>
          <a:lstStyle/>
          <a:p>
            <a:pPr indent="0" marL="0">
              <a:buNone/>
            </a:pPr>
            <a:r>
              <a:rPr lang="en-US" sz="1300" dirty="0">
                <a:solidFill>
                  <a:srgbClr val="2E2E2E"/>
                </a:solidFill>
                <a:latin typeface="Arial" pitchFamily="34" charset="0"/>
                <a:ea typeface="Arial" pitchFamily="34" charset="-122"/>
                <a:cs typeface="Arial" pitchFamily="34" charset="-120"/>
              </a:rPr>
              <a:t>Kendi başına anlaşılan, doğrulanabilir bilgi</a:t>
            </a:r>
            <a:endParaRPr lang="en-US" sz="1300" dirty="0"/>
          </a:p>
        </p:txBody>
      </p:sp>
      <p:sp>
        <p:nvSpPr>
          <p:cNvPr id="33" name="Shape 31"/>
          <p:cNvSpPr/>
          <p:nvPr/>
        </p:nvSpPr>
        <p:spPr>
          <a:xfrm>
            <a:off x="960120" y="4562856"/>
            <a:ext cx="10241280" cy="0"/>
          </a:xfrm>
          <a:prstGeom prst="line">
            <a:avLst/>
          </a:prstGeom>
          <a:noFill/>
          <a:ln w="9525">
            <a:solidFill>
              <a:srgbClr val="C2C2C2"/>
            </a:solidFill>
            <a:prstDash val="dash"/>
          </a:ln>
        </p:spPr>
      </p:sp>
      <p:sp>
        <p:nvSpPr>
          <p:cNvPr id="34" name="Text 32"/>
          <p:cNvSpPr txBox="1"/>
          <p:nvPr/>
        </p:nvSpPr>
        <p:spPr>
          <a:xfrm>
            <a:off x="1033272" y="4617720"/>
            <a:ext cx="2194560" cy="457200"/>
          </a:xfrm>
          <a:prstGeom prst="rect">
            <a:avLst/>
          </a:prstGeom>
          <a:noFill/>
          <a:ln/>
        </p:spPr>
        <p:txBody>
          <a:bodyPr wrap="square" lIns="0" tIns="0" rIns="0" bIns="0" rtlCol="0" anchor="ctr"/>
          <a:lstStyle/>
          <a:p>
            <a:pPr indent="0" marL="0">
              <a:buNone/>
            </a:pPr>
            <a:r>
              <a:rPr lang="en-US" sz="1300" b="1" dirty="0">
                <a:solidFill>
                  <a:srgbClr val="111111"/>
                </a:solidFill>
                <a:latin typeface="Arial" pitchFamily="34" charset="0"/>
                <a:ea typeface="Arial" pitchFamily="34" charset="-122"/>
                <a:cs typeface="Arial" pitchFamily="34" charset="-120"/>
              </a:rPr>
              <a:t>Otorite</a:t>
            </a:r>
            <a:endParaRPr lang="en-US" sz="1300" dirty="0"/>
          </a:p>
        </p:txBody>
      </p:sp>
      <p:sp>
        <p:nvSpPr>
          <p:cNvPr id="35" name="Text 33"/>
          <p:cNvSpPr txBox="1"/>
          <p:nvPr/>
        </p:nvSpPr>
        <p:spPr>
          <a:xfrm>
            <a:off x="3410712" y="4617720"/>
            <a:ext cx="3657600" cy="457200"/>
          </a:xfrm>
          <a:prstGeom prst="rect">
            <a:avLst/>
          </a:prstGeom>
          <a:noFill/>
          <a:ln/>
        </p:spPr>
        <p:txBody>
          <a:bodyPr wrap="square" lIns="0" tIns="0" rIns="0" bIns="0" rtlCol="0" anchor="ctr"/>
          <a:lstStyle/>
          <a:p>
            <a:pPr indent="0" marL="0">
              <a:buNone/>
            </a:pPr>
            <a:r>
              <a:rPr lang="en-US" sz="1300" dirty="0">
                <a:solidFill>
                  <a:srgbClr val="2E2E2E"/>
                </a:solidFill>
                <a:latin typeface="Arial" pitchFamily="34" charset="0"/>
                <a:ea typeface="Arial" pitchFamily="34" charset="-122"/>
                <a:cs typeface="Arial" pitchFamily="34" charset="-120"/>
              </a:rPr>
              <a:t>Geri bağlantı profili</a:t>
            </a:r>
            <a:endParaRPr lang="en-US" sz="1300" dirty="0"/>
          </a:p>
        </p:txBody>
      </p:sp>
      <p:sp>
        <p:nvSpPr>
          <p:cNvPr id="36" name="Shape 34"/>
          <p:cNvSpPr/>
          <p:nvPr/>
        </p:nvSpPr>
        <p:spPr>
          <a:xfrm>
            <a:off x="7178040" y="4608576"/>
            <a:ext cx="3931920" cy="475488"/>
          </a:xfrm>
          <a:prstGeom prst="rect">
            <a:avLst/>
          </a:prstGeom>
          <a:solidFill>
            <a:srgbClr val="E2DCF7"/>
          </a:solidFill>
          <a:ln w="6350">
            <a:solidFill>
              <a:srgbClr val="6D4AE0"/>
            </a:solidFill>
            <a:prstDash val="solid"/>
          </a:ln>
        </p:spPr>
      </p:sp>
      <p:sp>
        <p:nvSpPr>
          <p:cNvPr id="37" name="Text 35"/>
          <p:cNvSpPr txBox="1"/>
          <p:nvPr/>
        </p:nvSpPr>
        <p:spPr>
          <a:xfrm>
            <a:off x="7251192" y="4617720"/>
            <a:ext cx="3840480" cy="457200"/>
          </a:xfrm>
          <a:prstGeom prst="rect">
            <a:avLst/>
          </a:prstGeom>
          <a:noFill/>
          <a:ln/>
        </p:spPr>
        <p:txBody>
          <a:bodyPr wrap="square" lIns="0" tIns="0" rIns="0" bIns="0" rtlCol="0" anchor="ctr"/>
          <a:lstStyle/>
          <a:p>
            <a:pPr indent="0" marL="0">
              <a:buNone/>
            </a:pPr>
            <a:r>
              <a:rPr lang="en-US" sz="1300" dirty="0">
                <a:solidFill>
                  <a:srgbClr val="2E2E2E"/>
                </a:solidFill>
                <a:latin typeface="Arial" pitchFamily="34" charset="0"/>
                <a:ea typeface="Arial" pitchFamily="34" charset="-122"/>
                <a:cs typeface="Arial" pitchFamily="34" charset="-120"/>
              </a:rPr>
              <a:t>Tutarlı bilgi ve bağımsız kaynaklar</a:t>
            </a:r>
            <a:endParaRPr lang="en-US" sz="1300" dirty="0"/>
          </a:p>
        </p:txBody>
      </p:sp>
      <p:sp>
        <p:nvSpPr>
          <p:cNvPr id="38" name="Shape 36"/>
          <p:cNvSpPr/>
          <p:nvPr/>
        </p:nvSpPr>
        <p:spPr>
          <a:xfrm>
            <a:off x="960120" y="5129784"/>
            <a:ext cx="10241280" cy="0"/>
          </a:xfrm>
          <a:prstGeom prst="line">
            <a:avLst/>
          </a:prstGeom>
          <a:noFill/>
          <a:ln w="9525">
            <a:solidFill>
              <a:srgbClr val="C2C2C2"/>
            </a:solidFill>
            <a:prstDash val="dash"/>
          </a:ln>
        </p:spPr>
      </p:sp>
      <p:sp>
        <p:nvSpPr>
          <p:cNvPr id="39" name="Text 37"/>
          <p:cNvSpPr txBox="1"/>
          <p:nvPr/>
        </p:nvSpPr>
        <p:spPr>
          <a:xfrm>
            <a:off x="868680" y="5440680"/>
            <a:ext cx="10424160" cy="457200"/>
          </a:xfrm>
          <a:prstGeom prst="rect">
            <a:avLst/>
          </a:prstGeom>
          <a:noFill/>
          <a:ln/>
        </p:spPr>
        <p:txBody>
          <a:bodyPr wrap="square" lIns="0" tIns="0" rIns="0" bIns="0" rtlCol="0" anchor="ctr"/>
          <a:lstStyle/>
          <a:p>
            <a:pPr algn="ctr" indent="0" marL="0">
              <a:buNone/>
            </a:pPr>
            <a:r>
              <a:rPr lang="en-US" sz="1500" b="1" i="1" dirty="0">
                <a:solidFill>
                  <a:srgbClr val="222222"/>
                </a:solidFill>
                <a:latin typeface="Cambria" pitchFamily="34" charset="0"/>
                <a:ea typeface="Cambria" pitchFamily="34" charset="-122"/>
                <a:cs typeface="Cambria" pitchFamily="34" charset="-120"/>
              </a:rPr>
              <a:t>SEO bitmedi. Hedef, daha geniş bir değerlendirme yolculuğunu kapsayacak şekilde büyüdü.</a:t>
            </a:r>
            <a:endParaRPr lang="en-US" sz="1500" dirty="0"/>
          </a:p>
        </p:txBody>
      </p:sp>
      <p:sp>
        <p:nvSpPr>
          <p:cNvPr id="9901" name="EkLink"/>
          <p:cNvSpPr txBox="1"/>
          <p:nvPr/>
        </p:nvSpPr>
        <p:spPr>
          <a:xfrm>
            <a:off x="8778240" y="6245352"/>
            <a:ext cx="2724912" cy="237744"/>
          </a:xfrm>
          <a:prstGeom prst="rect">
            <a:avLst/>
          </a:prstGeom>
          <a:noFill/>
        </p:spPr>
        <p:txBody>
          <a:bodyPr wrap="square" lIns="0" tIns="0" rIns="0" bIns="0" anchor="ctr"/>
          <a:lstStyle/>
          <a:p>
            <a:pPr algn="r"/>
            <a:r>
              <a:rPr lang="tr-TR" sz="1100" b="1">
                <a:solidFill>
                  <a:srgbClr val="6D4AE0"/>
                </a:solidFill>
                <a:latin typeface="Arial"/>
              </a:rPr>
              <a:t>▸ Ek s. 109</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EFEFEF"/>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9A9A9A"/>
            </a:solidFill>
            <a:prstDash val="solid"/>
          </a:ln>
        </p:spPr>
      </p:sp>
      <p:sp>
        <p:nvSpPr>
          <p:cNvPr id="3" name="Shape 1"/>
          <p:cNvSpPr/>
          <p:nvPr/>
        </p:nvSpPr>
        <p:spPr>
          <a:xfrm>
            <a:off x="658368" y="6199632"/>
            <a:ext cx="10844784" cy="0"/>
          </a:xfrm>
          <a:prstGeom prst="line">
            <a:avLst/>
          </a:prstGeom>
          <a:noFill/>
          <a:ln w="9525">
            <a:solidFill>
              <a:srgbClr val="9A9A9A"/>
            </a:solidFill>
            <a:prstDash val="solid"/>
          </a:ln>
        </p:spPr>
      </p:sp>
      <p:sp>
        <p:nvSpPr>
          <p:cNvPr id="4" name="Shape 2"/>
          <p:cNvSpPr/>
          <p:nvPr/>
        </p:nvSpPr>
        <p:spPr>
          <a:xfrm>
            <a:off x="658368" y="457200"/>
            <a:ext cx="0" cy="402336"/>
          </a:xfrm>
          <a:prstGeom prst="line">
            <a:avLst/>
          </a:prstGeom>
          <a:noFill/>
          <a:ln w="9525">
            <a:solidFill>
              <a:srgbClr val="9A9A9A"/>
            </a:solidFill>
            <a:prstDash val="solid"/>
          </a:ln>
        </p:spPr>
      </p:sp>
      <p:sp>
        <p:nvSpPr>
          <p:cNvPr id="5" name="Shape 3"/>
          <p:cNvSpPr/>
          <p:nvPr/>
        </p:nvSpPr>
        <p:spPr>
          <a:xfrm>
            <a:off x="658368" y="5998464"/>
            <a:ext cx="0" cy="402336"/>
          </a:xfrm>
          <a:prstGeom prst="line">
            <a:avLst/>
          </a:prstGeom>
          <a:noFill/>
          <a:ln w="9525">
            <a:solidFill>
              <a:srgbClr val="9A9A9A"/>
            </a:solidFill>
            <a:prstDash val="solid"/>
          </a:ln>
        </p:spPr>
      </p:sp>
      <p:sp>
        <p:nvSpPr>
          <p:cNvPr id="6" name="Shape 4"/>
          <p:cNvSpPr/>
          <p:nvPr/>
        </p:nvSpPr>
        <p:spPr>
          <a:xfrm>
            <a:off x="11503152" y="457200"/>
            <a:ext cx="0" cy="402336"/>
          </a:xfrm>
          <a:prstGeom prst="line">
            <a:avLst/>
          </a:prstGeom>
          <a:noFill/>
          <a:ln w="9525">
            <a:solidFill>
              <a:srgbClr val="9A9A9A"/>
            </a:solidFill>
            <a:prstDash val="solid"/>
          </a:ln>
        </p:spPr>
      </p:sp>
      <p:sp>
        <p:nvSpPr>
          <p:cNvPr id="7" name="Shape 5"/>
          <p:cNvSpPr/>
          <p:nvPr/>
        </p:nvSpPr>
        <p:spPr>
          <a:xfrm>
            <a:off x="11503152" y="5998464"/>
            <a:ext cx="0" cy="402336"/>
          </a:xfrm>
          <a:prstGeom prst="line">
            <a:avLst/>
          </a:prstGeom>
          <a:noFill/>
          <a:ln w="9525">
            <a:solidFill>
              <a:srgbClr val="9A9A9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6B6B6B"/>
                </a:solidFill>
                <a:latin typeface="Arial" pitchFamily="34" charset="0"/>
                <a:ea typeface="Arial" pitchFamily="34" charset="-122"/>
                <a:cs typeface="Arial" pitchFamily="34" charset="-120"/>
              </a:rPr>
              <a:t>TIKLAMA VERİSİNİ DOĞRU OKUYALIM</a:t>
            </a:r>
            <a:endParaRPr lang="en-US" sz="1100" dirty="0"/>
          </a:p>
        </p:txBody>
      </p:sp>
      <p:sp>
        <p:nvSpPr>
          <p:cNvPr id="9" name="Text 7"/>
          <p:cNvSpPr txBox="1"/>
          <p:nvPr/>
        </p:nvSpPr>
        <p:spPr>
          <a:xfrm>
            <a:off x="822960" y="1234440"/>
            <a:ext cx="10515600" cy="822960"/>
          </a:xfrm>
          <a:prstGeom prst="rect">
            <a:avLst/>
          </a:prstGeom>
          <a:noFill/>
          <a:ln/>
        </p:spPr>
        <p:txBody>
          <a:bodyPr wrap="square" lIns="0" tIns="0" rIns="0" bIns="0" rtlCol="0" anchor="t"/>
          <a:lstStyle/>
          <a:p>
            <a:pPr algn="ctr" indent="0" marL="0">
              <a:buNone/>
            </a:pPr>
            <a:r>
              <a:rPr lang="en-US" sz="3400" dirty="0">
                <a:solidFill>
                  <a:srgbClr val="111111"/>
                </a:solidFill>
                <a:latin typeface="Arial" pitchFamily="34" charset="0"/>
                <a:ea typeface="Arial" pitchFamily="34" charset="-122"/>
                <a:cs typeface="Arial" pitchFamily="34" charset="-120"/>
              </a:rPr>
              <a:t>Özet çıkınca </a:t>
            </a:r>
            <a:pPr algn="ctr" indent="0" marL="0">
              <a:buNone/>
            </a:pPr>
            <a:r>
              <a:rPr lang="en-US" sz="3400" b="1" dirty="0">
                <a:solidFill>
                  <a:srgbClr val="111111"/>
                </a:solidFill>
                <a:latin typeface="Arial" pitchFamily="34" charset="0"/>
                <a:ea typeface="Arial" pitchFamily="34" charset="-122"/>
                <a:cs typeface="Arial" pitchFamily="34" charset="-120"/>
              </a:rPr>
              <a:t>tıklama azalıyor</a:t>
            </a:r>
            <a:endParaRPr lang="en-US" sz="3400" dirty="0"/>
          </a:p>
        </p:txBody>
      </p:sp>
      <p:sp>
        <p:nvSpPr>
          <p:cNvPr id="10" name="Shape 8"/>
          <p:cNvSpPr/>
          <p:nvPr/>
        </p:nvSpPr>
        <p:spPr>
          <a:xfrm>
            <a:off x="960120" y="2331720"/>
            <a:ext cx="3108960" cy="2011680"/>
          </a:xfrm>
          <a:prstGeom prst="roundRect">
            <a:avLst>
              <a:gd name="adj" fmla="val 1818"/>
            </a:avLst>
          </a:prstGeom>
          <a:solidFill>
            <a:srgbClr val="E4E4E4"/>
          </a:solidFill>
          <a:ln w="9525">
            <a:solidFill>
              <a:srgbClr val="C2C2C2"/>
            </a:solidFill>
            <a:prstDash val="solid"/>
          </a:ln>
        </p:spPr>
      </p:sp>
      <p:sp>
        <p:nvSpPr>
          <p:cNvPr id="11" name="Text 9"/>
          <p:cNvSpPr txBox="1"/>
          <p:nvPr/>
        </p:nvSpPr>
        <p:spPr>
          <a:xfrm>
            <a:off x="1234440" y="2514600"/>
            <a:ext cx="2560320" cy="822960"/>
          </a:xfrm>
          <a:prstGeom prst="rect">
            <a:avLst/>
          </a:prstGeom>
          <a:noFill/>
          <a:ln/>
        </p:spPr>
        <p:txBody>
          <a:bodyPr wrap="square" lIns="0" tIns="0" rIns="0" bIns="0" rtlCol="0" anchor="ctr"/>
          <a:lstStyle/>
          <a:p>
            <a:pPr indent="0" marL="0">
              <a:buNone/>
            </a:pPr>
            <a:r>
              <a:rPr lang="en-US" sz="4800" b="1" i="1" dirty="0">
                <a:solidFill>
                  <a:srgbClr val="6D4AE0"/>
                </a:solidFill>
                <a:latin typeface="Cambria" pitchFamily="34" charset="0"/>
                <a:ea typeface="Cambria" pitchFamily="34" charset="-122"/>
                <a:cs typeface="Cambria" pitchFamily="34" charset="-120"/>
              </a:rPr>
              <a:t>%15</a:t>
            </a:r>
            <a:endParaRPr lang="en-US" sz="4800" dirty="0"/>
          </a:p>
        </p:txBody>
      </p:sp>
      <p:sp>
        <p:nvSpPr>
          <p:cNvPr id="12" name="Text 10"/>
          <p:cNvSpPr txBox="1"/>
          <p:nvPr/>
        </p:nvSpPr>
        <p:spPr>
          <a:xfrm>
            <a:off x="1234440" y="3429000"/>
            <a:ext cx="2606040" cy="731520"/>
          </a:xfrm>
          <a:prstGeom prst="rect">
            <a:avLst/>
          </a:prstGeom>
          <a:noFill/>
          <a:ln/>
        </p:spPr>
        <p:txBody>
          <a:bodyPr wrap="square" lIns="0" tIns="0" rIns="0" bIns="0" rtlCol="0" anchor="ctr"/>
          <a:lstStyle/>
          <a:p>
            <a:pPr indent="0" marL="0">
              <a:buNone/>
            </a:pPr>
            <a:r>
              <a:rPr lang="en-US" sz="1300" dirty="0">
                <a:solidFill>
                  <a:srgbClr val="333333"/>
                </a:solidFill>
                <a:latin typeface="Arial" pitchFamily="34" charset="0"/>
                <a:ea typeface="Arial" pitchFamily="34" charset="-122"/>
                <a:cs typeface="Arial" pitchFamily="34" charset="-120"/>
              </a:rPr>
              <a:t>Yapay zekâ özeti olmayan aramada klasik sonuca tıklama</a:t>
            </a:r>
            <a:endParaRPr lang="en-US" sz="1300" dirty="0"/>
          </a:p>
        </p:txBody>
      </p:sp>
      <p:sp>
        <p:nvSpPr>
          <p:cNvPr id="13" name="Shape 11"/>
          <p:cNvSpPr/>
          <p:nvPr/>
        </p:nvSpPr>
        <p:spPr>
          <a:xfrm>
            <a:off x="4389120" y="2331720"/>
            <a:ext cx="3108960" cy="2011680"/>
          </a:xfrm>
          <a:prstGeom prst="roundRect">
            <a:avLst>
              <a:gd name="adj" fmla="val 1818"/>
            </a:avLst>
          </a:prstGeom>
          <a:solidFill>
            <a:srgbClr val="E2DCF7"/>
          </a:solidFill>
          <a:ln w="9525">
            <a:solidFill>
              <a:srgbClr val="6D4AE0"/>
            </a:solidFill>
            <a:prstDash val="solid"/>
          </a:ln>
        </p:spPr>
      </p:sp>
      <p:sp>
        <p:nvSpPr>
          <p:cNvPr id="14" name="Text 12"/>
          <p:cNvSpPr txBox="1"/>
          <p:nvPr/>
        </p:nvSpPr>
        <p:spPr>
          <a:xfrm>
            <a:off x="4663440" y="2514600"/>
            <a:ext cx="2560320" cy="822960"/>
          </a:xfrm>
          <a:prstGeom prst="rect">
            <a:avLst/>
          </a:prstGeom>
          <a:noFill/>
          <a:ln/>
        </p:spPr>
        <p:txBody>
          <a:bodyPr wrap="square" lIns="0" tIns="0" rIns="0" bIns="0" rtlCol="0" anchor="ctr"/>
          <a:lstStyle/>
          <a:p>
            <a:pPr indent="0" marL="0">
              <a:buNone/>
            </a:pPr>
            <a:r>
              <a:rPr lang="en-US" sz="4800" b="1" i="1" dirty="0">
                <a:solidFill>
                  <a:srgbClr val="6D4AE0"/>
                </a:solidFill>
                <a:latin typeface="Cambria" pitchFamily="34" charset="0"/>
                <a:ea typeface="Cambria" pitchFamily="34" charset="-122"/>
                <a:cs typeface="Cambria" pitchFamily="34" charset="-120"/>
              </a:rPr>
              <a:t>%8</a:t>
            </a:r>
            <a:endParaRPr lang="en-US" sz="4800" dirty="0"/>
          </a:p>
        </p:txBody>
      </p:sp>
      <p:sp>
        <p:nvSpPr>
          <p:cNvPr id="15" name="Text 13"/>
          <p:cNvSpPr txBox="1"/>
          <p:nvPr/>
        </p:nvSpPr>
        <p:spPr>
          <a:xfrm>
            <a:off x="4663440" y="3429000"/>
            <a:ext cx="2606040" cy="731520"/>
          </a:xfrm>
          <a:prstGeom prst="rect">
            <a:avLst/>
          </a:prstGeom>
          <a:noFill/>
          <a:ln/>
        </p:spPr>
        <p:txBody>
          <a:bodyPr wrap="square" lIns="0" tIns="0" rIns="0" bIns="0" rtlCol="0" anchor="ctr"/>
          <a:lstStyle/>
          <a:p>
            <a:pPr indent="0" marL="0">
              <a:buNone/>
            </a:pPr>
            <a:r>
              <a:rPr lang="en-US" sz="1300" dirty="0">
                <a:solidFill>
                  <a:srgbClr val="333333"/>
                </a:solidFill>
                <a:latin typeface="Arial" pitchFamily="34" charset="0"/>
                <a:ea typeface="Arial" pitchFamily="34" charset="-122"/>
                <a:cs typeface="Arial" pitchFamily="34" charset="-120"/>
              </a:rPr>
              <a:t>Yapay zekâ özeti görülen aramada klasik sonuca tıklama</a:t>
            </a:r>
            <a:endParaRPr lang="en-US" sz="1300" dirty="0"/>
          </a:p>
        </p:txBody>
      </p:sp>
      <p:sp>
        <p:nvSpPr>
          <p:cNvPr id="16" name="Shape 14"/>
          <p:cNvSpPr/>
          <p:nvPr/>
        </p:nvSpPr>
        <p:spPr>
          <a:xfrm>
            <a:off x="7818120" y="2331720"/>
            <a:ext cx="3108960" cy="2011680"/>
          </a:xfrm>
          <a:prstGeom prst="roundRect">
            <a:avLst>
              <a:gd name="adj" fmla="val 1818"/>
            </a:avLst>
          </a:prstGeom>
          <a:solidFill>
            <a:srgbClr val="E4E4E4"/>
          </a:solidFill>
          <a:ln w="9525">
            <a:solidFill>
              <a:srgbClr val="C2C2C2"/>
            </a:solidFill>
            <a:prstDash val="solid"/>
          </a:ln>
        </p:spPr>
      </p:sp>
      <p:sp>
        <p:nvSpPr>
          <p:cNvPr id="17" name="Text 15"/>
          <p:cNvSpPr txBox="1"/>
          <p:nvPr/>
        </p:nvSpPr>
        <p:spPr>
          <a:xfrm>
            <a:off x="8092440" y="2514600"/>
            <a:ext cx="2560320" cy="822960"/>
          </a:xfrm>
          <a:prstGeom prst="rect">
            <a:avLst/>
          </a:prstGeom>
          <a:noFill/>
          <a:ln/>
        </p:spPr>
        <p:txBody>
          <a:bodyPr wrap="square" lIns="0" tIns="0" rIns="0" bIns="0" rtlCol="0" anchor="ctr"/>
          <a:lstStyle/>
          <a:p>
            <a:pPr indent="0" marL="0">
              <a:buNone/>
            </a:pPr>
            <a:r>
              <a:rPr lang="en-US" sz="4800" b="1" i="1" dirty="0">
                <a:solidFill>
                  <a:srgbClr val="6D4AE0"/>
                </a:solidFill>
                <a:latin typeface="Cambria" pitchFamily="34" charset="0"/>
                <a:ea typeface="Cambria" pitchFamily="34" charset="-122"/>
                <a:cs typeface="Cambria" pitchFamily="34" charset="-120"/>
              </a:rPr>
              <a:t>%1</a:t>
            </a:r>
            <a:endParaRPr lang="en-US" sz="4800" dirty="0"/>
          </a:p>
        </p:txBody>
      </p:sp>
      <p:sp>
        <p:nvSpPr>
          <p:cNvPr id="18" name="Text 16"/>
          <p:cNvSpPr txBox="1"/>
          <p:nvPr/>
        </p:nvSpPr>
        <p:spPr>
          <a:xfrm>
            <a:off x="8092440" y="3429000"/>
            <a:ext cx="2606040" cy="731520"/>
          </a:xfrm>
          <a:prstGeom prst="rect">
            <a:avLst/>
          </a:prstGeom>
          <a:noFill/>
          <a:ln/>
        </p:spPr>
        <p:txBody>
          <a:bodyPr wrap="square" lIns="0" tIns="0" rIns="0" bIns="0" rtlCol="0" anchor="ctr"/>
          <a:lstStyle/>
          <a:p>
            <a:pPr indent="0" marL="0">
              <a:buNone/>
            </a:pPr>
            <a:r>
              <a:rPr lang="en-US" sz="1300" dirty="0">
                <a:solidFill>
                  <a:srgbClr val="333333"/>
                </a:solidFill>
                <a:latin typeface="Arial" pitchFamily="34" charset="0"/>
                <a:ea typeface="Arial" pitchFamily="34" charset="-122"/>
                <a:cs typeface="Arial" pitchFamily="34" charset="-120"/>
              </a:rPr>
              <a:t>Özetin içindeki kaynak bağlantısına tıklama</a:t>
            </a:r>
            <a:endParaRPr lang="en-US" sz="1300" dirty="0"/>
          </a:p>
        </p:txBody>
      </p:sp>
      <p:sp>
        <p:nvSpPr>
          <p:cNvPr id="19" name="Text 17"/>
          <p:cNvSpPr txBox="1"/>
          <p:nvPr/>
        </p:nvSpPr>
        <p:spPr>
          <a:xfrm>
            <a:off x="960120" y="4572000"/>
            <a:ext cx="10241280" cy="731520"/>
          </a:xfrm>
          <a:prstGeom prst="rect">
            <a:avLst/>
          </a:prstGeom>
          <a:noFill/>
          <a:ln/>
        </p:spPr>
        <p:txBody>
          <a:bodyPr wrap="square" lIns="0" tIns="0" rIns="0" bIns="0" rtlCol="0" anchor="ctr"/>
          <a:lstStyle/>
          <a:p>
            <a:pPr algn="ctr" indent="0" marL="0">
              <a:buNone/>
            </a:pPr>
            <a:r>
              <a:rPr lang="en-US" sz="1400" dirty="0">
                <a:solidFill>
                  <a:srgbClr val="333333"/>
                </a:solidFill>
                <a:latin typeface="Arial" pitchFamily="34" charset="0"/>
                <a:ea typeface="Arial" pitchFamily="34" charset="-122"/>
                <a:cs typeface="Arial" pitchFamily="34" charset="-120"/>
              </a:rPr>
              <a:t>Fark 7 puan. Bu, ziyaretin artık karar etkisinin tamamını göstermediğini düşündürür. Ama bütçe kesmek ya da kanalın bittiğini ilan etmek için tek başına yeterli değildir.</a:t>
            </a:r>
            <a:endParaRPr lang="en-US" sz="1400" dirty="0"/>
          </a:p>
        </p:txBody>
      </p:sp>
      <p:sp>
        <p:nvSpPr>
          <p:cNvPr id="20" name="Text 18"/>
          <p:cNvSpPr txBox="1"/>
          <p:nvPr/>
        </p:nvSpPr>
        <p:spPr>
          <a:xfrm>
            <a:off x="868680" y="5760720"/>
            <a:ext cx="10424160" cy="274320"/>
          </a:xfrm>
          <a:prstGeom prst="rect">
            <a:avLst/>
          </a:prstGeom>
          <a:noFill/>
          <a:ln/>
        </p:spPr>
        <p:txBody>
          <a:bodyPr wrap="square" lIns="0" tIns="0" rIns="0" bIns="0" rtlCol="0" anchor="ctr"/>
          <a:lstStyle/>
          <a:p>
            <a:pPr indent="0" marL="0">
              <a:buNone/>
            </a:pPr>
            <a:r>
              <a:rPr lang="en-US" sz="1000" dirty="0">
                <a:solidFill>
                  <a:srgbClr val="8E8E8E"/>
                </a:solidFill>
                <a:latin typeface="Arial" pitchFamily="34" charset="0"/>
                <a:ea typeface="Arial" pitchFamily="34" charset="-122"/>
                <a:cs typeface="Arial" pitchFamily="34" charset="-120"/>
              </a:rPr>
              <a:t>Pew Research Center, 22 Temmuz 2025 · Mart 2025, 900 ABD yetişkini, 68.879 Google araması. ABD verisi Türkiye B2B satışına doğrudan taşınmaz.</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3A3A3A"/>
            </a:solidFill>
            <a:prstDash val="solid"/>
          </a:ln>
        </p:spPr>
      </p:sp>
      <p:sp>
        <p:nvSpPr>
          <p:cNvPr id="3" name="Shape 1"/>
          <p:cNvSpPr/>
          <p:nvPr/>
        </p:nvSpPr>
        <p:spPr>
          <a:xfrm>
            <a:off x="658368" y="6199632"/>
            <a:ext cx="10844784" cy="0"/>
          </a:xfrm>
          <a:prstGeom prst="line">
            <a:avLst/>
          </a:prstGeom>
          <a:noFill/>
          <a:ln w="9525">
            <a:solidFill>
              <a:srgbClr val="3A3A3A"/>
            </a:solidFill>
            <a:prstDash val="solid"/>
          </a:ln>
        </p:spPr>
      </p:sp>
      <p:sp>
        <p:nvSpPr>
          <p:cNvPr id="4" name="Shape 2"/>
          <p:cNvSpPr/>
          <p:nvPr/>
        </p:nvSpPr>
        <p:spPr>
          <a:xfrm>
            <a:off x="658368" y="457200"/>
            <a:ext cx="0" cy="402336"/>
          </a:xfrm>
          <a:prstGeom prst="line">
            <a:avLst/>
          </a:prstGeom>
          <a:noFill/>
          <a:ln w="9525">
            <a:solidFill>
              <a:srgbClr val="3A3A3A"/>
            </a:solidFill>
            <a:prstDash val="solid"/>
          </a:ln>
        </p:spPr>
      </p:sp>
      <p:sp>
        <p:nvSpPr>
          <p:cNvPr id="5" name="Shape 3"/>
          <p:cNvSpPr/>
          <p:nvPr/>
        </p:nvSpPr>
        <p:spPr>
          <a:xfrm>
            <a:off x="658368" y="5998464"/>
            <a:ext cx="0" cy="402336"/>
          </a:xfrm>
          <a:prstGeom prst="line">
            <a:avLst/>
          </a:prstGeom>
          <a:noFill/>
          <a:ln w="9525">
            <a:solidFill>
              <a:srgbClr val="3A3A3A"/>
            </a:solidFill>
            <a:prstDash val="solid"/>
          </a:ln>
        </p:spPr>
      </p:sp>
      <p:sp>
        <p:nvSpPr>
          <p:cNvPr id="6" name="Shape 4"/>
          <p:cNvSpPr/>
          <p:nvPr/>
        </p:nvSpPr>
        <p:spPr>
          <a:xfrm>
            <a:off x="11503152" y="457200"/>
            <a:ext cx="0" cy="402336"/>
          </a:xfrm>
          <a:prstGeom prst="line">
            <a:avLst/>
          </a:prstGeom>
          <a:noFill/>
          <a:ln w="9525">
            <a:solidFill>
              <a:srgbClr val="3A3A3A"/>
            </a:solidFill>
            <a:prstDash val="solid"/>
          </a:ln>
        </p:spPr>
      </p:sp>
      <p:sp>
        <p:nvSpPr>
          <p:cNvPr id="7" name="Shape 5"/>
          <p:cNvSpPr/>
          <p:nvPr/>
        </p:nvSpPr>
        <p:spPr>
          <a:xfrm>
            <a:off x="11503152" y="5998464"/>
            <a:ext cx="0" cy="402336"/>
          </a:xfrm>
          <a:prstGeom prst="line">
            <a:avLst/>
          </a:prstGeom>
          <a:noFill/>
          <a:ln w="9525">
            <a:solidFill>
              <a:srgbClr val="3A3A3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8A8A8A"/>
                </a:solidFill>
                <a:latin typeface="Arial" pitchFamily="34" charset="0"/>
                <a:ea typeface="Arial" pitchFamily="34" charset="-122"/>
                <a:cs typeface="Arial" pitchFamily="34" charset="-120"/>
              </a:rPr>
              <a:t>KULLANIM HACMİ İLE SATIN ALMA NİYETİNİ AYIRALIM</a:t>
            </a:r>
            <a:endParaRPr lang="en-US" sz="1100" dirty="0"/>
          </a:p>
        </p:txBody>
      </p:sp>
      <p:sp>
        <p:nvSpPr>
          <p:cNvPr id="9" name="Text 7"/>
          <p:cNvSpPr txBox="1"/>
          <p:nvPr/>
        </p:nvSpPr>
        <p:spPr>
          <a:xfrm>
            <a:off x="822960" y="1234440"/>
            <a:ext cx="10515600" cy="822960"/>
          </a:xfrm>
          <a:prstGeom prst="rect">
            <a:avLst/>
          </a:prstGeom>
          <a:noFill/>
          <a:ln/>
        </p:spPr>
        <p:txBody>
          <a:bodyPr wrap="square" lIns="0" tIns="0" rIns="0" bIns="0" rtlCol="0" anchor="t"/>
          <a:lstStyle/>
          <a:p>
            <a:pPr algn="ctr" indent="0" marL="0">
              <a:buNone/>
            </a:pPr>
            <a:r>
              <a:rPr lang="en-US" sz="3400" dirty="0">
                <a:solidFill>
                  <a:srgbClr val="FFFFFF"/>
                </a:solidFill>
                <a:latin typeface="Arial" pitchFamily="34" charset="0"/>
                <a:ea typeface="Arial" pitchFamily="34" charset="-122"/>
                <a:cs typeface="Arial" pitchFamily="34" charset="-120"/>
              </a:rPr>
              <a:t>Kanal büyük. </a:t>
            </a:r>
            <a:pPr algn="ctr" indent="0" marL="0">
              <a:buNone/>
            </a:pPr>
            <a:r>
              <a:rPr lang="en-US" sz="3400" b="1" i="1" dirty="0">
                <a:solidFill>
                  <a:srgbClr val="A78BFA"/>
                </a:solidFill>
                <a:latin typeface="Cambria" pitchFamily="34" charset="0"/>
                <a:ea typeface="Cambria" pitchFamily="34" charset="-122"/>
                <a:cs typeface="Cambria" pitchFamily="34" charset="-120"/>
              </a:rPr>
              <a:t>Peki alıcınız orada mı?</a:t>
            </a:r>
            <a:endParaRPr lang="en-US" sz="3400" dirty="0"/>
          </a:p>
        </p:txBody>
      </p:sp>
      <p:sp>
        <p:nvSpPr>
          <p:cNvPr id="10" name="Shape 8"/>
          <p:cNvSpPr/>
          <p:nvPr/>
        </p:nvSpPr>
        <p:spPr>
          <a:xfrm>
            <a:off x="960120" y="2331720"/>
            <a:ext cx="3108960" cy="1828800"/>
          </a:xfrm>
          <a:prstGeom prst="roundRect">
            <a:avLst>
              <a:gd name="adj" fmla="val 2000"/>
            </a:avLst>
          </a:prstGeom>
          <a:solidFill>
            <a:srgbClr val="141414"/>
          </a:solidFill>
          <a:ln w="9525">
            <a:solidFill>
              <a:srgbClr val="3A3A3A"/>
            </a:solidFill>
            <a:prstDash val="solid"/>
          </a:ln>
        </p:spPr>
      </p:sp>
      <p:sp>
        <p:nvSpPr>
          <p:cNvPr id="11" name="Text 9"/>
          <p:cNvSpPr txBox="1"/>
          <p:nvPr/>
        </p:nvSpPr>
        <p:spPr>
          <a:xfrm>
            <a:off x="1234440" y="2514600"/>
            <a:ext cx="2560320" cy="685800"/>
          </a:xfrm>
          <a:prstGeom prst="rect">
            <a:avLst/>
          </a:prstGeom>
          <a:noFill/>
          <a:ln/>
        </p:spPr>
        <p:txBody>
          <a:bodyPr wrap="square" lIns="0" tIns="0" rIns="0" bIns="0" rtlCol="0" anchor="ctr"/>
          <a:lstStyle/>
          <a:p>
            <a:pPr indent="0" marL="0">
              <a:buNone/>
            </a:pPr>
            <a:r>
              <a:rPr lang="en-US" sz="3800" b="1" i="1" dirty="0">
                <a:solidFill>
                  <a:srgbClr val="A78BFA"/>
                </a:solidFill>
                <a:latin typeface="Cambria" pitchFamily="34" charset="0"/>
                <a:ea typeface="Cambria" pitchFamily="34" charset="-122"/>
                <a:cs typeface="Cambria" pitchFamily="34" charset="-120"/>
              </a:rPr>
              <a:t>900 M+</a:t>
            </a:r>
            <a:endParaRPr lang="en-US" sz="3800" dirty="0"/>
          </a:p>
        </p:txBody>
      </p:sp>
      <p:sp>
        <p:nvSpPr>
          <p:cNvPr id="12" name="Text 10"/>
          <p:cNvSpPr txBox="1"/>
          <p:nvPr/>
        </p:nvSpPr>
        <p:spPr>
          <a:xfrm>
            <a:off x="1234440" y="3246120"/>
            <a:ext cx="2606040" cy="457200"/>
          </a:xfrm>
          <a:prstGeom prst="rect">
            <a:avLst/>
          </a:prstGeom>
          <a:noFill/>
          <a:ln/>
        </p:spPr>
        <p:txBody>
          <a:bodyPr wrap="square" lIns="0" tIns="0" rIns="0" bIns="0" rtlCol="0" anchor="ctr"/>
          <a:lstStyle/>
          <a:p>
            <a:pPr indent="0" marL="0">
              <a:buNone/>
            </a:pPr>
            <a:r>
              <a:rPr lang="en-US" sz="1300" dirty="0">
                <a:solidFill>
                  <a:srgbClr val="DDDDDD"/>
                </a:solidFill>
                <a:latin typeface="Arial" pitchFamily="34" charset="0"/>
                <a:ea typeface="Arial" pitchFamily="34" charset="-122"/>
                <a:cs typeface="Arial" pitchFamily="34" charset="-120"/>
              </a:rPr>
              <a:t>ChatGPT haftalık aktif kullanıcı</a:t>
            </a:r>
            <a:endParaRPr lang="en-US" sz="1300" dirty="0"/>
          </a:p>
        </p:txBody>
      </p:sp>
      <p:sp>
        <p:nvSpPr>
          <p:cNvPr id="13" name="Text 11"/>
          <p:cNvSpPr txBox="1"/>
          <p:nvPr/>
        </p:nvSpPr>
        <p:spPr>
          <a:xfrm>
            <a:off x="1234440" y="3749040"/>
            <a:ext cx="2606040" cy="274320"/>
          </a:xfrm>
          <a:prstGeom prst="rect">
            <a:avLst/>
          </a:prstGeom>
          <a:noFill/>
          <a:ln/>
        </p:spPr>
        <p:txBody>
          <a:bodyPr wrap="square" lIns="0" tIns="0" rIns="0" bIns="0" rtlCol="0" anchor="ctr"/>
          <a:lstStyle/>
          <a:p>
            <a:pPr indent="0" marL="0">
              <a:buNone/>
            </a:pPr>
            <a:r>
              <a:rPr lang="en-US" sz="1000" dirty="0">
                <a:solidFill>
                  <a:srgbClr val="777777"/>
                </a:solidFill>
                <a:latin typeface="Arial" pitchFamily="34" charset="0"/>
                <a:ea typeface="Arial" pitchFamily="34" charset="-122"/>
                <a:cs typeface="Arial" pitchFamily="34" charset="-120"/>
              </a:rPr>
              <a:t>OpenAI, 31 Mart 2026</a:t>
            </a:r>
            <a:endParaRPr lang="en-US" sz="1000" dirty="0"/>
          </a:p>
        </p:txBody>
      </p:sp>
      <p:sp>
        <p:nvSpPr>
          <p:cNvPr id="14" name="Shape 12"/>
          <p:cNvSpPr/>
          <p:nvPr/>
        </p:nvSpPr>
        <p:spPr>
          <a:xfrm>
            <a:off x="4389120" y="2331720"/>
            <a:ext cx="3108960" cy="1828800"/>
          </a:xfrm>
          <a:prstGeom prst="roundRect">
            <a:avLst>
              <a:gd name="adj" fmla="val 2000"/>
            </a:avLst>
          </a:prstGeom>
          <a:solidFill>
            <a:srgbClr val="141414"/>
          </a:solidFill>
          <a:ln w="9525">
            <a:solidFill>
              <a:srgbClr val="3A3A3A"/>
            </a:solidFill>
            <a:prstDash val="solid"/>
          </a:ln>
        </p:spPr>
      </p:sp>
      <p:sp>
        <p:nvSpPr>
          <p:cNvPr id="15" name="Text 13"/>
          <p:cNvSpPr txBox="1"/>
          <p:nvPr/>
        </p:nvSpPr>
        <p:spPr>
          <a:xfrm>
            <a:off x="4663440" y="2514600"/>
            <a:ext cx="2560320" cy="685800"/>
          </a:xfrm>
          <a:prstGeom prst="rect">
            <a:avLst/>
          </a:prstGeom>
          <a:noFill/>
          <a:ln/>
        </p:spPr>
        <p:txBody>
          <a:bodyPr wrap="square" lIns="0" tIns="0" rIns="0" bIns="0" rtlCol="0" anchor="ctr"/>
          <a:lstStyle/>
          <a:p>
            <a:pPr indent="0" marL="0">
              <a:buNone/>
            </a:pPr>
            <a:r>
              <a:rPr lang="en-US" sz="3800" b="1" i="1" dirty="0">
                <a:solidFill>
                  <a:srgbClr val="A78BFA"/>
                </a:solidFill>
                <a:latin typeface="Cambria" pitchFamily="34" charset="0"/>
                <a:ea typeface="Cambria" pitchFamily="34" charset="-122"/>
                <a:cs typeface="Cambria" pitchFamily="34" charset="-120"/>
              </a:rPr>
              <a:t>950 M</a:t>
            </a:r>
            <a:endParaRPr lang="en-US" sz="3800" dirty="0"/>
          </a:p>
        </p:txBody>
      </p:sp>
      <p:sp>
        <p:nvSpPr>
          <p:cNvPr id="16" name="Text 14"/>
          <p:cNvSpPr txBox="1"/>
          <p:nvPr/>
        </p:nvSpPr>
        <p:spPr>
          <a:xfrm>
            <a:off x="4663440" y="3246120"/>
            <a:ext cx="2606040" cy="457200"/>
          </a:xfrm>
          <a:prstGeom prst="rect">
            <a:avLst/>
          </a:prstGeom>
          <a:noFill/>
          <a:ln/>
        </p:spPr>
        <p:txBody>
          <a:bodyPr wrap="square" lIns="0" tIns="0" rIns="0" bIns="0" rtlCol="0" anchor="ctr"/>
          <a:lstStyle/>
          <a:p>
            <a:pPr indent="0" marL="0">
              <a:buNone/>
            </a:pPr>
            <a:r>
              <a:rPr lang="en-US" sz="1300" dirty="0">
                <a:solidFill>
                  <a:srgbClr val="DDDDDD"/>
                </a:solidFill>
                <a:latin typeface="Arial" pitchFamily="34" charset="0"/>
                <a:ea typeface="Arial" pitchFamily="34" charset="-122"/>
                <a:cs typeface="Arial" pitchFamily="34" charset="-120"/>
              </a:rPr>
              <a:t>Gemini aylık aktif kullanıcı</a:t>
            </a:r>
            <a:endParaRPr lang="en-US" sz="1300" dirty="0"/>
          </a:p>
        </p:txBody>
      </p:sp>
      <p:sp>
        <p:nvSpPr>
          <p:cNvPr id="17" name="Text 15"/>
          <p:cNvSpPr txBox="1"/>
          <p:nvPr/>
        </p:nvSpPr>
        <p:spPr>
          <a:xfrm>
            <a:off x="4663440" y="3749040"/>
            <a:ext cx="2606040" cy="274320"/>
          </a:xfrm>
          <a:prstGeom prst="rect">
            <a:avLst/>
          </a:prstGeom>
          <a:noFill/>
          <a:ln/>
        </p:spPr>
        <p:txBody>
          <a:bodyPr wrap="square" lIns="0" tIns="0" rIns="0" bIns="0" rtlCol="0" anchor="ctr"/>
          <a:lstStyle/>
          <a:p>
            <a:pPr indent="0" marL="0">
              <a:buNone/>
            </a:pPr>
            <a:r>
              <a:rPr lang="en-US" sz="1000" dirty="0">
                <a:solidFill>
                  <a:srgbClr val="777777"/>
                </a:solidFill>
                <a:latin typeface="Arial" pitchFamily="34" charset="0"/>
                <a:ea typeface="Arial" pitchFamily="34" charset="-122"/>
                <a:cs typeface="Arial" pitchFamily="34" charset="-120"/>
              </a:rPr>
              <a:t>Alphabet, Q2 2026</a:t>
            </a:r>
            <a:endParaRPr lang="en-US" sz="1000" dirty="0"/>
          </a:p>
        </p:txBody>
      </p:sp>
      <p:sp>
        <p:nvSpPr>
          <p:cNvPr id="18" name="Shape 16"/>
          <p:cNvSpPr/>
          <p:nvPr/>
        </p:nvSpPr>
        <p:spPr>
          <a:xfrm>
            <a:off x="7818120" y="2331720"/>
            <a:ext cx="3108960" cy="1828800"/>
          </a:xfrm>
          <a:prstGeom prst="roundRect">
            <a:avLst>
              <a:gd name="adj" fmla="val 2000"/>
            </a:avLst>
          </a:prstGeom>
          <a:solidFill>
            <a:srgbClr val="141414"/>
          </a:solidFill>
          <a:ln w="9525">
            <a:solidFill>
              <a:srgbClr val="3A3A3A"/>
            </a:solidFill>
            <a:prstDash val="solid"/>
          </a:ln>
        </p:spPr>
      </p:sp>
      <p:sp>
        <p:nvSpPr>
          <p:cNvPr id="19" name="Text 17"/>
          <p:cNvSpPr txBox="1"/>
          <p:nvPr/>
        </p:nvSpPr>
        <p:spPr>
          <a:xfrm>
            <a:off x="8092440" y="2514600"/>
            <a:ext cx="2560320" cy="685800"/>
          </a:xfrm>
          <a:prstGeom prst="rect">
            <a:avLst/>
          </a:prstGeom>
          <a:noFill/>
          <a:ln/>
        </p:spPr>
        <p:txBody>
          <a:bodyPr wrap="square" lIns="0" tIns="0" rIns="0" bIns="0" rtlCol="0" anchor="ctr"/>
          <a:lstStyle/>
          <a:p>
            <a:pPr indent="0" marL="0">
              <a:buNone/>
            </a:pPr>
            <a:r>
              <a:rPr lang="en-US" sz="3800" b="1" i="1" dirty="0">
                <a:solidFill>
                  <a:srgbClr val="A78BFA"/>
                </a:solidFill>
                <a:latin typeface="Cambria" pitchFamily="34" charset="0"/>
                <a:ea typeface="Cambria" pitchFamily="34" charset="-122"/>
                <a:cs typeface="Cambria" pitchFamily="34" charset="-120"/>
              </a:rPr>
              <a:t>%20</a:t>
            </a:r>
            <a:endParaRPr lang="en-US" sz="3800" dirty="0"/>
          </a:p>
        </p:txBody>
      </p:sp>
      <p:sp>
        <p:nvSpPr>
          <p:cNvPr id="20" name="Text 18"/>
          <p:cNvSpPr txBox="1"/>
          <p:nvPr/>
        </p:nvSpPr>
        <p:spPr>
          <a:xfrm>
            <a:off x="8092440" y="3246120"/>
            <a:ext cx="2606040" cy="457200"/>
          </a:xfrm>
          <a:prstGeom prst="rect">
            <a:avLst/>
          </a:prstGeom>
          <a:noFill/>
          <a:ln/>
        </p:spPr>
        <p:txBody>
          <a:bodyPr wrap="square" lIns="0" tIns="0" rIns="0" bIns="0" rtlCol="0" anchor="ctr"/>
          <a:lstStyle/>
          <a:p>
            <a:pPr indent="0" marL="0">
              <a:buNone/>
            </a:pPr>
            <a:r>
              <a:rPr lang="en-US" sz="1300" dirty="0">
                <a:solidFill>
                  <a:srgbClr val="DDDDDD"/>
                </a:solidFill>
                <a:latin typeface="Arial" pitchFamily="34" charset="0"/>
                <a:ea typeface="Arial" pitchFamily="34" charset="-122"/>
                <a:cs typeface="Arial" pitchFamily="34" charset="-120"/>
              </a:rPr>
              <a:t>ChatGPT konuşmalarında açık ticari niyet</a:t>
            </a:r>
            <a:endParaRPr lang="en-US" sz="1300" dirty="0"/>
          </a:p>
        </p:txBody>
      </p:sp>
      <p:sp>
        <p:nvSpPr>
          <p:cNvPr id="21" name="Text 19"/>
          <p:cNvSpPr txBox="1"/>
          <p:nvPr/>
        </p:nvSpPr>
        <p:spPr>
          <a:xfrm>
            <a:off x="8092440" y="3749040"/>
            <a:ext cx="2606040" cy="274320"/>
          </a:xfrm>
          <a:prstGeom prst="rect">
            <a:avLst/>
          </a:prstGeom>
          <a:noFill/>
          <a:ln/>
        </p:spPr>
        <p:txBody>
          <a:bodyPr wrap="square" lIns="0" tIns="0" rIns="0" bIns="0" rtlCol="0" anchor="ctr"/>
          <a:lstStyle/>
          <a:p>
            <a:pPr indent="0" marL="0">
              <a:buNone/>
            </a:pPr>
            <a:r>
              <a:rPr lang="en-US" sz="1000" dirty="0">
                <a:solidFill>
                  <a:srgbClr val="777777"/>
                </a:solidFill>
                <a:latin typeface="Arial" pitchFamily="34" charset="0"/>
                <a:ea typeface="Arial" pitchFamily="34" charset="-122"/>
                <a:cs typeface="Arial" pitchFamily="34" charset="-120"/>
              </a:rPr>
              <a:t>OpenAI, 2026</a:t>
            </a:r>
            <a:endParaRPr lang="en-US" sz="1000" dirty="0"/>
          </a:p>
        </p:txBody>
      </p:sp>
      <p:sp>
        <p:nvSpPr>
          <p:cNvPr id="22" name="Text 20"/>
          <p:cNvSpPr txBox="1"/>
          <p:nvPr/>
        </p:nvSpPr>
        <p:spPr>
          <a:xfrm>
            <a:off x="960120" y="4526280"/>
            <a:ext cx="10241280" cy="822960"/>
          </a:xfrm>
          <a:prstGeom prst="rect">
            <a:avLst/>
          </a:prstGeom>
          <a:noFill/>
          <a:ln/>
        </p:spPr>
        <p:txBody>
          <a:bodyPr wrap="square" lIns="0" tIns="0" rIns="0" bIns="0" rtlCol="0" anchor="ctr"/>
          <a:lstStyle/>
          <a:p>
            <a:pPr algn="ctr" indent="0" marL="0">
              <a:buNone/>
            </a:pPr>
            <a:r>
              <a:rPr lang="en-US" sz="1600" dirty="0">
                <a:solidFill>
                  <a:srgbClr val="BBBBBB"/>
                </a:solidFill>
                <a:latin typeface="Arial" pitchFamily="34" charset="0"/>
                <a:ea typeface="Arial" pitchFamily="34" charset="-122"/>
                <a:cs typeface="Arial" pitchFamily="34" charset="-120"/>
              </a:rPr>
              <a:t>"Büyük bir kullanıcı tabanı var" ile </a:t>
            </a:r>
            <a:pPr algn="ctr" indent="0" marL="0">
              <a:buNone/>
            </a:pPr>
            <a:r>
              <a:rPr lang="en-US" sz="1600" b="1" i="1" dirty="0">
                <a:solidFill>
                  <a:srgbClr val="A78BFA"/>
                </a:solidFill>
                <a:latin typeface="Cambria" pitchFamily="34" charset="0"/>
                <a:ea typeface="Cambria" pitchFamily="34" charset="-122"/>
                <a:cs typeface="Cambria" pitchFamily="34" charset="-120"/>
              </a:rPr>
              <a:t>"benim alıcım bu kanaldan satın alıyor"</a:t>
            </a:r>
            <a:pPr algn="ctr" indent="0" marL="0">
              <a:buNone/>
            </a:pPr>
            <a:r>
              <a:rPr lang="en-US" sz="1600" dirty="0">
                <a:solidFill>
                  <a:srgbClr val="BBBBBB"/>
                </a:solidFill>
                <a:latin typeface="Arial" pitchFamily="34" charset="0"/>
                <a:ea typeface="Arial" pitchFamily="34" charset="-122"/>
                <a:cs typeface="Arial" pitchFamily="34" charset="-120"/>
              </a:rPr>
              <a:t> farklı cümleler. İkincisini müşteri görüşmesi ve satış kaydıyla anlarız.</a:t>
            </a:r>
            <a:endParaRPr lang="en-US" sz="1600" dirty="0"/>
          </a:p>
        </p:txBody>
      </p:sp>
      <p:sp>
        <p:nvSpPr>
          <p:cNvPr id="23" name="Text 21"/>
          <p:cNvSpPr txBox="1"/>
          <p:nvPr/>
        </p:nvSpPr>
        <p:spPr>
          <a:xfrm>
            <a:off x="868680" y="5760720"/>
            <a:ext cx="10424160" cy="274320"/>
          </a:xfrm>
          <a:prstGeom prst="rect">
            <a:avLst/>
          </a:prstGeom>
          <a:noFill/>
          <a:ln/>
        </p:spPr>
        <p:txBody>
          <a:bodyPr wrap="square" lIns="0" tIns="0" rIns="0" bIns="0" rtlCol="0" anchor="ctr"/>
          <a:lstStyle/>
          <a:p>
            <a:pPr indent="0" marL="0">
              <a:buNone/>
            </a:pPr>
            <a:r>
              <a:rPr lang="en-US" sz="1000" dirty="0">
                <a:solidFill>
                  <a:srgbClr val="777777"/>
                </a:solidFill>
                <a:latin typeface="Arial" pitchFamily="34" charset="0"/>
                <a:ea typeface="Arial" pitchFamily="34" charset="-122"/>
                <a:cs typeface="Arial" pitchFamily="34" charset="-120"/>
              </a:rPr>
              <a:t>Şirket beyanlarıdır. Alışveriş yapan kişi, Türkiye kullanıcısı ya da ihracat alıcısı sayısı değildir.</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EFEFEF"/>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9A9A9A"/>
            </a:solidFill>
            <a:prstDash val="solid"/>
          </a:ln>
        </p:spPr>
      </p:sp>
      <p:sp>
        <p:nvSpPr>
          <p:cNvPr id="3" name="Shape 1"/>
          <p:cNvSpPr/>
          <p:nvPr/>
        </p:nvSpPr>
        <p:spPr>
          <a:xfrm>
            <a:off x="658368" y="6199632"/>
            <a:ext cx="10844784" cy="0"/>
          </a:xfrm>
          <a:prstGeom prst="line">
            <a:avLst/>
          </a:prstGeom>
          <a:noFill/>
          <a:ln w="9525">
            <a:solidFill>
              <a:srgbClr val="9A9A9A"/>
            </a:solidFill>
            <a:prstDash val="solid"/>
          </a:ln>
        </p:spPr>
      </p:sp>
      <p:sp>
        <p:nvSpPr>
          <p:cNvPr id="4" name="Shape 2"/>
          <p:cNvSpPr/>
          <p:nvPr/>
        </p:nvSpPr>
        <p:spPr>
          <a:xfrm>
            <a:off x="658368" y="457200"/>
            <a:ext cx="0" cy="402336"/>
          </a:xfrm>
          <a:prstGeom prst="line">
            <a:avLst/>
          </a:prstGeom>
          <a:noFill/>
          <a:ln w="9525">
            <a:solidFill>
              <a:srgbClr val="9A9A9A"/>
            </a:solidFill>
            <a:prstDash val="solid"/>
          </a:ln>
        </p:spPr>
      </p:sp>
      <p:sp>
        <p:nvSpPr>
          <p:cNvPr id="5" name="Shape 3"/>
          <p:cNvSpPr/>
          <p:nvPr/>
        </p:nvSpPr>
        <p:spPr>
          <a:xfrm>
            <a:off x="658368" y="5998464"/>
            <a:ext cx="0" cy="402336"/>
          </a:xfrm>
          <a:prstGeom prst="line">
            <a:avLst/>
          </a:prstGeom>
          <a:noFill/>
          <a:ln w="9525">
            <a:solidFill>
              <a:srgbClr val="9A9A9A"/>
            </a:solidFill>
            <a:prstDash val="solid"/>
          </a:ln>
        </p:spPr>
      </p:sp>
      <p:sp>
        <p:nvSpPr>
          <p:cNvPr id="6" name="Shape 4"/>
          <p:cNvSpPr/>
          <p:nvPr/>
        </p:nvSpPr>
        <p:spPr>
          <a:xfrm>
            <a:off x="11503152" y="457200"/>
            <a:ext cx="0" cy="402336"/>
          </a:xfrm>
          <a:prstGeom prst="line">
            <a:avLst/>
          </a:prstGeom>
          <a:noFill/>
          <a:ln w="9525">
            <a:solidFill>
              <a:srgbClr val="9A9A9A"/>
            </a:solidFill>
            <a:prstDash val="solid"/>
          </a:ln>
        </p:spPr>
      </p:sp>
      <p:sp>
        <p:nvSpPr>
          <p:cNvPr id="7" name="Shape 5"/>
          <p:cNvSpPr/>
          <p:nvPr/>
        </p:nvSpPr>
        <p:spPr>
          <a:xfrm>
            <a:off x="11503152" y="5998464"/>
            <a:ext cx="0" cy="402336"/>
          </a:xfrm>
          <a:prstGeom prst="line">
            <a:avLst/>
          </a:prstGeom>
          <a:noFill/>
          <a:ln w="9525">
            <a:solidFill>
              <a:srgbClr val="9A9A9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6B6B6B"/>
                </a:solidFill>
                <a:latin typeface="Arial" pitchFamily="34" charset="0"/>
                <a:ea typeface="Arial" pitchFamily="34" charset="-122"/>
                <a:cs typeface="Arial" pitchFamily="34" charset="-120"/>
              </a:rPr>
              <a:t>KURUMSAL ALICI NE YAPIYOR</a:t>
            </a:r>
            <a:endParaRPr lang="en-US" sz="1100" dirty="0"/>
          </a:p>
        </p:txBody>
      </p:sp>
      <p:sp>
        <p:nvSpPr>
          <p:cNvPr id="9" name="Text 7"/>
          <p:cNvSpPr txBox="1"/>
          <p:nvPr/>
        </p:nvSpPr>
        <p:spPr>
          <a:xfrm>
            <a:off x="822960" y="1234440"/>
            <a:ext cx="10515600" cy="822960"/>
          </a:xfrm>
          <a:prstGeom prst="rect">
            <a:avLst/>
          </a:prstGeom>
          <a:noFill/>
          <a:ln/>
        </p:spPr>
        <p:txBody>
          <a:bodyPr wrap="square" lIns="0" tIns="0" rIns="0" bIns="0" rtlCol="0" anchor="t"/>
          <a:lstStyle/>
          <a:p>
            <a:pPr algn="ctr" indent="0" marL="0">
              <a:buNone/>
            </a:pPr>
            <a:r>
              <a:rPr lang="en-US" sz="3400" dirty="0">
                <a:solidFill>
                  <a:srgbClr val="111111"/>
                </a:solidFill>
                <a:latin typeface="Arial" pitchFamily="34" charset="0"/>
                <a:ea typeface="Arial" pitchFamily="34" charset="-122"/>
                <a:cs typeface="Arial" pitchFamily="34" charset="-120"/>
              </a:rPr>
              <a:t>Alıcı araştırmayı </a:t>
            </a:r>
            <a:pPr algn="ctr" indent="0" marL="0">
              <a:buNone/>
            </a:pPr>
            <a:r>
              <a:rPr lang="en-US" sz="3400" b="1" dirty="0">
                <a:solidFill>
                  <a:srgbClr val="111111"/>
                </a:solidFill>
                <a:latin typeface="Arial" pitchFamily="34" charset="0"/>
                <a:ea typeface="Arial" pitchFamily="34" charset="-122"/>
                <a:cs typeface="Arial" pitchFamily="34" charset="-120"/>
              </a:rPr>
              <a:t>yapay zekâyla da</a:t>
            </a:r>
            <a:pPr algn="ctr" indent="0" marL="0">
              <a:buNone/>
            </a:pPr>
            <a:r>
              <a:rPr lang="en-US" sz="3400" dirty="0">
                <a:solidFill>
                  <a:srgbClr val="111111"/>
                </a:solidFill>
                <a:latin typeface="Arial" pitchFamily="34" charset="0"/>
                <a:ea typeface="Arial" pitchFamily="34" charset="-122"/>
                <a:cs typeface="Arial" pitchFamily="34" charset="-120"/>
              </a:rPr>
              <a:t> yapıyor</a:t>
            </a:r>
            <a:endParaRPr lang="en-US" sz="3400" dirty="0"/>
          </a:p>
        </p:txBody>
      </p:sp>
      <p:sp>
        <p:nvSpPr>
          <p:cNvPr id="10" name="Shape 8"/>
          <p:cNvSpPr/>
          <p:nvPr/>
        </p:nvSpPr>
        <p:spPr>
          <a:xfrm>
            <a:off x="868680" y="2011680"/>
            <a:ext cx="7269480" cy="0"/>
          </a:xfrm>
          <a:prstGeom prst="line">
            <a:avLst/>
          </a:prstGeom>
          <a:noFill/>
          <a:ln w="9525">
            <a:solidFill>
              <a:srgbClr val="C2C2C2"/>
            </a:solidFill>
            <a:prstDash val="dash"/>
          </a:ln>
        </p:spPr>
      </p:sp>
      <p:sp>
        <p:nvSpPr>
          <p:cNvPr id="11" name="Text 9"/>
          <p:cNvSpPr txBox="1"/>
          <p:nvPr/>
        </p:nvSpPr>
        <p:spPr>
          <a:xfrm>
            <a:off x="941832" y="2066544"/>
            <a:ext cx="1554480" cy="676656"/>
          </a:xfrm>
          <a:prstGeom prst="rect">
            <a:avLst/>
          </a:prstGeom>
          <a:noFill/>
          <a:ln/>
        </p:spPr>
        <p:txBody>
          <a:bodyPr wrap="square" lIns="0" tIns="0" rIns="0" bIns="0" rtlCol="0" anchor="ctr"/>
          <a:lstStyle/>
          <a:p>
            <a:pPr indent="0" marL="0">
              <a:buNone/>
            </a:pPr>
            <a:r>
              <a:rPr lang="en-US" sz="2600" b="1" i="1" dirty="0">
                <a:solidFill>
                  <a:srgbClr val="6D4AE0"/>
                </a:solidFill>
                <a:latin typeface="Cambria" pitchFamily="34" charset="0"/>
                <a:ea typeface="Cambria" pitchFamily="34" charset="-122"/>
                <a:cs typeface="Cambria" pitchFamily="34" charset="-120"/>
              </a:rPr>
              <a:t>%94</a:t>
            </a:r>
            <a:endParaRPr lang="en-US" sz="2600" dirty="0"/>
          </a:p>
        </p:txBody>
      </p:sp>
      <p:sp>
        <p:nvSpPr>
          <p:cNvPr id="12" name="Text 10"/>
          <p:cNvSpPr txBox="1"/>
          <p:nvPr/>
        </p:nvSpPr>
        <p:spPr>
          <a:xfrm>
            <a:off x="2679192" y="2066544"/>
            <a:ext cx="3749040" cy="676656"/>
          </a:xfrm>
          <a:prstGeom prst="rect">
            <a:avLst/>
          </a:prstGeom>
          <a:noFill/>
          <a:ln/>
        </p:spPr>
        <p:txBody>
          <a:bodyPr wrap="square" lIns="0" tIns="0" rIns="0" bIns="0" rtlCol="0" anchor="ctr"/>
          <a:lstStyle/>
          <a:p>
            <a:pPr indent="0" marL="0">
              <a:buNone/>
            </a:pPr>
            <a:r>
              <a:rPr lang="en-US" sz="1250" dirty="0">
                <a:solidFill>
                  <a:srgbClr val="2E2E2E"/>
                </a:solidFill>
                <a:latin typeface="Arial" pitchFamily="34" charset="0"/>
                <a:ea typeface="Arial" pitchFamily="34" charset="-122"/>
                <a:cs typeface="Arial" pitchFamily="34" charset="-120"/>
              </a:rPr>
              <a:t>İş alıcılarının son satın almalarında bir noktada yapay zekâ kullanma oranı. 2024'te %89 idi.</a:t>
            </a:r>
            <a:endParaRPr lang="en-US" sz="1250" dirty="0"/>
          </a:p>
        </p:txBody>
      </p:sp>
      <p:sp>
        <p:nvSpPr>
          <p:cNvPr id="13" name="Text 11"/>
          <p:cNvSpPr txBox="1"/>
          <p:nvPr/>
        </p:nvSpPr>
        <p:spPr>
          <a:xfrm>
            <a:off x="6611112" y="2066544"/>
            <a:ext cx="1417320" cy="676656"/>
          </a:xfrm>
          <a:prstGeom prst="rect">
            <a:avLst/>
          </a:prstGeom>
          <a:noFill/>
          <a:ln/>
        </p:spPr>
        <p:txBody>
          <a:bodyPr wrap="square" lIns="0" tIns="0" rIns="0" bIns="0" rtlCol="0" anchor="ctr"/>
          <a:lstStyle/>
          <a:p>
            <a:pPr indent="0" marL="0">
              <a:buNone/>
            </a:pPr>
            <a:r>
              <a:rPr lang="en-US" sz="1250" dirty="0">
                <a:solidFill>
                  <a:srgbClr val="909090"/>
                </a:solidFill>
                <a:latin typeface="Arial" pitchFamily="34" charset="0"/>
                <a:ea typeface="Arial" pitchFamily="34" charset="-122"/>
                <a:cs typeface="Arial" pitchFamily="34" charset="-120"/>
              </a:rPr>
              <a:t>Forrester, Ocak 2026</a:t>
            </a:r>
            <a:endParaRPr lang="en-US" sz="1250" dirty="0"/>
          </a:p>
        </p:txBody>
      </p:sp>
      <p:sp>
        <p:nvSpPr>
          <p:cNvPr id="14" name="Shape 12"/>
          <p:cNvSpPr/>
          <p:nvPr/>
        </p:nvSpPr>
        <p:spPr>
          <a:xfrm>
            <a:off x="868680" y="2798064"/>
            <a:ext cx="7269480" cy="0"/>
          </a:xfrm>
          <a:prstGeom prst="line">
            <a:avLst/>
          </a:prstGeom>
          <a:noFill/>
          <a:ln w="9525">
            <a:solidFill>
              <a:srgbClr val="C2C2C2"/>
            </a:solidFill>
            <a:prstDash val="dash"/>
          </a:ln>
        </p:spPr>
      </p:sp>
      <p:sp>
        <p:nvSpPr>
          <p:cNvPr id="15" name="Text 13"/>
          <p:cNvSpPr txBox="1"/>
          <p:nvPr/>
        </p:nvSpPr>
        <p:spPr>
          <a:xfrm>
            <a:off x="941832" y="2852928"/>
            <a:ext cx="1554480" cy="676656"/>
          </a:xfrm>
          <a:prstGeom prst="rect">
            <a:avLst/>
          </a:prstGeom>
          <a:noFill/>
          <a:ln/>
        </p:spPr>
        <p:txBody>
          <a:bodyPr wrap="square" lIns="0" tIns="0" rIns="0" bIns="0" rtlCol="0" anchor="ctr"/>
          <a:lstStyle/>
          <a:p>
            <a:pPr indent="0" marL="0">
              <a:buNone/>
            </a:pPr>
            <a:r>
              <a:rPr lang="en-US" sz="2600" b="1" i="1" dirty="0">
                <a:solidFill>
                  <a:srgbClr val="6D4AE0"/>
                </a:solidFill>
                <a:latin typeface="Cambria" pitchFamily="34" charset="0"/>
                <a:ea typeface="Cambria" pitchFamily="34" charset="-122"/>
                <a:cs typeface="Cambria" pitchFamily="34" charset="-120"/>
              </a:rPr>
              <a:t>%45</a:t>
            </a:r>
            <a:endParaRPr lang="en-US" sz="2600" dirty="0"/>
          </a:p>
        </p:txBody>
      </p:sp>
      <p:sp>
        <p:nvSpPr>
          <p:cNvPr id="16" name="Text 14"/>
          <p:cNvSpPr txBox="1"/>
          <p:nvPr/>
        </p:nvSpPr>
        <p:spPr>
          <a:xfrm>
            <a:off x="2679192" y="2852928"/>
            <a:ext cx="3749040" cy="676656"/>
          </a:xfrm>
          <a:prstGeom prst="rect">
            <a:avLst/>
          </a:prstGeom>
          <a:noFill/>
          <a:ln/>
        </p:spPr>
        <p:txBody>
          <a:bodyPr wrap="square" lIns="0" tIns="0" rIns="0" bIns="0" rtlCol="0" anchor="ctr"/>
          <a:lstStyle/>
          <a:p>
            <a:pPr indent="0" marL="0">
              <a:buNone/>
            </a:pPr>
            <a:r>
              <a:rPr lang="en-US" sz="1250" dirty="0">
                <a:solidFill>
                  <a:srgbClr val="2E2E2E"/>
                </a:solidFill>
                <a:latin typeface="Arial" pitchFamily="34" charset="0"/>
                <a:ea typeface="Arial" pitchFamily="34" charset="-122"/>
                <a:cs typeface="Arial" pitchFamily="34" charset="-120"/>
              </a:rPr>
              <a:t>B2B alıcının son satın alma sürecinde üretken yapay zekâ kullanma oranı.</a:t>
            </a:r>
            <a:endParaRPr lang="en-US" sz="1250" dirty="0"/>
          </a:p>
        </p:txBody>
      </p:sp>
      <p:sp>
        <p:nvSpPr>
          <p:cNvPr id="17" name="Text 15"/>
          <p:cNvSpPr txBox="1"/>
          <p:nvPr/>
        </p:nvSpPr>
        <p:spPr>
          <a:xfrm>
            <a:off x="6611112" y="2852928"/>
            <a:ext cx="1417320" cy="676656"/>
          </a:xfrm>
          <a:prstGeom prst="rect">
            <a:avLst/>
          </a:prstGeom>
          <a:noFill/>
          <a:ln/>
        </p:spPr>
        <p:txBody>
          <a:bodyPr wrap="square" lIns="0" tIns="0" rIns="0" bIns="0" rtlCol="0" anchor="ctr"/>
          <a:lstStyle/>
          <a:p>
            <a:pPr indent="0" marL="0">
              <a:buNone/>
            </a:pPr>
            <a:r>
              <a:rPr lang="en-US" sz="1250" dirty="0">
                <a:solidFill>
                  <a:srgbClr val="909090"/>
                </a:solidFill>
                <a:latin typeface="Arial" pitchFamily="34" charset="0"/>
                <a:ea typeface="Arial" pitchFamily="34" charset="-122"/>
                <a:cs typeface="Arial" pitchFamily="34" charset="-120"/>
              </a:rPr>
              <a:t>Gartner, Mart 2026</a:t>
            </a:r>
            <a:endParaRPr lang="en-US" sz="1250" dirty="0"/>
          </a:p>
        </p:txBody>
      </p:sp>
      <p:sp>
        <p:nvSpPr>
          <p:cNvPr id="18" name="Shape 16"/>
          <p:cNvSpPr/>
          <p:nvPr/>
        </p:nvSpPr>
        <p:spPr>
          <a:xfrm>
            <a:off x="868680" y="3584448"/>
            <a:ext cx="7269480" cy="0"/>
          </a:xfrm>
          <a:prstGeom prst="line">
            <a:avLst/>
          </a:prstGeom>
          <a:noFill/>
          <a:ln w="9525">
            <a:solidFill>
              <a:srgbClr val="C2C2C2"/>
            </a:solidFill>
            <a:prstDash val="dash"/>
          </a:ln>
        </p:spPr>
      </p:sp>
      <p:sp>
        <p:nvSpPr>
          <p:cNvPr id="19" name="Text 17"/>
          <p:cNvSpPr txBox="1"/>
          <p:nvPr/>
        </p:nvSpPr>
        <p:spPr>
          <a:xfrm>
            <a:off x="941832" y="3639312"/>
            <a:ext cx="1554480" cy="676656"/>
          </a:xfrm>
          <a:prstGeom prst="rect">
            <a:avLst/>
          </a:prstGeom>
          <a:noFill/>
          <a:ln/>
        </p:spPr>
        <p:txBody>
          <a:bodyPr wrap="square" lIns="0" tIns="0" rIns="0" bIns="0" rtlCol="0" anchor="ctr"/>
          <a:lstStyle/>
          <a:p>
            <a:pPr indent="0" marL="0">
              <a:buNone/>
            </a:pPr>
            <a:r>
              <a:rPr lang="en-US" sz="2600" b="1" i="1" dirty="0">
                <a:solidFill>
                  <a:srgbClr val="6D4AE0"/>
                </a:solidFill>
                <a:latin typeface="Cambria" pitchFamily="34" charset="0"/>
                <a:ea typeface="Cambria" pitchFamily="34" charset="-122"/>
                <a:cs typeface="Cambria" pitchFamily="34" charset="-120"/>
              </a:rPr>
              <a:t>İlk 5</a:t>
            </a:r>
            <a:endParaRPr lang="en-US" sz="2600" dirty="0"/>
          </a:p>
        </p:txBody>
      </p:sp>
      <p:sp>
        <p:nvSpPr>
          <p:cNvPr id="20" name="Text 18"/>
          <p:cNvSpPr txBox="1"/>
          <p:nvPr/>
        </p:nvSpPr>
        <p:spPr>
          <a:xfrm>
            <a:off x="2679192" y="3639312"/>
            <a:ext cx="3749040" cy="676656"/>
          </a:xfrm>
          <a:prstGeom prst="rect">
            <a:avLst/>
          </a:prstGeom>
          <a:noFill/>
          <a:ln/>
        </p:spPr>
        <p:txBody>
          <a:bodyPr wrap="square" lIns="0" tIns="0" rIns="0" bIns="0" rtlCol="0" anchor="ctr"/>
          <a:lstStyle/>
          <a:p>
            <a:pPr indent="0" marL="0">
              <a:buNone/>
            </a:pPr>
            <a:r>
              <a:rPr lang="en-US" sz="1250" dirty="0">
                <a:solidFill>
                  <a:srgbClr val="2E2E2E"/>
                </a:solidFill>
                <a:latin typeface="Arial" pitchFamily="34" charset="0"/>
                <a:ea typeface="Arial" pitchFamily="34" charset="-122"/>
                <a:cs typeface="Arial" pitchFamily="34" charset="-120"/>
              </a:rPr>
              <a:t>Üretken yapay zekânın tedarikçi keşfi ve değerlendirmesindeki kanal sırası.</a:t>
            </a:r>
            <a:endParaRPr lang="en-US" sz="1250" dirty="0"/>
          </a:p>
        </p:txBody>
      </p:sp>
      <p:sp>
        <p:nvSpPr>
          <p:cNvPr id="21" name="Text 19"/>
          <p:cNvSpPr txBox="1"/>
          <p:nvPr/>
        </p:nvSpPr>
        <p:spPr>
          <a:xfrm>
            <a:off x="6611112" y="3639312"/>
            <a:ext cx="1417320" cy="676656"/>
          </a:xfrm>
          <a:prstGeom prst="rect">
            <a:avLst/>
          </a:prstGeom>
          <a:noFill/>
          <a:ln/>
        </p:spPr>
        <p:txBody>
          <a:bodyPr wrap="square" lIns="0" tIns="0" rIns="0" bIns="0" rtlCol="0" anchor="ctr"/>
          <a:lstStyle/>
          <a:p>
            <a:pPr indent="0" marL="0">
              <a:buNone/>
            </a:pPr>
            <a:r>
              <a:rPr lang="en-US" sz="1250" dirty="0">
                <a:solidFill>
                  <a:srgbClr val="909090"/>
                </a:solidFill>
                <a:latin typeface="Arial" pitchFamily="34" charset="0"/>
                <a:ea typeface="Arial" pitchFamily="34" charset="-122"/>
                <a:cs typeface="Arial" pitchFamily="34" charset="-120"/>
              </a:rPr>
              <a:t>McKinsey, Mayıs 2026</a:t>
            </a:r>
            <a:endParaRPr lang="en-US" sz="1250" dirty="0"/>
          </a:p>
        </p:txBody>
      </p:sp>
      <p:sp>
        <p:nvSpPr>
          <p:cNvPr id="22" name="Shape 20"/>
          <p:cNvSpPr/>
          <p:nvPr/>
        </p:nvSpPr>
        <p:spPr>
          <a:xfrm>
            <a:off x="868680" y="4370832"/>
            <a:ext cx="7269480" cy="0"/>
          </a:xfrm>
          <a:prstGeom prst="line">
            <a:avLst/>
          </a:prstGeom>
          <a:noFill/>
          <a:ln w="9525">
            <a:solidFill>
              <a:srgbClr val="C2C2C2"/>
            </a:solidFill>
            <a:prstDash val="dash"/>
          </a:ln>
        </p:spPr>
      </p:sp>
      <p:sp>
        <p:nvSpPr>
          <p:cNvPr id="23" name="Text 21"/>
          <p:cNvSpPr txBox="1"/>
          <p:nvPr/>
        </p:nvSpPr>
        <p:spPr>
          <a:xfrm>
            <a:off x="941832" y="4425696"/>
            <a:ext cx="1554480" cy="676656"/>
          </a:xfrm>
          <a:prstGeom prst="rect">
            <a:avLst/>
          </a:prstGeom>
          <a:noFill/>
          <a:ln/>
        </p:spPr>
        <p:txBody>
          <a:bodyPr wrap="square" lIns="0" tIns="0" rIns="0" bIns="0" rtlCol="0" anchor="ctr"/>
          <a:lstStyle/>
          <a:p>
            <a:pPr indent="0" marL="0">
              <a:buNone/>
            </a:pPr>
            <a:r>
              <a:rPr lang="en-US" sz="2600" b="1" i="1" dirty="0">
                <a:solidFill>
                  <a:srgbClr val="6D4AE0"/>
                </a:solidFill>
                <a:latin typeface="Cambria" pitchFamily="34" charset="0"/>
                <a:ea typeface="Cambria" pitchFamily="34" charset="-122"/>
                <a:cs typeface="Cambria" pitchFamily="34" charset="-120"/>
              </a:rPr>
              <a:t>13 + 9</a:t>
            </a:r>
            <a:endParaRPr lang="en-US" sz="2600" dirty="0"/>
          </a:p>
        </p:txBody>
      </p:sp>
      <p:sp>
        <p:nvSpPr>
          <p:cNvPr id="24" name="Text 22"/>
          <p:cNvSpPr txBox="1"/>
          <p:nvPr/>
        </p:nvSpPr>
        <p:spPr>
          <a:xfrm>
            <a:off x="2679192" y="4425696"/>
            <a:ext cx="3749040" cy="676656"/>
          </a:xfrm>
          <a:prstGeom prst="rect">
            <a:avLst/>
          </a:prstGeom>
          <a:noFill/>
          <a:ln/>
        </p:spPr>
        <p:txBody>
          <a:bodyPr wrap="square" lIns="0" tIns="0" rIns="0" bIns="0" rtlCol="0" anchor="ctr"/>
          <a:lstStyle/>
          <a:p>
            <a:pPr indent="0" marL="0">
              <a:buNone/>
            </a:pPr>
            <a:r>
              <a:rPr lang="en-US" sz="1250" dirty="0">
                <a:solidFill>
                  <a:srgbClr val="2E2E2E"/>
                </a:solidFill>
                <a:latin typeface="Arial" pitchFamily="34" charset="0"/>
                <a:ea typeface="Arial" pitchFamily="34" charset="-122"/>
                <a:cs typeface="Arial" pitchFamily="34" charset="-120"/>
              </a:rPr>
              <a:t>Ortalama bir satın almadaki iç paydaş ve dış etkileyici sayısı.</a:t>
            </a:r>
            <a:endParaRPr lang="en-US" sz="1250" dirty="0"/>
          </a:p>
        </p:txBody>
      </p:sp>
      <p:sp>
        <p:nvSpPr>
          <p:cNvPr id="25" name="Text 23"/>
          <p:cNvSpPr txBox="1"/>
          <p:nvPr/>
        </p:nvSpPr>
        <p:spPr>
          <a:xfrm>
            <a:off x="6611112" y="4425696"/>
            <a:ext cx="1417320" cy="676656"/>
          </a:xfrm>
          <a:prstGeom prst="rect">
            <a:avLst/>
          </a:prstGeom>
          <a:noFill/>
          <a:ln/>
        </p:spPr>
        <p:txBody>
          <a:bodyPr wrap="square" lIns="0" tIns="0" rIns="0" bIns="0" rtlCol="0" anchor="ctr"/>
          <a:lstStyle/>
          <a:p>
            <a:pPr indent="0" marL="0">
              <a:buNone/>
            </a:pPr>
            <a:r>
              <a:rPr lang="en-US" sz="1250" dirty="0">
                <a:solidFill>
                  <a:srgbClr val="909090"/>
                </a:solidFill>
                <a:latin typeface="Arial" pitchFamily="34" charset="0"/>
                <a:ea typeface="Arial" pitchFamily="34" charset="-122"/>
                <a:cs typeface="Arial" pitchFamily="34" charset="-120"/>
              </a:rPr>
              <a:t>Forrester, Ocak 2026</a:t>
            </a:r>
            <a:endParaRPr lang="en-US" sz="1250" dirty="0"/>
          </a:p>
        </p:txBody>
      </p:sp>
      <p:sp>
        <p:nvSpPr>
          <p:cNvPr id="26" name="Shape 24"/>
          <p:cNvSpPr/>
          <p:nvPr/>
        </p:nvSpPr>
        <p:spPr>
          <a:xfrm>
            <a:off x="868680" y="5157216"/>
            <a:ext cx="7269480" cy="0"/>
          </a:xfrm>
          <a:prstGeom prst="line">
            <a:avLst/>
          </a:prstGeom>
          <a:noFill/>
          <a:ln w="9525">
            <a:solidFill>
              <a:srgbClr val="C2C2C2"/>
            </a:solidFill>
            <a:prstDash val="dash"/>
          </a:ln>
        </p:spPr>
      </p:sp>
      <p:sp>
        <p:nvSpPr>
          <p:cNvPr id="27" name="Shape 25"/>
          <p:cNvSpPr/>
          <p:nvPr/>
        </p:nvSpPr>
        <p:spPr>
          <a:xfrm>
            <a:off x="8183880" y="2011680"/>
            <a:ext cx="0" cy="3200400"/>
          </a:xfrm>
          <a:prstGeom prst="line">
            <a:avLst/>
          </a:prstGeom>
          <a:noFill/>
          <a:ln w="9525">
            <a:solidFill>
              <a:srgbClr val="C2C2C2"/>
            </a:solidFill>
            <a:prstDash val="dash"/>
          </a:ln>
        </p:spPr>
      </p:sp>
      <p:sp>
        <p:nvSpPr>
          <p:cNvPr id="28" name="Text 26"/>
          <p:cNvSpPr txBox="1"/>
          <p:nvPr/>
        </p:nvSpPr>
        <p:spPr>
          <a:xfrm>
            <a:off x="8503920" y="2103120"/>
            <a:ext cx="2743200" cy="411480"/>
          </a:xfrm>
          <a:prstGeom prst="rect">
            <a:avLst/>
          </a:prstGeom>
          <a:noFill/>
          <a:ln/>
        </p:spPr>
        <p:txBody>
          <a:bodyPr wrap="square" lIns="0" tIns="0" rIns="0" bIns="0" rtlCol="0" anchor="ctr"/>
          <a:lstStyle/>
          <a:p>
            <a:pPr indent="0" marL="0">
              <a:buNone/>
            </a:pPr>
            <a:r>
              <a:rPr lang="en-US" sz="1700" b="1" dirty="0">
                <a:solidFill>
                  <a:srgbClr val="111111"/>
                </a:solidFill>
                <a:latin typeface="Arial" pitchFamily="34" charset="0"/>
                <a:ea typeface="Arial" pitchFamily="34" charset="-122"/>
                <a:cs typeface="Arial" pitchFamily="34" charset="-120"/>
              </a:rPr>
              <a:t>Dengeyi koruyalım</a:t>
            </a:r>
            <a:endParaRPr lang="en-US" sz="1700" dirty="0"/>
          </a:p>
        </p:txBody>
      </p:sp>
      <p:sp>
        <p:nvSpPr>
          <p:cNvPr id="29" name="Text 27"/>
          <p:cNvSpPr txBox="1"/>
          <p:nvPr/>
        </p:nvSpPr>
        <p:spPr>
          <a:xfrm>
            <a:off x="8503920" y="2606040"/>
            <a:ext cx="2743200" cy="2560320"/>
          </a:xfrm>
          <a:prstGeom prst="rect">
            <a:avLst/>
          </a:prstGeom>
          <a:noFill/>
          <a:ln/>
        </p:spPr>
        <p:txBody>
          <a:bodyPr wrap="square" lIns="0" tIns="0" rIns="0" bIns="0" rtlCol="0" anchor="ctr"/>
          <a:lstStyle/>
          <a:p>
            <a:pPr indent="0" marL="0">
              <a:lnSpc>
                <a:spcPct val="120000"/>
              </a:lnSpc>
              <a:buNone/>
            </a:pPr>
            <a:r>
              <a:rPr lang="en-US" sz="1300" dirty="0">
                <a:solidFill>
                  <a:srgbClr val="444444"/>
                </a:solidFill>
                <a:latin typeface="Arial" pitchFamily="34" charset="0"/>
                <a:ea typeface="Arial" pitchFamily="34" charset="-122"/>
                <a:cs typeface="Arial" pitchFamily="34" charset="-120"/>
              </a:rPr>
              <a:t>"Alıcılar artık yalnızca yapay zekâdan araştırıyor" demiyoruz.</a:t>
            </a:r>
            <a:endParaRPr lang="en-US" sz="1300" dirty="0"/>
          </a:p>
          <a:p>
            <a:pPr indent="0" marL="0">
              <a:lnSpc>
                <a:spcPct val="120000"/>
              </a:lnSpc>
              <a:buNone/>
            </a:pPr>
            <a:endParaRPr lang="en-US" sz="1300" dirty="0"/>
          </a:p>
          <a:p>
            <a:pPr indent="0" marL="0">
              <a:lnSpc>
                <a:spcPct val="120000"/>
              </a:lnSpc>
              <a:buNone/>
            </a:pPr>
            <a:r>
              <a:rPr lang="en-US" sz="1300" dirty="0">
                <a:solidFill>
                  <a:srgbClr val="444444"/>
                </a:solidFill>
                <a:latin typeface="Arial" pitchFamily="34" charset="0"/>
                <a:ea typeface="Arial" pitchFamily="34" charset="-122"/>
                <a:cs typeface="Arial" pitchFamily="34" charset="-120"/>
              </a:rPr>
              <a:t>Çok kanallı satın alma sürüyor. Yapay zekâ o kanallardan biri ve hızla önemli bir yere oturuyor.</a:t>
            </a:r>
            <a:endParaRPr lang="en-US" sz="1300" dirty="0"/>
          </a:p>
        </p:txBody>
      </p:sp>
      <p:sp>
        <p:nvSpPr>
          <p:cNvPr id="30" name="Text 28"/>
          <p:cNvSpPr txBox="1"/>
          <p:nvPr/>
        </p:nvSpPr>
        <p:spPr>
          <a:xfrm>
            <a:off x="868680" y="5760720"/>
            <a:ext cx="10424160" cy="274320"/>
          </a:xfrm>
          <a:prstGeom prst="rect">
            <a:avLst/>
          </a:prstGeom>
          <a:noFill/>
          <a:ln/>
        </p:spPr>
        <p:txBody>
          <a:bodyPr wrap="square" lIns="0" tIns="0" rIns="0" bIns="0" rtlCol="0" anchor="ctr"/>
          <a:lstStyle/>
          <a:p>
            <a:pPr indent="0" marL="0">
              <a:buNone/>
            </a:pPr>
            <a:r>
              <a:rPr lang="en-US" sz="1000" dirty="0">
                <a:solidFill>
                  <a:srgbClr val="8E8E8E"/>
                </a:solidFill>
                <a:latin typeface="Arial" pitchFamily="34" charset="0"/>
                <a:ea typeface="Arial" pitchFamily="34" charset="-122"/>
                <a:cs typeface="Arial" pitchFamily="34" charset="-120"/>
              </a:rPr>
              <a:t>Forrester ~18.000 alıcı · Gartner 646 alıcı, Ağu–Eyl 2025 · McKinsey 2026 B2B Pulse, ~4.000 karar verici, 13 ülke. Hiçbiri Türk ihracatçıyı temsil eden ölçüm değil.</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EFEFEF"/>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9A9A9A"/>
            </a:solidFill>
            <a:prstDash val="solid"/>
          </a:ln>
        </p:spPr>
      </p:sp>
      <p:sp>
        <p:nvSpPr>
          <p:cNvPr id="3" name="Shape 1"/>
          <p:cNvSpPr/>
          <p:nvPr/>
        </p:nvSpPr>
        <p:spPr>
          <a:xfrm>
            <a:off x="658368" y="6199632"/>
            <a:ext cx="10844784" cy="0"/>
          </a:xfrm>
          <a:prstGeom prst="line">
            <a:avLst/>
          </a:prstGeom>
          <a:noFill/>
          <a:ln w="9525">
            <a:solidFill>
              <a:srgbClr val="9A9A9A"/>
            </a:solidFill>
            <a:prstDash val="solid"/>
          </a:ln>
        </p:spPr>
      </p:sp>
      <p:sp>
        <p:nvSpPr>
          <p:cNvPr id="4" name="Shape 2"/>
          <p:cNvSpPr/>
          <p:nvPr/>
        </p:nvSpPr>
        <p:spPr>
          <a:xfrm>
            <a:off x="658368" y="457200"/>
            <a:ext cx="0" cy="402336"/>
          </a:xfrm>
          <a:prstGeom prst="line">
            <a:avLst/>
          </a:prstGeom>
          <a:noFill/>
          <a:ln w="9525">
            <a:solidFill>
              <a:srgbClr val="9A9A9A"/>
            </a:solidFill>
            <a:prstDash val="solid"/>
          </a:ln>
        </p:spPr>
      </p:sp>
      <p:sp>
        <p:nvSpPr>
          <p:cNvPr id="5" name="Shape 3"/>
          <p:cNvSpPr/>
          <p:nvPr/>
        </p:nvSpPr>
        <p:spPr>
          <a:xfrm>
            <a:off x="658368" y="5998464"/>
            <a:ext cx="0" cy="402336"/>
          </a:xfrm>
          <a:prstGeom prst="line">
            <a:avLst/>
          </a:prstGeom>
          <a:noFill/>
          <a:ln w="9525">
            <a:solidFill>
              <a:srgbClr val="9A9A9A"/>
            </a:solidFill>
            <a:prstDash val="solid"/>
          </a:ln>
        </p:spPr>
      </p:sp>
      <p:sp>
        <p:nvSpPr>
          <p:cNvPr id="6" name="Shape 4"/>
          <p:cNvSpPr/>
          <p:nvPr/>
        </p:nvSpPr>
        <p:spPr>
          <a:xfrm>
            <a:off x="11503152" y="457200"/>
            <a:ext cx="0" cy="402336"/>
          </a:xfrm>
          <a:prstGeom prst="line">
            <a:avLst/>
          </a:prstGeom>
          <a:noFill/>
          <a:ln w="9525">
            <a:solidFill>
              <a:srgbClr val="9A9A9A"/>
            </a:solidFill>
            <a:prstDash val="solid"/>
          </a:ln>
        </p:spPr>
      </p:sp>
      <p:sp>
        <p:nvSpPr>
          <p:cNvPr id="7" name="Shape 5"/>
          <p:cNvSpPr/>
          <p:nvPr/>
        </p:nvSpPr>
        <p:spPr>
          <a:xfrm>
            <a:off x="11503152" y="5998464"/>
            <a:ext cx="0" cy="402336"/>
          </a:xfrm>
          <a:prstGeom prst="line">
            <a:avLst/>
          </a:prstGeom>
          <a:noFill/>
          <a:ln w="9525">
            <a:solidFill>
              <a:srgbClr val="9A9A9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6B6B6B"/>
                </a:solidFill>
                <a:latin typeface="Arial" pitchFamily="34" charset="0"/>
                <a:ea typeface="Arial" pitchFamily="34" charset="-122"/>
                <a:cs typeface="Arial" pitchFamily="34" charset="-120"/>
              </a:rPr>
              <a:t>İHRACAT YOLCULUĞUNDA KİM NE YAPIYOR</a:t>
            </a:r>
            <a:endParaRPr lang="en-US" sz="1100" dirty="0"/>
          </a:p>
        </p:txBody>
      </p:sp>
      <p:sp>
        <p:nvSpPr>
          <p:cNvPr id="9" name="Text 7"/>
          <p:cNvSpPr txBox="1"/>
          <p:nvPr/>
        </p:nvSpPr>
        <p:spPr>
          <a:xfrm>
            <a:off x="822960" y="1188720"/>
            <a:ext cx="10515600" cy="822960"/>
          </a:xfrm>
          <a:prstGeom prst="rect">
            <a:avLst/>
          </a:prstGeom>
          <a:noFill/>
          <a:ln/>
        </p:spPr>
        <p:txBody>
          <a:bodyPr wrap="square" lIns="0" tIns="0" rIns="0" bIns="0" rtlCol="0" anchor="t"/>
          <a:lstStyle/>
          <a:p>
            <a:pPr algn="ctr" indent="0" marL="0">
              <a:buNone/>
            </a:pPr>
            <a:r>
              <a:rPr lang="en-US" sz="3200" dirty="0">
                <a:solidFill>
                  <a:srgbClr val="111111"/>
                </a:solidFill>
                <a:latin typeface="Arial" pitchFamily="34" charset="0"/>
                <a:ea typeface="Arial" pitchFamily="34" charset="-122"/>
                <a:cs typeface="Arial" pitchFamily="34" charset="-120"/>
              </a:rPr>
              <a:t>Araştırmayı devret, </a:t>
            </a:r>
            <a:pPr algn="ctr" indent="0" marL="0">
              <a:buNone/>
            </a:pPr>
            <a:r>
              <a:rPr lang="en-US" sz="3200" b="1" i="1" dirty="0">
                <a:solidFill>
                  <a:srgbClr val="6D4AE0"/>
                </a:solidFill>
                <a:latin typeface="Cambria" pitchFamily="34" charset="0"/>
                <a:ea typeface="Cambria" pitchFamily="34" charset="-122"/>
                <a:cs typeface="Cambria" pitchFamily="34" charset="-120"/>
              </a:rPr>
              <a:t>kararı devretme</a:t>
            </a:r>
            <a:endParaRPr lang="en-US" sz="3200" dirty="0"/>
          </a:p>
        </p:txBody>
      </p:sp>
      <p:sp>
        <p:nvSpPr>
          <p:cNvPr id="10" name="Text 8"/>
          <p:cNvSpPr txBox="1"/>
          <p:nvPr/>
        </p:nvSpPr>
        <p:spPr>
          <a:xfrm>
            <a:off x="914400" y="1874520"/>
            <a:ext cx="2240280" cy="256032"/>
          </a:xfrm>
          <a:prstGeom prst="rect">
            <a:avLst/>
          </a:prstGeom>
          <a:noFill/>
          <a:ln/>
        </p:spPr>
        <p:txBody>
          <a:bodyPr wrap="square" lIns="0" tIns="0" rIns="0" bIns="0" rtlCol="0" anchor="ctr"/>
          <a:lstStyle/>
          <a:p>
            <a:pPr indent="0" marL="0">
              <a:buNone/>
            </a:pPr>
            <a:r>
              <a:rPr lang="en-US" sz="1000" spc="200" kern="0" dirty="0">
                <a:solidFill>
                  <a:srgbClr val="888888"/>
                </a:solidFill>
                <a:latin typeface="Arial" pitchFamily="34" charset="0"/>
                <a:ea typeface="Arial" pitchFamily="34" charset="-122"/>
                <a:cs typeface="Arial" pitchFamily="34" charset="-120"/>
              </a:rPr>
              <a:t>AŞAMA</a:t>
            </a:r>
            <a:endParaRPr lang="en-US" sz="1000" dirty="0"/>
          </a:p>
        </p:txBody>
      </p:sp>
      <p:sp>
        <p:nvSpPr>
          <p:cNvPr id="11" name="Text 9"/>
          <p:cNvSpPr txBox="1"/>
          <p:nvPr/>
        </p:nvSpPr>
        <p:spPr>
          <a:xfrm>
            <a:off x="3291840" y="1874520"/>
            <a:ext cx="3703320" cy="256032"/>
          </a:xfrm>
          <a:prstGeom prst="rect">
            <a:avLst/>
          </a:prstGeom>
          <a:noFill/>
          <a:ln/>
        </p:spPr>
        <p:txBody>
          <a:bodyPr wrap="square" lIns="0" tIns="0" rIns="0" bIns="0" rtlCol="0" anchor="ctr"/>
          <a:lstStyle/>
          <a:p>
            <a:pPr indent="0" marL="0">
              <a:buNone/>
            </a:pPr>
            <a:r>
              <a:rPr lang="en-US" sz="1000" spc="200" kern="0" dirty="0">
                <a:solidFill>
                  <a:srgbClr val="888888"/>
                </a:solidFill>
                <a:latin typeface="Arial" pitchFamily="34" charset="0"/>
                <a:ea typeface="Arial" pitchFamily="34" charset="-122"/>
                <a:cs typeface="Arial" pitchFamily="34" charset="-120"/>
              </a:rPr>
              <a:t>YAPAY ZEKÂ DESTEKLİ ÇALIŞMA</a:t>
            </a:r>
            <a:endParaRPr lang="en-US" sz="1000" dirty="0"/>
          </a:p>
        </p:txBody>
      </p:sp>
      <p:sp>
        <p:nvSpPr>
          <p:cNvPr id="12" name="Text 10"/>
          <p:cNvSpPr txBox="1"/>
          <p:nvPr/>
        </p:nvSpPr>
        <p:spPr>
          <a:xfrm>
            <a:off x="7132320" y="1874520"/>
            <a:ext cx="4069080" cy="256032"/>
          </a:xfrm>
          <a:prstGeom prst="rect">
            <a:avLst/>
          </a:prstGeom>
          <a:noFill/>
          <a:ln/>
        </p:spPr>
        <p:txBody>
          <a:bodyPr wrap="square" lIns="0" tIns="0" rIns="0" bIns="0" rtlCol="0" anchor="ctr"/>
          <a:lstStyle/>
          <a:p>
            <a:pPr indent="0" marL="0">
              <a:buNone/>
            </a:pPr>
            <a:r>
              <a:rPr lang="en-US" sz="1000" spc="200" kern="0" dirty="0">
                <a:solidFill>
                  <a:srgbClr val="888888"/>
                </a:solidFill>
                <a:latin typeface="Arial" pitchFamily="34" charset="0"/>
                <a:ea typeface="Arial" pitchFamily="34" charset="-122"/>
                <a:cs typeface="Arial" pitchFamily="34" charset="-120"/>
              </a:rPr>
              <a:t>İNSANIN VEYA YETKİLİ EKİBİN GÖREVİ</a:t>
            </a:r>
            <a:endParaRPr lang="en-US" sz="1000" dirty="0"/>
          </a:p>
        </p:txBody>
      </p:sp>
      <p:sp>
        <p:nvSpPr>
          <p:cNvPr id="13" name="Shape 11"/>
          <p:cNvSpPr/>
          <p:nvPr/>
        </p:nvSpPr>
        <p:spPr>
          <a:xfrm>
            <a:off x="868680" y="2203704"/>
            <a:ext cx="10424160" cy="0"/>
          </a:xfrm>
          <a:prstGeom prst="line">
            <a:avLst/>
          </a:prstGeom>
          <a:noFill/>
          <a:ln w="9525">
            <a:solidFill>
              <a:srgbClr val="C2C2C2"/>
            </a:solidFill>
            <a:prstDash val="dash"/>
          </a:ln>
        </p:spPr>
      </p:sp>
      <p:sp>
        <p:nvSpPr>
          <p:cNvPr id="14" name="Text 12"/>
          <p:cNvSpPr txBox="1"/>
          <p:nvPr/>
        </p:nvSpPr>
        <p:spPr>
          <a:xfrm>
            <a:off x="941832" y="2258568"/>
            <a:ext cx="2194560" cy="438912"/>
          </a:xfrm>
          <a:prstGeom prst="rect">
            <a:avLst/>
          </a:prstGeom>
          <a:noFill/>
          <a:ln/>
        </p:spPr>
        <p:txBody>
          <a:bodyPr wrap="square" lIns="0" tIns="0" rIns="0" bIns="0" rtlCol="0" anchor="ctr"/>
          <a:lstStyle/>
          <a:p>
            <a:pPr indent="0" marL="0">
              <a:buNone/>
            </a:pPr>
            <a:r>
              <a:rPr lang="en-US" sz="1200" b="1" dirty="0">
                <a:solidFill>
                  <a:srgbClr val="111111"/>
                </a:solidFill>
                <a:latin typeface="Arial" pitchFamily="34" charset="0"/>
                <a:ea typeface="Arial" pitchFamily="34" charset="-122"/>
                <a:cs typeface="Arial" pitchFamily="34" charset="-120"/>
              </a:rPr>
              <a:t>İhtiyacı tanımlama</a:t>
            </a:r>
            <a:endParaRPr lang="en-US" sz="1200" dirty="0"/>
          </a:p>
        </p:txBody>
      </p:sp>
      <p:sp>
        <p:nvSpPr>
          <p:cNvPr id="15" name="Text 13"/>
          <p:cNvSpPr txBox="1"/>
          <p:nvPr/>
        </p:nvSpPr>
        <p:spPr>
          <a:xfrm>
            <a:off x="3319272" y="2258568"/>
            <a:ext cx="3657600" cy="438912"/>
          </a:xfrm>
          <a:prstGeom prst="rect">
            <a:avLst/>
          </a:prstGeom>
          <a:noFill/>
          <a:ln/>
        </p:spPr>
        <p:txBody>
          <a:bodyPr wrap="square" lIns="0" tIns="0" rIns="0" bIns="0" rtlCol="0" anchor="ctr"/>
          <a:lstStyle/>
          <a:p>
            <a:pPr indent="0" marL="0">
              <a:buNone/>
            </a:pPr>
            <a:r>
              <a:rPr lang="en-US" sz="1200" dirty="0">
                <a:solidFill>
                  <a:srgbClr val="2E2E2E"/>
                </a:solidFill>
                <a:latin typeface="Arial" pitchFamily="34" charset="0"/>
                <a:ea typeface="Arial" pitchFamily="34" charset="-122"/>
                <a:cs typeface="Arial" pitchFamily="34" charset="-120"/>
              </a:rPr>
              <a:t>Eksik şartname alanlarını sorar</a:t>
            </a:r>
            <a:endParaRPr lang="en-US" sz="1200" dirty="0"/>
          </a:p>
        </p:txBody>
      </p:sp>
      <p:sp>
        <p:nvSpPr>
          <p:cNvPr id="16" name="Text 14"/>
          <p:cNvSpPr txBox="1"/>
          <p:nvPr/>
        </p:nvSpPr>
        <p:spPr>
          <a:xfrm>
            <a:off x="7159752" y="2258568"/>
            <a:ext cx="4023360" cy="438912"/>
          </a:xfrm>
          <a:prstGeom prst="rect">
            <a:avLst/>
          </a:prstGeom>
          <a:noFill/>
          <a:ln/>
        </p:spPr>
        <p:txBody>
          <a:bodyPr wrap="square" lIns="0" tIns="0" rIns="0" bIns="0" rtlCol="0" anchor="ctr"/>
          <a:lstStyle/>
          <a:p>
            <a:pPr indent="0" marL="0">
              <a:buNone/>
            </a:pPr>
            <a:r>
              <a:rPr lang="en-US" sz="1200" dirty="0">
                <a:solidFill>
                  <a:srgbClr val="2E2E2E"/>
                </a:solidFill>
                <a:latin typeface="Arial" pitchFamily="34" charset="0"/>
                <a:ea typeface="Arial" pitchFamily="34" charset="-122"/>
                <a:cs typeface="Arial" pitchFamily="34" charset="-120"/>
              </a:rPr>
              <a:t>Gerçek ihtiyacı ve kabul sınırlarını belirler</a:t>
            </a:r>
            <a:endParaRPr lang="en-US" sz="1200" dirty="0"/>
          </a:p>
        </p:txBody>
      </p:sp>
      <p:sp>
        <p:nvSpPr>
          <p:cNvPr id="17" name="Shape 15"/>
          <p:cNvSpPr/>
          <p:nvPr/>
        </p:nvSpPr>
        <p:spPr>
          <a:xfrm>
            <a:off x="868680" y="2752344"/>
            <a:ext cx="10424160" cy="0"/>
          </a:xfrm>
          <a:prstGeom prst="line">
            <a:avLst/>
          </a:prstGeom>
          <a:noFill/>
          <a:ln w="9525">
            <a:solidFill>
              <a:srgbClr val="C2C2C2"/>
            </a:solidFill>
            <a:prstDash val="dash"/>
          </a:ln>
        </p:spPr>
      </p:sp>
      <p:sp>
        <p:nvSpPr>
          <p:cNvPr id="18" name="Text 16"/>
          <p:cNvSpPr txBox="1"/>
          <p:nvPr/>
        </p:nvSpPr>
        <p:spPr>
          <a:xfrm>
            <a:off x="941832" y="2807208"/>
            <a:ext cx="2194560" cy="438912"/>
          </a:xfrm>
          <a:prstGeom prst="rect">
            <a:avLst/>
          </a:prstGeom>
          <a:noFill/>
          <a:ln/>
        </p:spPr>
        <p:txBody>
          <a:bodyPr wrap="square" lIns="0" tIns="0" rIns="0" bIns="0" rtlCol="0" anchor="ctr"/>
          <a:lstStyle/>
          <a:p>
            <a:pPr indent="0" marL="0">
              <a:buNone/>
            </a:pPr>
            <a:r>
              <a:rPr lang="en-US" sz="1200" b="1" dirty="0">
                <a:solidFill>
                  <a:srgbClr val="111111"/>
                </a:solidFill>
                <a:latin typeface="Arial" pitchFamily="34" charset="0"/>
                <a:ea typeface="Arial" pitchFamily="34" charset="-122"/>
                <a:cs typeface="Arial" pitchFamily="34" charset="-120"/>
              </a:rPr>
              <a:t>Tedarikçi keşfi</a:t>
            </a:r>
            <a:endParaRPr lang="en-US" sz="1200" dirty="0"/>
          </a:p>
        </p:txBody>
      </p:sp>
      <p:sp>
        <p:nvSpPr>
          <p:cNvPr id="19" name="Text 17"/>
          <p:cNvSpPr txBox="1"/>
          <p:nvPr/>
        </p:nvSpPr>
        <p:spPr>
          <a:xfrm>
            <a:off x="3319272" y="2807208"/>
            <a:ext cx="3657600" cy="438912"/>
          </a:xfrm>
          <a:prstGeom prst="rect">
            <a:avLst/>
          </a:prstGeom>
          <a:noFill/>
          <a:ln/>
        </p:spPr>
        <p:txBody>
          <a:bodyPr wrap="square" lIns="0" tIns="0" rIns="0" bIns="0" rtlCol="0" anchor="ctr"/>
          <a:lstStyle/>
          <a:p>
            <a:pPr indent="0" marL="0">
              <a:buNone/>
            </a:pPr>
            <a:r>
              <a:rPr lang="en-US" sz="1200" dirty="0">
                <a:solidFill>
                  <a:srgbClr val="2E2E2E"/>
                </a:solidFill>
                <a:latin typeface="Arial" pitchFamily="34" charset="0"/>
                <a:ea typeface="Arial" pitchFamily="34" charset="-122"/>
                <a:cs typeface="Arial" pitchFamily="34" charset="-120"/>
              </a:rPr>
              <a:t>Uygun adayları ve kaynaklarını toplar</a:t>
            </a:r>
            <a:endParaRPr lang="en-US" sz="1200" dirty="0"/>
          </a:p>
        </p:txBody>
      </p:sp>
      <p:sp>
        <p:nvSpPr>
          <p:cNvPr id="20" name="Text 18"/>
          <p:cNvSpPr txBox="1"/>
          <p:nvPr/>
        </p:nvSpPr>
        <p:spPr>
          <a:xfrm>
            <a:off x="7159752" y="2807208"/>
            <a:ext cx="4023360" cy="438912"/>
          </a:xfrm>
          <a:prstGeom prst="rect">
            <a:avLst/>
          </a:prstGeom>
          <a:noFill/>
          <a:ln/>
        </p:spPr>
        <p:txBody>
          <a:bodyPr wrap="square" lIns="0" tIns="0" rIns="0" bIns="0" rtlCol="0" anchor="ctr"/>
          <a:lstStyle/>
          <a:p>
            <a:pPr indent="0" marL="0">
              <a:buNone/>
            </a:pPr>
            <a:r>
              <a:rPr lang="en-US" sz="1200" dirty="0">
                <a:solidFill>
                  <a:srgbClr val="2E2E2E"/>
                </a:solidFill>
                <a:latin typeface="Arial" pitchFamily="34" charset="0"/>
                <a:ea typeface="Arial" pitchFamily="34" charset="-122"/>
                <a:cs typeface="Arial" pitchFamily="34" charset="-120"/>
              </a:rPr>
              <a:t>Uzun listeyi ve ülke tercihlerini değerlendirir</a:t>
            </a:r>
            <a:endParaRPr lang="en-US" sz="1200" dirty="0"/>
          </a:p>
        </p:txBody>
      </p:sp>
      <p:sp>
        <p:nvSpPr>
          <p:cNvPr id="21" name="Shape 19"/>
          <p:cNvSpPr/>
          <p:nvPr/>
        </p:nvSpPr>
        <p:spPr>
          <a:xfrm>
            <a:off x="868680" y="3300984"/>
            <a:ext cx="10424160" cy="0"/>
          </a:xfrm>
          <a:prstGeom prst="line">
            <a:avLst/>
          </a:prstGeom>
          <a:noFill/>
          <a:ln w="9525">
            <a:solidFill>
              <a:srgbClr val="C2C2C2"/>
            </a:solidFill>
            <a:prstDash val="dash"/>
          </a:ln>
        </p:spPr>
      </p:sp>
      <p:sp>
        <p:nvSpPr>
          <p:cNvPr id="22" name="Text 20"/>
          <p:cNvSpPr txBox="1"/>
          <p:nvPr/>
        </p:nvSpPr>
        <p:spPr>
          <a:xfrm>
            <a:off x="941832" y="3355848"/>
            <a:ext cx="2194560" cy="438912"/>
          </a:xfrm>
          <a:prstGeom prst="rect">
            <a:avLst/>
          </a:prstGeom>
          <a:noFill/>
          <a:ln/>
        </p:spPr>
        <p:txBody>
          <a:bodyPr wrap="square" lIns="0" tIns="0" rIns="0" bIns="0" rtlCol="0" anchor="ctr"/>
          <a:lstStyle/>
          <a:p>
            <a:pPr indent="0" marL="0">
              <a:buNone/>
            </a:pPr>
            <a:r>
              <a:rPr lang="en-US" sz="1200" b="1" dirty="0">
                <a:solidFill>
                  <a:srgbClr val="111111"/>
                </a:solidFill>
                <a:latin typeface="Arial" pitchFamily="34" charset="0"/>
                <a:ea typeface="Arial" pitchFamily="34" charset="-122"/>
                <a:cs typeface="Arial" pitchFamily="34" charset="-120"/>
              </a:rPr>
              <a:t>Ön karşılaştırma</a:t>
            </a:r>
            <a:endParaRPr lang="en-US" sz="1200" dirty="0"/>
          </a:p>
        </p:txBody>
      </p:sp>
      <p:sp>
        <p:nvSpPr>
          <p:cNvPr id="23" name="Text 21"/>
          <p:cNvSpPr txBox="1"/>
          <p:nvPr/>
        </p:nvSpPr>
        <p:spPr>
          <a:xfrm>
            <a:off x="3319272" y="3355848"/>
            <a:ext cx="3657600" cy="438912"/>
          </a:xfrm>
          <a:prstGeom prst="rect">
            <a:avLst/>
          </a:prstGeom>
          <a:noFill/>
          <a:ln/>
        </p:spPr>
        <p:txBody>
          <a:bodyPr wrap="square" lIns="0" tIns="0" rIns="0" bIns="0" rtlCol="0" anchor="ctr"/>
          <a:lstStyle/>
          <a:p>
            <a:pPr indent="0" marL="0">
              <a:buNone/>
            </a:pPr>
            <a:r>
              <a:rPr lang="en-US" sz="1200" dirty="0">
                <a:solidFill>
                  <a:srgbClr val="2E2E2E"/>
                </a:solidFill>
                <a:latin typeface="Arial" pitchFamily="34" charset="0"/>
                <a:ea typeface="Arial" pitchFamily="34" charset="-122"/>
                <a:cs typeface="Arial" pitchFamily="34" charset="-120"/>
              </a:rPr>
              <a:t>Kapasite ve koşulları tabloya döker</a:t>
            </a:r>
            <a:endParaRPr lang="en-US" sz="1200" dirty="0"/>
          </a:p>
        </p:txBody>
      </p:sp>
      <p:sp>
        <p:nvSpPr>
          <p:cNvPr id="24" name="Text 22"/>
          <p:cNvSpPr txBox="1"/>
          <p:nvPr/>
        </p:nvSpPr>
        <p:spPr>
          <a:xfrm>
            <a:off x="7159752" y="3355848"/>
            <a:ext cx="4023360" cy="438912"/>
          </a:xfrm>
          <a:prstGeom prst="rect">
            <a:avLst/>
          </a:prstGeom>
          <a:noFill/>
          <a:ln/>
        </p:spPr>
        <p:txBody>
          <a:bodyPr wrap="square" lIns="0" tIns="0" rIns="0" bIns="0" rtlCol="0" anchor="ctr"/>
          <a:lstStyle/>
          <a:p>
            <a:pPr indent="0" marL="0">
              <a:buNone/>
            </a:pPr>
            <a:r>
              <a:rPr lang="en-US" sz="1200" dirty="0">
                <a:solidFill>
                  <a:srgbClr val="2E2E2E"/>
                </a:solidFill>
                <a:latin typeface="Arial" pitchFamily="34" charset="0"/>
                <a:ea typeface="Arial" pitchFamily="34" charset="-122"/>
                <a:cs typeface="Arial" pitchFamily="34" charset="-120"/>
              </a:rPr>
              <a:t>Kritik iddiaları orijinal belgeyle doğrular</a:t>
            </a:r>
            <a:endParaRPr lang="en-US" sz="1200" dirty="0"/>
          </a:p>
        </p:txBody>
      </p:sp>
      <p:sp>
        <p:nvSpPr>
          <p:cNvPr id="25" name="Shape 23"/>
          <p:cNvSpPr/>
          <p:nvPr/>
        </p:nvSpPr>
        <p:spPr>
          <a:xfrm>
            <a:off x="868680" y="3849624"/>
            <a:ext cx="10424160" cy="0"/>
          </a:xfrm>
          <a:prstGeom prst="line">
            <a:avLst/>
          </a:prstGeom>
          <a:noFill/>
          <a:ln w="9525">
            <a:solidFill>
              <a:srgbClr val="C2C2C2"/>
            </a:solidFill>
            <a:prstDash val="dash"/>
          </a:ln>
        </p:spPr>
      </p:sp>
      <p:sp>
        <p:nvSpPr>
          <p:cNvPr id="26" name="Text 24"/>
          <p:cNvSpPr txBox="1"/>
          <p:nvPr/>
        </p:nvSpPr>
        <p:spPr>
          <a:xfrm>
            <a:off x="941832" y="3904488"/>
            <a:ext cx="2194560" cy="438912"/>
          </a:xfrm>
          <a:prstGeom prst="rect">
            <a:avLst/>
          </a:prstGeom>
          <a:noFill/>
          <a:ln/>
        </p:spPr>
        <p:txBody>
          <a:bodyPr wrap="square" lIns="0" tIns="0" rIns="0" bIns="0" rtlCol="0" anchor="ctr"/>
          <a:lstStyle/>
          <a:p>
            <a:pPr indent="0" marL="0">
              <a:buNone/>
            </a:pPr>
            <a:r>
              <a:rPr lang="en-US" sz="1200" b="1" dirty="0">
                <a:solidFill>
                  <a:srgbClr val="111111"/>
                </a:solidFill>
                <a:latin typeface="Arial" pitchFamily="34" charset="0"/>
                <a:ea typeface="Arial" pitchFamily="34" charset="-122"/>
                <a:cs typeface="Arial" pitchFamily="34" charset="-120"/>
              </a:rPr>
              <a:t>Teklif ve numune</a:t>
            </a:r>
            <a:endParaRPr lang="en-US" sz="1200" dirty="0"/>
          </a:p>
        </p:txBody>
      </p:sp>
      <p:sp>
        <p:nvSpPr>
          <p:cNvPr id="27" name="Text 25"/>
          <p:cNvSpPr txBox="1"/>
          <p:nvPr/>
        </p:nvSpPr>
        <p:spPr>
          <a:xfrm>
            <a:off x="3319272" y="3904488"/>
            <a:ext cx="3657600" cy="438912"/>
          </a:xfrm>
          <a:prstGeom prst="rect">
            <a:avLst/>
          </a:prstGeom>
          <a:noFill/>
          <a:ln/>
        </p:spPr>
        <p:txBody>
          <a:bodyPr wrap="square" lIns="0" tIns="0" rIns="0" bIns="0" rtlCol="0" anchor="ctr"/>
          <a:lstStyle/>
          <a:p>
            <a:pPr indent="0" marL="0">
              <a:buNone/>
            </a:pPr>
            <a:r>
              <a:rPr lang="en-US" sz="1200" dirty="0">
                <a:solidFill>
                  <a:srgbClr val="2E2E2E"/>
                </a:solidFill>
                <a:latin typeface="Arial" pitchFamily="34" charset="0"/>
                <a:ea typeface="Arial" pitchFamily="34" charset="-122"/>
                <a:cs typeface="Arial" pitchFamily="34" charset="-120"/>
              </a:rPr>
              <a:t>Talebi düzenler, takibi hazırlar</a:t>
            </a:r>
            <a:endParaRPr lang="en-US" sz="1200" dirty="0"/>
          </a:p>
        </p:txBody>
      </p:sp>
      <p:sp>
        <p:nvSpPr>
          <p:cNvPr id="28" name="Text 26"/>
          <p:cNvSpPr txBox="1"/>
          <p:nvPr/>
        </p:nvSpPr>
        <p:spPr>
          <a:xfrm>
            <a:off x="7159752" y="3904488"/>
            <a:ext cx="4023360" cy="438912"/>
          </a:xfrm>
          <a:prstGeom prst="rect">
            <a:avLst/>
          </a:prstGeom>
          <a:noFill/>
          <a:ln/>
        </p:spPr>
        <p:txBody>
          <a:bodyPr wrap="square" lIns="0" tIns="0" rIns="0" bIns="0" rtlCol="0" anchor="ctr"/>
          <a:lstStyle/>
          <a:p>
            <a:pPr indent="0" marL="0">
              <a:buNone/>
            </a:pPr>
            <a:r>
              <a:rPr lang="en-US" sz="1200" dirty="0">
                <a:solidFill>
                  <a:srgbClr val="2E2E2E"/>
                </a:solidFill>
                <a:latin typeface="Arial" pitchFamily="34" charset="0"/>
                <a:ea typeface="Arial" pitchFamily="34" charset="-122"/>
                <a:cs typeface="Arial" pitchFamily="34" charset="-120"/>
              </a:rPr>
              <a:t>Fiyatı, numuneyi ve koşulları onaylar</a:t>
            </a:r>
            <a:endParaRPr lang="en-US" sz="1200" dirty="0"/>
          </a:p>
        </p:txBody>
      </p:sp>
      <p:sp>
        <p:nvSpPr>
          <p:cNvPr id="29" name="Shape 27"/>
          <p:cNvSpPr/>
          <p:nvPr/>
        </p:nvSpPr>
        <p:spPr>
          <a:xfrm>
            <a:off x="868680" y="4398264"/>
            <a:ext cx="10424160" cy="0"/>
          </a:xfrm>
          <a:prstGeom prst="line">
            <a:avLst/>
          </a:prstGeom>
          <a:noFill/>
          <a:ln w="9525">
            <a:solidFill>
              <a:srgbClr val="C2C2C2"/>
            </a:solidFill>
            <a:prstDash val="dash"/>
          </a:ln>
        </p:spPr>
      </p:sp>
      <p:sp>
        <p:nvSpPr>
          <p:cNvPr id="30" name="Text 28"/>
          <p:cNvSpPr txBox="1"/>
          <p:nvPr/>
        </p:nvSpPr>
        <p:spPr>
          <a:xfrm>
            <a:off x="941832" y="4453128"/>
            <a:ext cx="2194560" cy="438912"/>
          </a:xfrm>
          <a:prstGeom prst="rect">
            <a:avLst/>
          </a:prstGeom>
          <a:noFill/>
          <a:ln/>
        </p:spPr>
        <p:txBody>
          <a:bodyPr wrap="square" lIns="0" tIns="0" rIns="0" bIns="0" rtlCol="0" anchor="ctr"/>
          <a:lstStyle/>
          <a:p>
            <a:pPr indent="0" marL="0">
              <a:buNone/>
            </a:pPr>
            <a:r>
              <a:rPr lang="en-US" sz="1200" b="1" dirty="0">
                <a:solidFill>
                  <a:srgbClr val="111111"/>
                </a:solidFill>
                <a:latin typeface="Arial" pitchFamily="34" charset="0"/>
                <a:ea typeface="Arial" pitchFamily="34" charset="-122"/>
                <a:cs typeface="Arial" pitchFamily="34" charset="-120"/>
              </a:rPr>
              <a:t>Sipariş ve ödeme</a:t>
            </a:r>
            <a:endParaRPr lang="en-US" sz="1200" dirty="0"/>
          </a:p>
        </p:txBody>
      </p:sp>
      <p:sp>
        <p:nvSpPr>
          <p:cNvPr id="31" name="Text 29"/>
          <p:cNvSpPr txBox="1"/>
          <p:nvPr/>
        </p:nvSpPr>
        <p:spPr>
          <a:xfrm>
            <a:off x="3319272" y="4453128"/>
            <a:ext cx="3657600" cy="438912"/>
          </a:xfrm>
          <a:prstGeom prst="rect">
            <a:avLst/>
          </a:prstGeom>
          <a:noFill/>
          <a:ln/>
        </p:spPr>
        <p:txBody>
          <a:bodyPr wrap="square" lIns="0" tIns="0" rIns="0" bIns="0" rtlCol="0" anchor="ctr"/>
          <a:lstStyle/>
          <a:p>
            <a:pPr indent="0" marL="0">
              <a:buNone/>
            </a:pPr>
            <a:r>
              <a:rPr lang="en-US" sz="1200" dirty="0">
                <a:solidFill>
                  <a:srgbClr val="2E2E2E"/>
                </a:solidFill>
                <a:latin typeface="Arial" pitchFamily="34" charset="0"/>
                <a:ea typeface="Arial" pitchFamily="34" charset="-122"/>
                <a:cs typeface="Arial" pitchFamily="34" charset="-120"/>
              </a:rPr>
              <a:t>Yetkisi ölçüsünde işlemi hazırlar</a:t>
            </a:r>
            <a:endParaRPr lang="en-US" sz="1200" dirty="0"/>
          </a:p>
        </p:txBody>
      </p:sp>
      <p:sp>
        <p:nvSpPr>
          <p:cNvPr id="32" name="Text 30"/>
          <p:cNvSpPr txBox="1"/>
          <p:nvPr/>
        </p:nvSpPr>
        <p:spPr>
          <a:xfrm>
            <a:off x="7159752" y="4453128"/>
            <a:ext cx="4023360" cy="438912"/>
          </a:xfrm>
          <a:prstGeom prst="rect">
            <a:avLst/>
          </a:prstGeom>
          <a:noFill/>
          <a:ln/>
        </p:spPr>
        <p:txBody>
          <a:bodyPr wrap="square" lIns="0" tIns="0" rIns="0" bIns="0" rtlCol="0" anchor="ctr"/>
          <a:lstStyle/>
          <a:p>
            <a:pPr indent="0" marL="0">
              <a:buNone/>
            </a:pPr>
            <a:r>
              <a:rPr lang="en-US" sz="1200" dirty="0">
                <a:solidFill>
                  <a:srgbClr val="2E2E2E"/>
                </a:solidFill>
                <a:latin typeface="Arial" pitchFamily="34" charset="0"/>
                <a:ea typeface="Arial" pitchFamily="34" charset="-122"/>
                <a:cs typeface="Arial" pitchFamily="34" charset="-120"/>
              </a:rPr>
              <a:t>Taahhüt ve ödeme onayını verir</a:t>
            </a:r>
            <a:endParaRPr lang="en-US" sz="1200" dirty="0"/>
          </a:p>
        </p:txBody>
      </p:sp>
      <p:sp>
        <p:nvSpPr>
          <p:cNvPr id="33" name="Shape 31"/>
          <p:cNvSpPr/>
          <p:nvPr/>
        </p:nvSpPr>
        <p:spPr>
          <a:xfrm>
            <a:off x="868680" y="4946904"/>
            <a:ext cx="10424160" cy="0"/>
          </a:xfrm>
          <a:prstGeom prst="line">
            <a:avLst/>
          </a:prstGeom>
          <a:noFill/>
          <a:ln w="9525">
            <a:solidFill>
              <a:srgbClr val="C2C2C2"/>
            </a:solidFill>
            <a:prstDash val="dash"/>
          </a:ln>
        </p:spPr>
      </p:sp>
      <p:sp>
        <p:nvSpPr>
          <p:cNvPr id="34" name="Text 32"/>
          <p:cNvSpPr txBox="1"/>
          <p:nvPr/>
        </p:nvSpPr>
        <p:spPr>
          <a:xfrm>
            <a:off x="941832" y="5001768"/>
            <a:ext cx="2194560" cy="438912"/>
          </a:xfrm>
          <a:prstGeom prst="rect">
            <a:avLst/>
          </a:prstGeom>
          <a:noFill/>
          <a:ln/>
        </p:spPr>
        <p:txBody>
          <a:bodyPr wrap="square" lIns="0" tIns="0" rIns="0" bIns="0" rtlCol="0" anchor="ctr"/>
          <a:lstStyle/>
          <a:p>
            <a:pPr indent="0" marL="0">
              <a:buNone/>
            </a:pPr>
            <a:r>
              <a:rPr lang="en-US" sz="1200" b="1" dirty="0">
                <a:solidFill>
                  <a:srgbClr val="111111"/>
                </a:solidFill>
                <a:latin typeface="Arial" pitchFamily="34" charset="0"/>
                <a:ea typeface="Arial" pitchFamily="34" charset="-122"/>
                <a:cs typeface="Arial" pitchFamily="34" charset="-120"/>
              </a:rPr>
              <a:t>Satış sonrası</a:t>
            </a:r>
            <a:endParaRPr lang="en-US" sz="1200" dirty="0"/>
          </a:p>
        </p:txBody>
      </p:sp>
      <p:sp>
        <p:nvSpPr>
          <p:cNvPr id="35" name="Text 33"/>
          <p:cNvSpPr txBox="1"/>
          <p:nvPr/>
        </p:nvSpPr>
        <p:spPr>
          <a:xfrm>
            <a:off x="3319272" y="5001768"/>
            <a:ext cx="3657600" cy="438912"/>
          </a:xfrm>
          <a:prstGeom prst="rect">
            <a:avLst/>
          </a:prstGeom>
          <a:noFill/>
          <a:ln/>
        </p:spPr>
        <p:txBody>
          <a:bodyPr wrap="square" lIns="0" tIns="0" rIns="0" bIns="0" rtlCol="0" anchor="ctr"/>
          <a:lstStyle/>
          <a:p>
            <a:pPr indent="0" marL="0">
              <a:buNone/>
            </a:pPr>
            <a:r>
              <a:rPr lang="en-US" sz="1200" dirty="0">
                <a:solidFill>
                  <a:srgbClr val="2E2E2E"/>
                </a:solidFill>
                <a:latin typeface="Arial" pitchFamily="34" charset="0"/>
                <a:ea typeface="Arial" pitchFamily="34" charset="-122"/>
                <a:cs typeface="Arial" pitchFamily="34" charset="-120"/>
              </a:rPr>
              <a:t>Durumu bildirir, sorunu sınıflar</a:t>
            </a:r>
            <a:endParaRPr lang="en-US" sz="1200" dirty="0"/>
          </a:p>
        </p:txBody>
      </p:sp>
      <p:sp>
        <p:nvSpPr>
          <p:cNvPr id="36" name="Text 34"/>
          <p:cNvSpPr txBox="1"/>
          <p:nvPr/>
        </p:nvSpPr>
        <p:spPr>
          <a:xfrm>
            <a:off x="7159752" y="5001768"/>
            <a:ext cx="4023360" cy="438912"/>
          </a:xfrm>
          <a:prstGeom prst="rect">
            <a:avLst/>
          </a:prstGeom>
          <a:noFill/>
          <a:ln/>
        </p:spPr>
        <p:txBody>
          <a:bodyPr wrap="square" lIns="0" tIns="0" rIns="0" bIns="0" rtlCol="0" anchor="ctr"/>
          <a:lstStyle/>
          <a:p>
            <a:pPr indent="0" marL="0">
              <a:buNone/>
            </a:pPr>
            <a:r>
              <a:rPr lang="en-US" sz="1200" dirty="0">
                <a:solidFill>
                  <a:srgbClr val="2E2E2E"/>
                </a:solidFill>
                <a:latin typeface="Arial" pitchFamily="34" charset="0"/>
                <a:ea typeface="Arial" pitchFamily="34" charset="-122"/>
                <a:cs typeface="Arial" pitchFamily="34" charset="-120"/>
              </a:rPr>
              <a:t>İade, tazmin ve ilişkiyi yönetir</a:t>
            </a:r>
            <a:endParaRPr lang="en-US" sz="1200" dirty="0"/>
          </a:p>
        </p:txBody>
      </p:sp>
      <p:sp>
        <p:nvSpPr>
          <p:cNvPr id="37" name="Shape 35"/>
          <p:cNvSpPr/>
          <p:nvPr/>
        </p:nvSpPr>
        <p:spPr>
          <a:xfrm>
            <a:off x="868680" y="5495544"/>
            <a:ext cx="10424160" cy="0"/>
          </a:xfrm>
          <a:prstGeom prst="line">
            <a:avLst/>
          </a:prstGeom>
          <a:noFill/>
          <a:ln w="9525">
            <a:solidFill>
              <a:srgbClr val="C2C2C2"/>
            </a:solidFill>
            <a:prstDash val="dash"/>
          </a:ln>
        </p:spPr>
      </p:sp>
      <p:sp>
        <p:nvSpPr>
          <p:cNvPr id="38" name="Text 36"/>
          <p:cNvSpPr txBox="1"/>
          <p:nvPr/>
        </p:nvSpPr>
        <p:spPr>
          <a:xfrm>
            <a:off x="868680" y="5806440"/>
            <a:ext cx="10424160" cy="274320"/>
          </a:xfrm>
          <a:prstGeom prst="rect">
            <a:avLst/>
          </a:prstGeom>
          <a:noFill/>
          <a:ln/>
        </p:spPr>
        <p:txBody>
          <a:bodyPr wrap="square" lIns="0" tIns="0" rIns="0" bIns="0" rtlCol="0" anchor="ctr"/>
          <a:lstStyle/>
          <a:p>
            <a:pPr indent="0" marL="0">
              <a:buNone/>
            </a:pPr>
            <a:r>
              <a:rPr lang="en-US" sz="1000" dirty="0">
                <a:solidFill>
                  <a:srgbClr val="8E8E8E"/>
                </a:solidFill>
                <a:latin typeface="Arial" pitchFamily="34" charset="0"/>
                <a:ea typeface="Arial" pitchFamily="34" charset="-122"/>
                <a:cs typeface="Arial" pitchFamily="34" charset="-120"/>
              </a:rPr>
              <a:t>Bir tasarım önerisidir; şirketin yetki politikası ve sözleşmeleriyle uyarlanır.</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3A3A3A"/>
            </a:solidFill>
            <a:prstDash val="solid"/>
          </a:ln>
        </p:spPr>
      </p:sp>
      <p:sp>
        <p:nvSpPr>
          <p:cNvPr id="3" name="Shape 1"/>
          <p:cNvSpPr/>
          <p:nvPr/>
        </p:nvSpPr>
        <p:spPr>
          <a:xfrm>
            <a:off x="658368" y="6199632"/>
            <a:ext cx="10844784" cy="0"/>
          </a:xfrm>
          <a:prstGeom prst="line">
            <a:avLst/>
          </a:prstGeom>
          <a:noFill/>
          <a:ln w="9525">
            <a:solidFill>
              <a:srgbClr val="3A3A3A"/>
            </a:solidFill>
            <a:prstDash val="solid"/>
          </a:ln>
        </p:spPr>
      </p:sp>
      <p:sp>
        <p:nvSpPr>
          <p:cNvPr id="4" name="Shape 2"/>
          <p:cNvSpPr/>
          <p:nvPr/>
        </p:nvSpPr>
        <p:spPr>
          <a:xfrm>
            <a:off x="658368" y="457200"/>
            <a:ext cx="0" cy="402336"/>
          </a:xfrm>
          <a:prstGeom prst="line">
            <a:avLst/>
          </a:prstGeom>
          <a:noFill/>
          <a:ln w="9525">
            <a:solidFill>
              <a:srgbClr val="3A3A3A"/>
            </a:solidFill>
            <a:prstDash val="solid"/>
          </a:ln>
        </p:spPr>
      </p:sp>
      <p:sp>
        <p:nvSpPr>
          <p:cNvPr id="5" name="Shape 3"/>
          <p:cNvSpPr/>
          <p:nvPr/>
        </p:nvSpPr>
        <p:spPr>
          <a:xfrm>
            <a:off x="658368" y="5998464"/>
            <a:ext cx="0" cy="402336"/>
          </a:xfrm>
          <a:prstGeom prst="line">
            <a:avLst/>
          </a:prstGeom>
          <a:noFill/>
          <a:ln w="9525">
            <a:solidFill>
              <a:srgbClr val="3A3A3A"/>
            </a:solidFill>
            <a:prstDash val="solid"/>
          </a:ln>
        </p:spPr>
      </p:sp>
      <p:sp>
        <p:nvSpPr>
          <p:cNvPr id="6" name="Shape 4"/>
          <p:cNvSpPr/>
          <p:nvPr/>
        </p:nvSpPr>
        <p:spPr>
          <a:xfrm>
            <a:off x="11503152" y="457200"/>
            <a:ext cx="0" cy="402336"/>
          </a:xfrm>
          <a:prstGeom prst="line">
            <a:avLst/>
          </a:prstGeom>
          <a:noFill/>
          <a:ln w="9525">
            <a:solidFill>
              <a:srgbClr val="3A3A3A"/>
            </a:solidFill>
            <a:prstDash val="solid"/>
          </a:ln>
        </p:spPr>
      </p:sp>
      <p:sp>
        <p:nvSpPr>
          <p:cNvPr id="7" name="Shape 5"/>
          <p:cNvSpPr/>
          <p:nvPr/>
        </p:nvSpPr>
        <p:spPr>
          <a:xfrm>
            <a:off x="11503152" y="5998464"/>
            <a:ext cx="0" cy="402336"/>
          </a:xfrm>
          <a:prstGeom prst="line">
            <a:avLst/>
          </a:prstGeom>
          <a:noFill/>
          <a:ln w="9525">
            <a:solidFill>
              <a:srgbClr val="3A3A3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8A8A8A"/>
                </a:solidFill>
                <a:latin typeface="Arial" pitchFamily="34" charset="0"/>
                <a:ea typeface="Arial" pitchFamily="34" charset="-122"/>
                <a:cs typeface="Arial" pitchFamily="34" charset="-120"/>
              </a:rPr>
              <a:t>REKABET ZATEN BURADA</a:t>
            </a:r>
            <a:endParaRPr lang="en-US" sz="1100" dirty="0"/>
          </a:p>
        </p:txBody>
      </p:sp>
      <p:sp>
        <p:nvSpPr>
          <p:cNvPr id="9" name="Text 7"/>
          <p:cNvSpPr txBox="1"/>
          <p:nvPr/>
        </p:nvSpPr>
        <p:spPr>
          <a:xfrm>
            <a:off x="822960" y="1234440"/>
            <a:ext cx="10515600" cy="822960"/>
          </a:xfrm>
          <a:prstGeom prst="rect">
            <a:avLst/>
          </a:prstGeom>
          <a:noFill/>
          <a:ln/>
        </p:spPr>
        <p:txBody>
          <a:bodyPr wrap="square" lIns="0" tIns="0" rIns="0" bIns="0" rtlCol="0" anchor="t"/>
          <a:lstStyle/>
          <a:p>
            <a:pPr algn="ctr" indent="0" marL="0">
              <a:buNone/>
            </a:pPr>
            <a:r>
              <a:rPr lang="en-US" sz="3600" dirty="0">
                <a:solidFill>
                  <a:srgbClr val="FFFFFF"/>
                </a:solidFill>
                <a:latin typeface="Arial" pitchFamily="34" charset="0"/>
                <a:ea typeface="Arial" pitchFamily="34" charset="-122"/>
                <a:cs typeface="Arial" pitchFamily="34" charset="-120"/>
              </a:rPr>
              <a:t>Alıcı size değil, </a:t>
            </a:r>
            <a:pPr algn="ctr" indent="0" marL="0">
              <a:buNone/>
            </a:pPr>
            <a:r>
              <a:rPr lang="en-US" sz="3600" b="1" i="1" dirty="0">
                <a:solidFill>
                  <a:srgbClr val="A78BFA"/>
                </a:solidFill>
                <a:latin typeface="Cambria" pitchFamily="34" charset="0"/>
                <a:ea typeface="Cambria" pitchFamily="34" charset="-122"/>
                <a:cs typeface="Cambria" pitchFamily="34" charset="-120"/>
              </a:rPr>
              <a:t>Accio'ya</a:t>
            </a:r>
            <a:pPr algn="ctr" indent="0" marL="0">
              <a:buNone/>
            </a:pPr>
            <a:r>
              <a:rPr lang="en-US" sz="3600" dirty="0">
                <a:solidFill>
                  <a:srgbClr val="FFFFFF"/>
                </a:solidFill>
                <a:latin typeface="Arial" pitchFamily="34" charset="0"/>
                <a:ea typeface="Arial" pitchFamily="34" charset="-122"/>
                <a:cs typeface="Arial" pitchFamily="34" charset="-120"/>
              </a:rPr>
              <a:t> soruyor</a:t>
            </a:r>
            <a:endParaRPr lang="en-US" sz="3600" dirty="0"/>
          </a:p>
        </p:txBody>
      </p:sp>
      <p:sp>
        <p:nvSpPr>
          <p:cNvPr id="10" name="Shape 8"/>
          <p:cNvSpPr/>
          <p:nvPr/>
        </p:nvSpPr>
        <p:spPr>
          <a:xfrm>
            <a:off x="960120" y="2377440"/>
            <a:ext cx="2331720" cy="1371600"/>
          </a:xfrm>
          <a:prstGeom prst="roundRect">
            <a:avLst>
              <a:gd name="adj" fmla="val 2667"/>
            </a:avLst>
          </a:prstGeom>
          <a:solidFill>
            <a:srgbClr val="2A2145"/>
          </a:solidFill>
          <a:ln w="9525">
            <a:solidFill>
              <a:srgbClr val="A78BFA"/>
            </a:solidFill>
            <a:prstDash val="solid"/>
          </a:ln>
        </p:spPr>
      </p:sp>
      <p:sp>
        <p:nvSpPr>
          <p:cNvPr id="11" name="Text 9"/>
          <p:cNvSpPr txBox="1"/>
          <p:nvPr/>
        </p:nvSpPr>
        <p:spPr>
          <a:xfrm>
            <a:off x="1143000" y="2542032"/>
            <a:ext cx="1965960" cy="502920"/>
          </a:xfrm>
          <a:prstGeom prst="rect">
            <a:avLst/>
          </a:prstGeom>
          <a:noFill/>
          <a:ln/>
        </p:spPr>
        <p:txBody>
          <a:bodyPr wrap="square" lIns="0" tIns="0" rIns="0" bIns="0" rtlCol="0" anchor="ctr"/>
          <a:lstStyle/>
          <a:p>
            <a:pPr algn="ctr" indent="0" marL="0">
              <a:buNone/>
            </a:pPr>
            <a:r>
              <a:rPr lang="en-US" sz="2500" b="1" dirty="0">
                <a:solidFill>
                  <a:srgbClr val="A78BFA"/>
                </a:solidFill>
                <a:latin typeface="Arial" pitchFamily="34" charset="0"/>
                <a:ea typeface="Arial" pitchFamily="34" charset="-122"/>
                <a:cs typeface="Arial" pitchFamily="34" charset="-120"/>
              </a:rPr>
              <a:t>10 M+</a:t>
            </a:r>
            <a:endParaRPr lang="en-US" sz="2500" dirty="0"/>
          </a:p>
        </p:txBody>
      </p:sp>
      <p:sp>
        <p:nvSpPr>
          <p:cNvPr id="12" name="Text 10"/>
          <p:cNvSpPr txBox="1"/>
          <p:nvPr/>
        </p:nvSpPr>
        <p:spPr>
          <a:xfrm>
            <a:off x="1143000" y="3108960"/>
            <a:ext cx="1965960" cy="548640"/>
          </a:xfrm>
          <a:prstGeom prst="rect">
            <a:avLst/>
          </a:prstGeom>
          <a:noFill/>
          <a:ln/>
        </p:spPr>
        <p:txBody>
          <a:bodyPr wrap="square" lIns="0" tIns="0" rIns="0" bIns="0" rtlCol="0" anchor="ctr"/>
          <a:lstStyle/>
          <a:p>
            <a:pPr algn="ctr" indent="0" marL="0">
              <a:buNone/>
            </a:pPr>
            <a:r>
              <a:rPr lang="en-US" sz="1100" dirty="0">
                <a:solidFill>
                  <a:srgbClr val="A8A8A8"/>
                </a:solidFill>
                <a:latin typeface="Arial" pitchFamily="34" charset="0"/>
                <a:ea typeface="Arial" pitchFamily="34" charset="-122"/>
                <a:cs typeface="Arial" pitchFamily="34" charset="-120"/>
              </a:rPr>
              <a:t>Aylık aktif kullanıcı</a:t>
            </a:r>
            <a:endParaRPr lang="en-US" sz="1100" dirty="0"/>
          </a:p>
          <a:p>
            <a:pPr algn="ctr" indent="0" marL="0">
              <a:buNone/>
            </a:pPr>
            <a:r>
              <a:rPr lang="en-US" sz="1100" dirty="0">
                <a:solidFill>
                  <a:srgbClr val="A8A8A8"/>
                </a:solidFill>
                <a:latin typeface="Arial" pitchFamily="34" charset="0"/>
                <a:ea typeface="Arial" pitchFamily="34" charset="-122"/>
                <a:cs typeface="Arial" pitchFamily="34" charset="-120"/>
              </a:rPr>
              <a:t>(Mart 2026)</a:t>
            </a:r>
            <a:endParaRPr lang="en-US" sz="1100" dirty="0"/>
          </a:p>
        </p:txBody>
      </p:sp>
      <p:sp>
        <p:nvSpPr>
          <p:cNvPr id="13" name="Shape 11"/>
          <p:cNvSpPr/>
          <p:nvPr/>
        </p:nvSpPr>
        <p:spPr>
          <a:xfrm>
            <a:off x="3566160" y="2377440"/>
            <a:ext cx="2331720" cy="1371600"/>
          </a:xfrm>
          <a:prstGeom prst="roundRect">
            <a:avLst>
              <a:gd name="adj" fmla="val 2667"/>
            </a:avLst>
          </a:prstGeom>
          <a:solidFill>
            <a:srgbClr val="141414"/>
          </a:solidFill>
          <a:ln w="9525">
            <a:solidFill>
              <a:srgbClr val="3A3A3A"/>
            </a:solidFill>
            <a:prstDash val="solid"/>
          </a:ln>
        </p:spPr>
      </p:sp>
      <p:sp>
        <p:nvSpPr>
          <p:cNvPr id="14" name="Text 12"/>
          <p:cNvSpPr txBox="1"/>
          <p:nvPr/>
        </p:nvSpPr>
        <p:spPr>
          <a:xfrm>
            <a:off x="3749040" y="2542032"/>
            <a:ext cx="1965960" cy="502920"/>
          </a:xfrm>
          <a:prstGeom prst="rect">
            <a:avLst/>
          </a:prstGeom>
          <a:noFill/>
          <a:ln/>
        </p:spPr>
        <p:txBody>
          <a:bodyPr wrap="square" lIns="0" tIns="0" rIns="0" bIns="0" rtlCol="0" anchor="ctr"/>
          <a:lstStyle/>
          <a:p>
            <a:pPr algn="ctr" indent="0" marL="0">
              <a:buNone/>
            </a:pPr>
            <a:r>
              <a:rPr lang="en-US" sz="2500" b="1" dirty="0">
                <a:solidFill>
                  <a:srgbClr val="FFFFFF"/>
                </a:solidFill>
                <a:latin typeface="Arial" pitchFamily="34" charset="0"/>
                <a:ea typeface="Arial" pitchFamily="34" charset="-122"/>
                <a:cs typeface="Arial" pitchFamily="34" charset="-120"/>
              </a:rPr>
              <a:t>500 bin</a:t>
            </a:r>
            <a:endParaRPr lang="en-US" sz="2500" dirty="0"/>
          </a:p>
        </p:txBody>
      </p:sp>
      <p:sp>
        <p:nvSpPr>
          <p:cNvPr id="15" name="Text 13"/>
          <p:cNvSpPr txBox="1"/>
          <p:nvPr/>
        </p:nvSpPr>
        <p:spPr>
          <a:xfrm>
            <a:off x="3749040" y="3108960"/>
            <a:ext cx="1965960" cy="548640"/>
          </a:xfrm>
          <a:prstGeom prst="rect">
            <a:avLst/>
          </a:prstGeom>
          <a:noFill/>
          <a:ln/>
        </p:spPr>
        <p:txBody>
          <a:bodyPr wrap="square" lIns="0" tIns="0" rIns="0" bIns="0" rtlCol="0" anchor="ctr"/>
          <a:lstStyle/>
          <a:p>
            <a:pPr algn="ctr" indent="0" marL="0">
              <a:buNone/>
            </a:pPr>
            <a:r>
              <a:rPr lang="en-US" sz="1100" dirty="0">
                <a:solidFill>
                  <a:srgbClr val="A8A8A8"/>
                </a:solidFill>
                <a:latin typeface="Arial" pitchFamily="34" charset="0"/>
                <a:ea typeface="Arial" pitchFamily="34" charset="-122"/>
                <a:cs typeface="Arial" pitchFamily="34" charset="-120"/>
              </a:rPr>
              <a:t>İlk üç ayda</a:t>
            </a:r>
            <a:endParaRPr lang="en-US" sz="1100" dirty="0"/>
          </a:p>
          <a:p>
            <a:pPr algn="ctr" indent="0" marL="0">
              <a:buNone/>
            </a:pPr>
            <a:r>
              <a:rPr lang="en-US" sz="1100" dirty="0">
                <a:solidFill>
                  <a:srgbClr val="A8A8A8"/>
                </a:solidFill>
                <a:latin typeface="Arial" pitchFamily="34" charset="0"/>
                <a:ea typeface="Arial" pitchFamily="34" charset="-122"/>
                <a:cs typeface="Arial" pitchFamily="34" charset="-120"/>
              </a:rPr>
              <a:t>ulaşılan kullanıcı</a:t>
            </a:r>
            <a:endParaRPr lang="en-US" sz="1100" dirty="0"/>
          </a:p>
        </p:txBody>
      </p:sp>
      <p:sp>
        <p:nvSpPr>
          <p:cNvPr id="16" name="Shape 14"/>
          <p:cNvSpPr/>
          <p:nvPr/>
        </p:nvSpPr>
        <p:spPr>
          <a:xfrm>
            <a:off x="6172200" y="2377440"/>
            <a:ext cx="2331720" cy="1371600"/>
          </a:xfrm>
          <a:prstGeom prst="roundRect">
            <a:avLst>
              <a:gd name="adj" fmla="val 2667"/>
            </a:avLst>
          </a:prstGeom>
          <a:solidFill>
            <a:srgbClr val="141414"/>
          </a:solidFill>
          <a:ln w="9525">
            <a:solidFill>
              <a:srgbClr val="3A3A3A"/>
            </a:solidFill>
            <a:prstDash val="solid"/>
          </a:ln>
        </p:spPr>
      </p:sp>
      <p:sp>
        <p:nvSpPr>
          <p:cNvPr id="17" name="Text 15"/>
          <p:cNvSpPr txBox="1"/>
          <p:nvPr/>
        </p:nvSpPr>
        <p:spPr>
          <a:xfrm>
            <a:off x="6355080" y="2542032"/>
            <a:ext cx="1965960" cy="502920"/>
          </a:xfrm>
          <a:prstGeom prst="rect">
            <a:avLst/>
          </a:prstGeom>
          <a:noFill/>
          <a:ln/>
        </p:spPr>
        <p:txBody>
          <a:bodyPr wrap="square" lIns="0" tIns="0" rIns="0" bIns="0" rtlCol="0" anchor="ctr"/>
          <a:lstStyle/>
          <a:p>
            <a:pPr algn="ctr" indent="0" marL="0">
              <a:buNone/>
            </a:pPr>
            <a:r>
              <a:rPr lang="en-US" sz="2500" b="1" dirty="0">
                <a:solidFill>
                  <a:srgbClr val="FFFFFF"/>
                </a:solidFill>
                <a:latin typeface="Arial" pitchFamily="34" charset="0"/>
                <a:ea typeface="Arial" pitchFamily="34" charset="-122"/>
                <a:cs typeface="Arial" pitchFamily="34" charset="-120"/>
              </a:rPr>
              <a:t>2 M</a:t>
            </a:r>
            <a:endParaRPr lang="en-US" sz="2500" dirty="0"/>
          </a:p>
        </p:txBody>
      </p:sp>
      <p:sp>
        <p:nvSpPr>
          <p:cNvPr id="18" name="Text 16"/>
          <p:cNvSpPr txBox="1"/>
          <p:nvPr/>
        </p:nvSpPr>
        <p:spPr>
          <a:xfrm>
            <a:off x="6355080" y="3108960"/>
            <a:ext cx="1965960" cy="548640"/>
          </a:xfrm>
          <a:prstGeom prst="rect">
            <a:avLst/>
          </a:prstGeom>
          <a:noFill/>
          <a:ln/>
        </p:spPr>
        <p:txBody>
          <a:bodyPr wrap="square" lIns="0" tIns="0" rIns="0" bIns="0" rtlCol="0" anchor="ctr"/>
          <a:lstStyle/>
          <a:p>
            <a:pPr algn="ctr" indent="0" marL="0">
              <a:buNone/>
            </a:pPr>
            <a:r>
              <a:rPr lang="en-US" sz="1100" dirty="0">
                <a:solidFill>
                  <a:srgbClr val="A8A8A8"/>
                </a:solidFill>
                <a:latin typeface="Arial" pitchFamily="34" charset="0"/>
                <a:ea typeface="Arial" pitchFamily="34" charset="-122"/>
                <a:cs typeface="Arial" pitchFamily="34" charset="-120"/>
              </a:rPr>
              <a:t>Dokuzuncu ayda</a:t>
            </a:r>
            <a:endParaRPr lang="en-US" sz="1100" dirty="0"/>
          </a:p>
          <a:p>
            <a:pPr algn="ctr" indent="0" marL="0">
              <a:buNone/>
            </a:pPr>
            <a:r>
              <a:rPr lang="en-US" sz="1100" dirty="0">
                <a:solidFill>
                  <a:srgbClr val="A8A8A8"/>
                </a:solidFill>
                <a:latin typeface="Arial" pitchFamily="34" charset="0"/>
                <a:ea typeface="Arial" pitchFamily="34" charset="-122"/>
                <a:cs typeface="Arial" pitchFamily="34" charset="-120"/>
              </a:rPr>
              <a:t>ulaşılan kullanıcı</a:t>
            </a:r>
            <a:endParaRPr lang="en-US" sz="1100" dirty="0"/>
          </a:p>
        </p:txBody>
      </p:sp>
      <p:sp>
        <p:nvSpPr>
          <p:cNvPr id="19" name="Shape 17"/>
          <p:cNvSpPr/>
          <p:nvPr/>
        </p:nvSpPr>
        <p:spPr>
          <a:xfrm>
            <a:off x="8778240" y="2377440"/>
            <a:ext cx="2331720" cy="1371600"/>
          </a:xfrm>
          <a:prstGeom prst="roundRect">
            <a:avLst>
              <a:gd name="adj" fmla="val 2667"/>
            </a:avLst>
          </a:prstGeom>
          <a:solidFill>
            <a:srgbClr val="141414"/>
          </a:solidFill>
          <a:ln w="9525">
            <a:solidFill>
              <a:srgbClr val="3A3A3A"/>
            </a:solidFill>
            <a:prstDash val="solid"/>
          </a:ln>
        </p:spPr>
      </p:sp>
      <p:sp>
        <p:nvSpPr>
          <p:cNvPr id="20" name="Text 18"/>
          <p:cNvSpPr txBox="1"/>
          <p:nvPr/>
        </p:nvSpPr>
        <p:spPr>
          <a:xfrm>
            <a:off x="8961120" y="2542032"/>
            <a:ext cx="1965960" cy="502920"/>
          </a:xfrm>
          <a:prstGeom prst="rect">
            <a:avLst/>
          </a:prstGeom>
          <a:noFill/>
          <a:ln/>
        </p:spPr>
        <p:txBody>
          <a:bodyPr wrap="square" lIns="0" tIns="0" rIns="0" bIns="0" rtlCol="0" anchor="ctr"/>
          <a:lstStyle/>
          <a:p>
            <a:pPr algn="ctr" indent="0" marL="0">
              <a:buNone/>
            </a:pPr>
            <a:r>
              <a:rPr lang="en-US" sz="2500" b="1" dirty="0">
                <a:solidFill>
                  <a:srgbClr val="FFFFFF"/>
                </a:solidFill>
                <a:latin typeface="Arial" pitchFamily="34" charset="0"/>
                <a:ea typeface="Arial" pitchFamily="34" charset="-122"/>
                <a:cs typeface="Arial" pitchFamily="34" charset="-120"/>
              </a:rPr>
              <a:t>1 / 5</a:t>
            </a:r>
            <a:endParaRPr lang="en-US" sz="2500" dirty="0"/>
          </a:p>
        </p:txBody>
      </p:sp>
      <p:sp>
        <p:nvSpPr>
          <p:cNvPr id="21" name="Text 19"/>
          <p:cNvSpPr txBox="1"/>
          <p:nvPr/>
        </p:nvSpPr>
        <p:spPr>
          <a:xfrm>
            <a:off x="8961120" y="3108960"/>
            <a:ext cx="1965960" cy="548640"/>
          </a:xfrm>
          <a:prstGeom prst="rect">
            <a:avLst/>
          </a:prstGeom>
          <a:noFill/>
          <a:ln/>
        </p:spPr>
        <p:txBody>
          <a:bodyPr wrap="square" lIns="0" tIns="0" rIns="0" bIns="0" rtlCol="0" anchor="ctr"/>
          <a:lstStyle/>
          <a:p>
            <a:pPr algn="ctr" indent="0" marL="0">
              <a:buNone/>
            </a:pPr>
            <a:r>
              <a:rPr lang="en-US" sz="1100" dirty="0">
                <a:solidFill>
                  <a:srgbClr val="A8A8A8"/>
                </a:solidFill>
                <a:latin typeface="Arial" pitchFamily="34" charset="0"/>
                <a:ea typeface="Arial" pitchFamily="34" charset="-122"/>
                <a:cs typeface="Arial" pitchFamily="34" charset="-120"/>
              </a:rPr>
              <a:t>Tedarik için yapay zekâya</a:t>
            </a:r>
            <a:endParaRPr lang="en-US" sz="1100" dirty="0"/>
          </a:p>
          <a:p>
            <a:pPr algn="ctr" indent="0" marL="0">
              <a:buNone/>
            </a:pPr>
            <a:r>
              <a:rPr lang="en-US" sz="1100" dirty="0">
                <a:solidFill>
                  <a:srgbClr val="A8A8A8"/>
                </a:solidFill>
                <a:latin typeface="Arial" pitchFamily="34" charset="0"/>
                <a:ea typeface="Arial" pitchFamily="34" charset="-122"/>
                <a:cs typeface="Arial" pitchFamily="34" charset="-120"/>
              </a:rPr>
              <a:t>danışan Alibaba kullanıcısı</a:t>
            </a:r>
            <a:endParaRPr lang="en-US" sz="1100" dirty="0"/>
          </a:p>
        </p:txBody>
      </p:sp>
      <p:sp>
        <p:nvSpPr>
          <p:cNvPr id="22" name="Text 20"/>
          <p:cNvSpPr txBox="1"/>
          <p:nvPr/>
        </p:nvSpPr>
        <p:spPr>
          <a:xfrm>
            <a:off x="960120" y="4023360"/>
            <a:ext cx="10241280" cy="685800"/>
          </a:xfrm>
          <a:prstGeom prst="rect">
            <a:avLst/>
          </a:prstGeom>
          <a:noFill/>
          <a:ln/>
        </p:spPr>
        <p:txBody>
          <a:bodyPr wrap="square" lIns="0" tIns="0" rIns="0" bIns="0" rtlCol="0" anchor="ctr"/>
          <a:lstStyle/>
          <a:p>
            <a:pPr indent="0" marL="0">
              <a:lnSpc>
                <a:spcPct val="120000"/>
              </a:lnSpc>
              <a:buNone/>
            </a:pPr>
            <a:r>
              <a:rPr lang="en-US" sz="1400" dirty="0">
                <a:solidFill>
                  <a:srgbClr val="CFCFCF"/>
                </a:solidFill>
                <a:latin typeface="Arial" pitchFamily="34" charset="0"/>
                <a:ea typeface="Arial" pitchFamily="34" charset="-122"/>
                <a:cs typeface="Arial" pitchFamily="34" charset="-120"/>
              </a:rPr>
              <a:t>Accio Work teklif isteği (RFQ) yürütüyor, çok turlu pazarlık yapıyor. Temmuz 2026'dan itibaren tedarikçiyi mesajlaşma üzerinden 7 gün 24 saat takip ediyor.</a:t>
            </a:r>
            <a:endParaRPr lang="en-US" sz="1400" dirty="0"/>
          </a:p>
        </p:txBody>
      </p:sp>
      <p:sp>
        <p:nvSpPr>
          <p:cNvPr id="23" name="Text 21"/>
          <p:cNvSpPr txBox="1"/>
          <p:nvPr/>
        </p:nvSpPr>
        <p:spPr>
          <a:xfrm>
            <a:off x="960120" y="4892040"/>
            <a:ext cx="10241280" cy="457200"/>
          </a:xfrm>
          <a:prstGeom prst="rect">
            <a:avLst/>
          </a:prstGeom>
          <a:noFill/>
          <a:ln/>
        </p:spPr>
        <p:txBody>
          <a:bodyPr wrap="square" lIns="0" tIns="0" rIns="0" bIns="0" rtlCol="0" anchor="ctr"/>
          <a:lstStyle/>
          <a:p>
            <a:pPr indent="0" marL="0">
              <a:buNone/>
            </a:pPr>
            <a:r>
              <a:rPr lang="en-US" sz="1700" dirty="0">
                <a:solidFill>
                  <a:srgbClr val="FFFFFF"/>
                </a:solidFill>
                <a:latin typeface="Arial" pitchFamily="34" charset="0"/>
                <a:ea typeface="Arial" pitchFamily="34" charset="-122"/>
                <a:cs typeface="Arial" pitchFamily="34" charset="-120"/>
              </a:rPr>
              <a:t>Accio'nun karşılaştırmasına girmenin yolu: </a:t>
            </a:r>
            <a:pPr indent="0" marL="0">
              <a:buNone/>
            </a:pPr>
            <a:r>
              <a:rPr lang="en-US" sz="1700" b="1" i="1" dirty="0">
                <a:solidFill>
                  <a:srgbClr val="A78BFA"/>
                </a:solidFill>
                <a:latin typeface="Cambria" pitchFamily="34" charset="0"/>
                <a:ea typeface="Cambria" pitchFamily="34" charset="-122"/>
                <a:cs typeface="Cambria" pitchFamily="34" charset="-120"/>
              </a:rPr>
              <a:t>minimum sipariş, teslim süresi ve sertifika bilgisinin eksiksiz olması.</a:t>
            </a:r>
            <a:endParaRPr lang="en-US" sz="1700" dirty="0"/>
          </a:p>
        </p:txBody>
      </p:sp>
      <p:sp>
        <p:nvSpPr>
          <p:cNvPr id="24" name="Text 22"/>
          <p:cNvSpPr txBox="1"/>
          <p:nvPr/>
        </p:nvSpPr>
        <p:spPr>
          <a:xfrm>
            <a:off x="868680" y="5760720"/>
            <a:ext cx="10424160" cy="274320"/>
          </a:xfrm>
          <a:prstGeom prst="rect">
            <a:avLst/>
          </a:prstGeom>
          <a:noFill/>
          <a:ln/>
        </p:spPr>
        <p:txBody>
          <a:bodyPr wrap="square" lIns="0" tIns="0" rIns="0" bIns="0" rtlCol="0" anchor="ctr"/>
          <a:lstStyle/>
          <a:p>
            <a:pPr indent="0" marL="0">
              <a:buNone/>
            </a:pPr>
            <a:r>
              <a:rPr lang="en-US" sz="1000" dirty="0">
                <a:solidFill>
                  <a:srgbClr val="777777"/>
                </a:solidFill>
                <a:latin typeface="Arial" pitchFamily="34" charset="0"/>
                <a:ea typeface="Arial" pitchFamily="34" charset="-122"/>
                <a:cs typeface="Arial" pitchFamily="34" charset="-120"/>
              </a:rPr>
              <a:t>Alibaba International, PR Newswire, 23 Mart 2026 · MIT Technology Review, 6 Nisan 2026 · Digital Commerce 360, Temmuz 2026. Sağlayıcı beyanlarıdır.</a:t>
            </a:r>
            <a:endParaRPr lang="en-US" sz="1000" dirty="0"/>
          </a:p>
        </p:txBody>
      </p:sp>
      <p:sp>
        <p:nvSpPr>
          <p:cNvPr id="9901" name="EkLink"/>
          <p:cNvSpPr txBox="1"/>
          <p:nvPr/>
        </p:nvSpPr>
        <p:spPr>
          <a:xfrm>
            <a:off x="8778240" y="6245352"/>
            <a:ext cx="2724912" cy="237744"/>
          </a:xfrm>
          <a:prstGeom prst="rect">
            <a:avLst/>
          </a:prstGeom>
          <a:noFill/>
        </p:spPr>
        <p:txBody>
          <a:bodyPr wrap="square" lIns="0" tIns="0" rIns="0" bIns="0" anchor="ctr"/>
          <a:lstStyle/>
          <a:p>
            <a:pPr algn="r"/>
            <a:r>
              <a:rPr lang="tr-TR" sz="1100" b="1">
                <a:solidFill>
                  <a:srgbClr val="A78BFA"/>
                </a:solidFill>
                <a:latin typeface="Arial"/>
              </a:rPr>
              <a:t>▸ Ek s. 101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3A3A3A"/>
            </a:solidFill>
            <a:prstDash val="solid"/>
          </a:ln>
        </p:spPr>
      </p:sp>
      <p:sp>
        <p:nvSpPr>
          <p:cNvPr id="3" name="Shape 1"/>
          <p:cNvSpPr/>
          <p:nvPr/>
        </p:nvSpPr>
        <p:spPr>
          <a:xfrm>
            <a:off x="658368" y="6199632"/>
            <a:ext cx="10844784" cy="0"/>
          </a:xfrm>
          <a:prstGeom prst="line">
            <a:avLst/>
          </a:prstGeom>
          <a:noFill/>
          <a:ln w="9525">
            <a:solidFill>
              <a:srgbClr val="3A3A3A"/>
            </a:solidFill>
            <a:prstDash val="solid"/>
          </a:ln>
        </p:spPr>
      </p:sp>
      <p:sp>
        <p:nvSpPr>
          <p:cNvPr id="4" name="Shape 2"/>
          <p:cNvSpPr/>
          <p:nvPr/>
        </p:nvSpPr>
        <p:spPr>
          <a:xfrm>
            <a:off x="658368" y="457200"/>
            <a:ext cx="0" cy="402336"/>
          </a:xfrm>
          <a:prstGeom prst="line">
            <a:avLst/>
          </a:prstGeom>
          <a:noFill/>
          <a:ln w="9525">
            <a:solidFill>
              <a:srgbClr val="3A3A3A"/>
            </a:solidFill>
            <a:prstDash val="solid"/>
          </a:ln>
        </p:spPr>
      </p:sp>
      <p:sp>
        <p:nvSpPr>
          <p:cNvPr id="5" name="Shape 3"/>
          <p:cNvSpPr/>
          <p:nvPr/>
        </p:nvSpPr>
        <p:spPr>
          <a:xfrm>
            <a:off x="658368" y="5998464"/>
            <a:ext cx="0" cy="402336"/>
          </a:xfrm>
          <a:prstGeom prst="line">
            <a:avLst/>
          </a:prstGeom>
          <a:noFill/>
          <a:ln w="9525">
            <a:solidFill>
              <a:srgbClr val="3A3A3A"/>
            </a:solidFill>
            <a:prstDash val="solid"/>
          </a:ln>
        </p:spPr>
      </p:sp>
      <p:sp>
        <p:nvSpPr>
          <p:cNvPr id="6" name="Shape 4"/>
          <p:cNvSpPr/>
          <p:nvPr/>
        </p:nvSpPr>
        <p:spPr>
          <a:xfrm>
            <a:off x="11503152" y="457200"/>
            <a:ext cx="0" cy="402336"/>
          </a:xfrm>
          <a:prstGeom prst="line">
            <a:avLst/>
          </a:prstGeom>
          <a:noFill/>
          <a:ln w="9525">
            <a:solidFill>
              <a:srgbClr val="3A3A3A"/>
            </a:solidFill>
            <a:prstDash val="solid"/>
          </a:ln>
        </p:spPr>
      </p:sp>
      <p:sp>
        <p:nvSpPr>
          <p:cNvPr id="7" name="Shape 5"/>
          <p:cNvSpPr/>
          <p:nvPr/>
        </p:nvSpPr>
        <p:spPr>
          <a:xfrm>
            <a:off x="11503152" y="5998464"/>
            <a:ext cx="0" cy="402336"/>
          </a:xfrm>
          <a:prstGeom prst="line">
            <a:avLst/>
          </a:prstGeom>
          <a:noFill/>
          <a:ln w="9525">
            <a:solidFill>
              <a:srgbClr val="3A3A3A"/>
            </a:solidFill>
            <a:prstDash val="solid"/>
          </a:ln>
        </p:spPr>
      </p:sp>
      <p:sp>
        <p:nvSpPr>
          <p:cNvPr id="8" name="Text 6"/>
          <p:cNvSpPr txBox="1"/>
          <p:nvPr/>
        </p:nvSpPr>
        <p:spPr>
          <a:xfrm>
            <a:off x="960120" y="2011680"/>
            <a:ext cx="10241280" cy="1737360"/>
          </a:xfrm>
          <a:prstGeom prst="rect">
            <a:avLst/>
          </a:prstGeom>
          <a:noFill/>
          <a:ln/>
        </p:spPr>
        <p:txBody>
          <a:bodyPr wrap="square" lIns="0" tIns="0" rIns="0" bIns="0" rtlCol="0" anchor="ctr"/>
          <a:lstStyle/>
          <a:p>
            <a:pPr indent="0" marL="0">
              <a:lnSpc>
                <a:spcPct val="112000"/>
              </a:lnSpc>
              <a:buNone/>
            </a:pPr>
            <a:r>
              <a:rPr lang="en-US" sz="4200" b="1" dirty="0">
                <a:solidFill>
                  <a:srgbClr val="FFFFFF"/>
                </a:solidFill>
                <a:latin typeface="Arial" pitchFamily="34" charset="0"/>
                <a:ea typeface="Arial" pitchFamily="34" charset="-122"/>
                <a:cs typeface="Arial" pitchFamily="34" charset="-120"/>
              </a:rPr>
              <a:t>Biz unuturuz, üşeniriz.
</a:t>
            </a:r>
            <a:pPr indent="0" marL="0">
              <a:lnSpc>
                <a:spcPct val="112000"/>
              </a:lnSpc>
              <a:buNone/>
            </a:pPr>
            <a:r>
              <a:rPr lang="en-US" sz="4200" b="1" i="1" dirty="0">
                <a:solidFill>
                  <a:srgbClr val="A78BFA"/>
                </a:solidFill>
                <a:latin typeface="Cambria" pitchFamily="34" charset="0"/>
                <a:ea typeface="Cambria" pitchFamily="34" charset="-122"/>
                <a:cs typeface="Cambria" pitchFamily="34" charset="-120"/>
              </a:rPr>
              <a:t>Ajanlar öyle değil.</a:t>
            </a:r>
            <a:endParaRPr lang="en-US" sz="4200" dirty="0"/>
          </a:p>
        </p:txBody>
      </p:sp>
      <p:sp>
        <p:nvSpPr>
          <p:cNvPr id="9" name="Text 7"/>
          <p:cNvSpPr txBox="1"/>
          <p:nvPr/>
        </p:nvSpPr>
        <p:spPr>
          <a:xfrm>
            <a:off x="960120" y="3977640"/>
            <a:ext cx="9875520" cy="914400"/>
          </a:xfrm>
          <a:prstGeom prst="rect">
            <a:avLst/>
          </a:prstGeom>
          <a:noFill/>
          <a:ln/>
        </p:spPr>
        <p:txBody>
          <a:bodyPr wrap="square" lIns="0" tIns="0" rIns="0" bIns="0" rtlCol="0" anchor="ctr"/>
          <a:lstStyle/>
          <a:p>
            <a:pPr indent="0" marL="0">
              <a:lnSpc>
                <a:spcPct val="125000"/>
              </a:lnSpc>
              <a:buNone/>
            </a:pPr>
            <a:r>
              <a:rPr lang="en-US" sz="1500" dirty="0">
                <a:solidFill>
                  <a:srgbClr val="B9B9B9"/>
                </a:solidFill>
                <a:latin typeface="Arial" pitchFamily="34" charset="0"/>
                <a:ea typeface="Arial" pitchFamily="34" charset="-122"/>
                <a:cs typeface="Arial" pitchFamily="34" charset="-120"/>
              </a:rPr>
              <a:t>Satın alma müdürü altı ay önce konuştuğu tedarikçiyi unutur, yeniden araştırmaya üşenir, tanıdığıyla devam eder. Ajan unutmaz, üşenmez, tanıdık kayırmaz. Gece üçte teklif ister, ertesi sabah hatırlatır.</a:t>
            </a:r>
            <a:endParaRPr lang="en-US" sz="1500" dirty="0"/>
          </a:p>
        </p:txBody>
      </p:sp>
      <p:sp>
        <p:nvSpPr>
          <p:cNvPr id="10" name="Text 8"/>
          <p:cNvSpPr txBox="1"/>
          <p:nvPr/>
        </p:nvSpPr>
        <p:spPr>
          <a:xfrm>
            <a:off x="960120" y="5029200"/>
            <a:ext cx="9875520" cy="411480"/>
          </a:xfrm>
          <a:prstGeom prst="rect">
            <a:avLst/>
          </a:prstGeom>
          <a:noFill/>
          <a:ln/>
        </p:spPr>
        <p:txBody>
          <a:bodyPr wrap="square" lIns="0" tIns="0" rIns="0" bIns="0" rtlCol="0" anchor="ctr"/>
          <a:lstStyle/>
          <a:p>
            <a:pPr indent="0" marL="0">
              <a:buNone/>
            </a:pPr>
            <a:r>
              <a:rPr lang="en-US" sz="1500" b="1" dirty="0">
                <a:solidFill>
                  <a:srgbClr val="FFFFFF"/>
                </a:solidFill>
                <a:latin typeface="Arial" pitchFamily="34" charset="0"/>
                <a:ea typeface="Arial" pitchFamily="34" charset="-122"/>
                <a:cs typeface="Arial" pitchFamily="34" charset="-120"/>
              </a:rPr>
              <a:t>İlişki sermayesi olmayan için fırsat. Ona yaslanmış olan için uyarı.</a:t>
            </a:r>
            <a:endParaRPr lang="en-US" sz="15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EFEFEF"/>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9A9A9A"/>
            </a:solidFill>
            <a:prstDash val="solid"/>
          </a:ln>
        </p:spPr>
      </p:sp>
      <p:sp>
        <p:nvSpPr>
          <p:cNvPr id="3" name="Shape 1"/>
          <p:cNvSpPr/>
          <p:nvPr/>
        </p:nvSpPr>
        <p:spPr>
          <a:xfrm>
            <a:off x="658368" y="6199632"/>
            <a:ext cx="10844784" cy="0"/>
          </a:xfrm>
          <a:prstGeom prst="line">
            <a:avLst/>
          </a:prstGeom>
          <a:noFill/>
          <a:ln w="9525">
            <a:solidFill>
              <a:srgbClr val="9A9A9A"/>
            </a:solidFill>
            <a:prstDash val="solid"/>
          </a:ln>
        </p:spPr>
      </p:sp>
      <p:sp>
        <p:nvSpPr>
          <p:cNvPr id="4" name="Shape 2"/>
          <p:cNvSpPr/>
          <p:nvPr/>
        </p:nvSpPr>
        <p:spPr>
          <a:xfrm>
            <a:off x="658368" y="457200"/>
            <a:ext cx="0" cy="402336"/>
          </a:xfrm>
          <a:prstGeom prst="line">
            <a:avLst/>
          </a:prstGeom>
          <a:noFill/>
          <a:ln w="9525">
            <a:solidFill>
              <a:srgbClr val="9A9A9A"/>
            </a:solidFill>
            <a:prstDash val="solid"/>
          </a:ln>
        </p:spPr>
      </p:sp>
      <p:sp>
        <p:nvSpPr>
          <p:cNvPr id="5" name="Shape 3"/>
          <p:cNvSpPr/>
          <p:nvPr/>
        </p:nvSpPr>
        <p:spPr>
          <a:xfrm>
            <a:off x="658368" y="5998464"/>
            <a:ext cx="0" cy="402336"/>
          </a:xfrm>
          <a:prstGeom prst="line">
            <a:avLst/>
          </a:prstGeom>
          <a:noFill/>
          <a:ln w="9525">
            <a:solidFill>
              <a:srgbClr val="9A9A9A"/>
            </a:solidFill>
            <a:prstDash val="solid"/>
          </a:ln>
        </p:spPr>
      </p:sp>
      <p:sp>
        <p:nvSpPr>
          <p:cNvPr id="6" name="Shape 4"/>
          <p:cNvSpPr/>
          <p:nvPr/>
        </p:nvSpPr>
        <p:spPr>
          <a:xfrm>
            <a:off x="11503152" y="457200"/>
            <a:ext cx="0" cy="402336"/>
          </a:xfrm>
          <a:prstGeom prst="line">
            <a:avLst/>
          </a:prstGeom>
          <a:noFill/>
          <a:ln w="9525">
            <a:solidFill>
              <a:srgbClr val="9A9A9A"/>
            </a:solidFill>
            <a:prstDash val="solid"/>
          </a:ln>
        </p:spPr>
      </p:sp>
      <p:sp>
        <p:nvSpPr>
          <p:cNvPr id="7" name="Shape 5"/>
          <p:cNvSpPr/>
          <p:nvPr/>
        </p:nvSpPr>
        <p:spPr>
          <a:xfrm>
            <a:off x="11503152" y="5998464"/>
            <a:ext cx="0" cy="402336"/>
          </a:xfrm>
          <a:prstGeom prst="line">
            <a:avLst/>
          </a:prstGeom>
          <a:noFill/>
          <a:ln w="9525">
            <a:solidFill>
              <a:srgbClr val="9A9A9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6B6B6B"/>
                </a:solidFill>
                <a:latin typeface="Arial" pitchFamily="34" charset="0"/>
                <a:ea typeface="Arial" pitchFamily="34" charset="-122"/>
                <a:cs typeface="Arial" pitchFamily="34" charset="-120"/>
              </a:rPr>
              <a:t>VAKA</a:t>
            </a:r>
            <a:endParaRPr lang="en-US" sz="1100" dirty="0"/>
          </a:p>
        </p:txBody>
      </p:sp>
      <p:sp>
        <p:nvSpPr>
          <p:cNvPr id="9" name="Shape 7"/>
          <p:cNvSpPr/>
          <p:nvPr/>
        </p:nvSpPr>
        <p:spPr>
          <a:xfrm>
            <a:off x="9464040" y="850392"/>
            <a:ext cx="1783080" cy="274320"/>
          </a:xfrm>
          <a:prstGeom prst="roundRect">
            <a:avLst>
              <a:gd name="adj" fmla="val 16667"/>
            </a:avLst>
          </a:prstGeom>
          <a:solidFill>
            <a:srgbClr val="E2DCF7"/>
          </a:solidFill>
          <a:ln w="6350">
            <a:solidFill>
              <a:srgbClr val="6D4AE0"/>
            </a:solidFill>
            <a:prstDash val="solid"/>
          </a:ln>
        </p:spPr>
      </p:sp>
      <p:sp>
        <p:nvSpPr>
          <p:cNvPr id="10" name="Text 8"/>
          <p:cNvSpPr txBox="1"/>
          <p:nvPr/>
        </p:nvSpPr>
        <p:spPr>
          <a:xfrm>
            <a:off x="9464040" y="850392"/>
            <a:ext cx="1783080" cy="274320"/>
          </a:xfrm>
          <a:prstGeom prst="rect">
            <a:avLst/>
          </a:prstGeom>
          <a:noFill/>
          <a:ln/>
        </p:spPr>
        <p:txBody>
          <a:bodyPr wrap="square" lIns="0" tIns="0" rIns="0" bIns="0" rtlCol="0" anchor="ctr"/>
          <a:lstStyle/>
          <a:p>
            <a:pPr algn="ctr" indent="0" marL="0">
              <a:buNone/>
            </a:pPr>
            <a:r>
              <a:rPr lang="en-US" sz="850" b="1" spc="150" kern="0" dirty="0">
                <a:solidFill>
                  <a:srgbClr val="6D4AE0"/>
                </a:solidFill>
                <a:latin typeface="Arial" pitchFamily="34" charset="0"/>
                <a:ea typeface="Arial" pitchFamily="34" charset="-122"/>
                <a:cs typeface="Arial" pitchFamily="34" charset="-120"/>
              </a:rPr>
              <a:t>KURGUSAL ÖRNEK</a:t>
            </a:r>
            <a:endParaRPr lang="en-US" sz="850" dirty="0"/>
          </a:p>
        </p:txBody>
      </p:sp>
      <p:sp>
        <p:nvSpPr>
          <p:cNvPr id="11" name="Text 9"/>
          <p:cNvSpPr txBox="1"/>
          <p:nvPr/>
        </p:nvSpPr>
        <p:spPr>
          <a:xfrm>
            <a:off x="822960" y="1234440"/>
            <a:ext cx="10515600" cy="822960"/>
          </a:xfrm>
          <a:prstGeom prst="rect">
            <a:avLst/>
          </a:prstGeom>
          <a:noFill/>
          <a:ln/>
        </p:spPr>
        <p:txBody>
          <a:bodyPr wrap="square" lIns="0" tIns="0" rIns="0" bIns="0" rtlCol="0" anchor="t"/>
          <a:lstStyle/>
          <a:p>
            <a:pPr algn="ctr" indent="0" marL="0">
              <a:buNone/>
            </a:pPr>
            <a:r>
              <a:rPr lang="en-US" sz="3400" dirty="0">
                <a:solidFill>
                  <a:srgbClr val="111111"/>
                </a:solidFill>
                <a:latin typeface="Arial" pitchFamily="34" charset="0"/>
                <a:ea typeface="Arial" pitchFamily="34" charset="-122"/>
                <a:cs typeface="Arial" pitchFamily="34" charset="-120"/>
              </a:rPr>
              <a:t>Alıcı ne arıyor, </a:t>
            </a:r>
            <a:pPr algn="ctr" indent="0" marL="0">
              <a:buNone/>
            </a:pPr>
            <a:r>
              <a:rPr lang="en-US" sz="3400" b="1" dirty="0">
                <a:solidFill>
                  <a:srgbClr val="111111"/>
                </a:solidFill>
                <a:latin typeface="Arial" pitchFamily="34" charset="0"/>
                <a:ea typeface="Arial" pitchFamily="34" charset="-122"/>
                <a:cs typeface="Arial" pitchFamily="34" charset="-120"/>
              </a:rPr>
              <a:t>site ne söylüyor</a:t>
            </a:r>
            <a:endParaRPr lang="en-US" sz="3400" dirty="0"/>
          </a:p>
        </p:txBody>
      </p:sp>
      <p:sp>
        <p:nvSpPr>
          <p:cNvPr id="12" name="Shape 10"/>
          <p:cNvSpPr/>
          <p:nvPr/>
        </p:nvSpPr>
        <p:spPr>
          <a:xfrm>
            <a:off x="960120" y="2286000"/>
            <a:ext cx="4800600" cy="3017520"/>
          </a:xfrm>
          <a:prstGeom prst="roundRect">
            <a:avLst>
              <a:gd name="adj" fmla="val 1212"/>
            </a:avLst>
          </a:prstGeom>
          <a:solidFill>
            <a:srgbClr val="E2DCF7"/>
          </a:solidFill>
          <a:ln w="9525">
            <a:solidFill>
              <a:srgbClr val="6D4AE0"/>
            </a:solidFill>
            <a:prstDash val="solid"/>
          </a:ln>
        </p:spPr>
      </p:sp>
      <p:sp>
        <p:nvSpPr>
          <p:cNvPr id="13" name="Text 11"/>
          <p:cNvSpPr txBox="1"/>
          <p:nvPr/>
        </p:nvSpPr>
        <p:spPr>
          <a:xfrm>
            <a:off x="1280160" y="2487168"/>
            <a:ext cx="4114800" cy="256032"/>
          </a:xfrm>
          <a:prstGeom prst="rect">
            <a:avLst/>
          </a:prstGeom>
          <a:noFill/>
          <a:ln/>
        </p:spPr>
        <p:txBody>
          <a:bodyPr wrap="square" lIns="0" tIns="0" rIns="0" bIns="0" rtlCol="0" anchor="ctr"/>
          <a:lstStyle/>
          <a:p>
            <a:pPr indent="0" marL="0">
              <a:buNone/>
            </a:pPr>
            <a:r>
              <a:rPr lang="en-US" sz="1050" spc="240" kern="0" dirty="0">
                <a:solidFill>
                  <a:srgbClr val="6D4AE0"/>
                </a:solidFill>
                <a:latin typeface="Arial" pitchFamily="34" charset="0"/>
                <a:ea typeface="Arial" pitchFamily="34" charset="-122"/>
                <a:cs typeface="Arial" pitchFamily="34" charset="-120"/>
              </a:rPr>
              <a:t>ALMANYA'DAKİ ALICININ TALEBİ</a:t>
            </a:r>
            <a:endParaRPr lang="en-US" sz="1050" dirty="0"/>
          </a:p>
        </p:txBody>
      </p:sp>
      <p:sp>
        <p:nvSpPr>
          <p:cNvPr id="14" name="Text 12"/>
          <p:cNvSpPr txBox="1"/>
          <p:nvPr/>
        </p:nvSpPr>
        <p:spPr>
          <a:xfrm>
            <a:off x="1280160" y="2852928"/>
            <a:ext cx="4206240" cy="411480"/>
          </a:xfrm>
          <a:prstGeom prst="rect">
            <a:avLst/>
          </a:prstGeom>
          <a:noFill/>
          <a:ln/>
        </p:spPr>
        <p:txBody>
          <a:bodyPr wrap="square" lIns="0" tIns="0" rIns="0" bIns="0" rtlCol="0" anchor="ctr"/>
          <a:lstStyle/>
          <a:p>
            <a:pPr indent="0" marL="0">
              <a:buNone/>
            </a:pPr>
            <a:r>
              <a:rPr lang="en-US" sz="1450" dirty="0">
                <a:solidFill>
                  <a:srgbClr val="2A1C6B"/>
                </a:solidFill>
                <a:latin typeface="Arial" pitchFamily="34" charset="0"/>
                <a:ea typeface="Arial" pitchFamily="34" charset="-122"/>
                <a:cs typeface="Arial" pitchFamily="34" charset="-120"/>
              </a:rPr>
              <a:t>•  5.000 adet otel havlusu</a:t>
            </a:r>
            <a:endParaRPr lang="en-US" sz="1450" dirty="0"/>
          </a:p>
        </p:txBody>
      </p:sp>
      <p:sp>
        <p:nvSpPr>
          <p:cNvPr id="15" name="Text 13"/>
          <p:cNvSpPr txBox="1"/>
          <p:nvPr/>
        </p:nvSpPr>
        <p:spPr>
          <a:xfrm>
            <a:off x="1280160" y="3291840"/>
            <a:ext cx="4206240" cy="411480"/>
          </a:xfrm>
          <a:prstGeom prst="rect">
            <a:avLst/>
          </a:prstGeom>
          <a:noFill/>
          <a:ln/>
        </p:spPr>
        <p:txBody>
          <a:bodyPr wrap="square" lIns="0" tIns="0" rIns="0" bIns="0" rtlCol="0" anchor="ctr"/>
          <a:lstStyle/>
          <a:p>
            <a:pPr indent="0" marL="0">
              <a:buNone/>
            </a:pPr>
            <a:r>
              <a:rPr lang="en-US" sz="1450" dirty="0">
                <a:solidFill>
                  <a:srgbClr val="2A1C6B"/>
                </a:solidFill>
                <a:latin typeface="Arial" pitchFamily="34" charset="0"/>
                <a:ea typeface="Arial" pitchFamily="34" charset="-122"/>
                <a:cs typeface="Arial" pitchFamily="34" charset="-120"/>
              </a:rPr>
              <a:t>•  70 × 140 cm, 500 g/m²</a:t>
            </a:r>
            <a:endParaRPr lang="en-US" sz="1450" dirty="0"/>
          </a:p>
        </p:txBody>
      </p:sp>
      <p:sp>
        <p:nvSpPr>
          <p:cNvPr id="16" name="Text 14"/>
          <p:cNvSpPr txBox="1"/>
          <p:nvPr/>
        </p:nvSpPr>
        <p:spPr>
          <a:xfrm>
            <a:off x="1280160" y="3730752"/>
            <a:ext cx="4206240" cy="411480"/>
          </a:xfrm>
          <a:prstGeom prst="rect">
            <a:avLst/>
          </a:prstGeom>
          <a:noFill/>
          <a:ln/>
        </p:spPr>
        <p:txBody>
          <a:bodyPr wrap="square" lIns="0" tIns="0" rIns="0" bIns="0" rtlCol="0" anchor="ctr"/>
          <a:lstStyle/>
          <a:p>
            <a:pPr indent="0" marL="0">
              <a:buNone/>
            </a:pPr>
            <a:r>
              <a:rPr lang="en-US" sz="1450" dirty="0">
                <a:solidFill>
                  <a:srgbClr val="2A1C6B"/>
                </a:solidFill>
                <a:latin typeface="Arial" pitchFamily="34" charset="0"/>
                <a:ea typeface="Arial" pitchFamily="34" charset="-122"/>
                <a:cs typeface="Arial" pitchFamily="34" charset="-120"/>
              </a:rPr>
              <a:t>•  Dört haftalık üretim hedefi</a:t>
            </a:r>
            <a:endParaRPr lang="en-US" sz="1450" dirty="0"/>
          </a:p>
        </p:txBody>
      </p:sp>
      <p:sp>
        <p:nvSpPr>
          <p:cNvPr id="17" name="Text 15"/>
          <p:cNvSpPr txBox="1"/>
          <p:nvPr/>
        </p:nvSpPr>
        <p:spPr>
          <a:xfrm>
            <a:off x="1280160" y="4169664"/>
            <a:ext cx="4206240" cy="411480"/>
          </a:xfrm>
          <a:prstGeom prst="rect">
            <a:avLst/>
          </a:prstGeom>
          <a:noFill/>
          <a:ln/>
        </p:spPr>
        <p:txBody>
          <a:bodyPr wrap="square" lIns="0" tIns="0" rIns="0" bIns="0" rtlCol="0" anchor="ctr"/>
          <a:lstStyle/>
          <a:p>
            <a:pPr indent="0" marL="0">
              <a:buNone/>
            </a:pPr>
            <a:r>
              <a:rPr lang="en-US" sz="1450" dirty="0">
                <a:solidFill>
                  <a:srgbClr val="2A1C6B"/>
                </a:solidFill>
                <a:latin typeface="Arial" pitchFamily="34" charset="0"/>
                <a:ea typeface="Arial" pitchFamily="34" charset="-122"/>
                <a:cs typeface="Arial" pitchFamily="34" charset="-120"/>
              </a:rPr>
              <a:t>•  Renk tutarlılığı</a:t>
            </a:r>
            <a:endParaRPr lang="en-US" sz="1450" dirty="0"/>
          </a:p>
        </p:txBody>
      </p:sp>
      <p:sp>
        <p:nvSpPr>
          <p:cNvPr id="18" name="Text 16"/>
          <p:cNvSpPr txBox="1"/>
          <p:nvPr/>
        </p:nvSpPr>
        <p:spPr>
          <a:xfrm>
            <a:off x="1280160" y="4608576"/>
            <a:ext cx="4206240" cy="411480"/>
          </a:xfrm>
          <a:prstGeom prst="rect">
            <a:avLst/>
          </a:prstGeom>
          <a:noFill/>
          <a:ln/>
        </p:spPr>
        <p:txBody>
          <a:bodyPr wrap="square" lIns="0" tIns="0" rIns="0" bIns="0" rtlCol="0" anchor="ctr"/>
          <a:lstStyle/>
          <a:p>
            <a:pPr indent="0" marL="0">
              <a:buNone/>
            </a:pPr>
            <a:r>
              <a:rPr lang="en-US" sz="1450" dirty="0">
                <a:solidFill>
                  <a:srgbClr val="2A1C6B"/>
                </a:solidFill>
                <a:latin typeface="Arial" pitchFamily="34" charset="0"/>
                <a:ea typeface="Arial" pitchFamily="34" charset="-122"/>
                <a:cs typeface="Arial" pitchFamily="34" charset="-120"/>
              </a:rPr>
              <a:t>•  İzlenebilirlik belgesi</a:t>
            </a:r>
            <a:endParaRPr lang="en-US" sz="1450" dirty="0"/>
          </a:p>
        </p:txBody>
      </p:sp>
      <p:sp>
        <p:nvSpPr>
          <p:cNvPr id="19" name="Shape 17"/>
          <p:cNvSpPr/>
          <p:nvPr/>
        </p:nvSpPr>
        <p:spPr>
          <a:xfrm>
            <a:off x="6400800" y="2286000"/>
            <a:ext cx="4800600" cy="3017520"/>
          </a:xfrm>
          <a:prstGeom prst="roundRect">
            <a:avLst>
              <a:gd name="adj" fmla="val 1212"/>
            </a:avLst>
          </a:prstGeom>
          <a:solidFill>
            <a:srgbClr val="E4E4E4"/>
          </a:solidFill>
          <a:ln w="9525">
            <a:solidFill>
              <a:srgbClr val="C2C2C2"/>
            </a:solidFill>
            <a:prstDash val="solid"/>
          </a:ln>
        </p:spPr>
      </p:sp>
      <p:sp>
        <p:nvSpPr>
          <p:cNvPr id="20" name="Text 18"/>
          <p:cNvSpPr txBox="1"/>
          <p:nvPr/>
        </p:nvSpPr>
        <p:spPr>
          <a:xfrm>
            <a:off x="6720840" y="2487168"/>
            <a:ext cx="4114800" cy="256032"/>
          </a:xfrm>
          <a:prstGeom prst="rect">
            <a:avLst/>
          </a:prstGeom>
          <a:noFill/>
          <a:ln/>
        </p:spPr>
        <p:txBody>
          <a:bodyPr wrap="square" lIns="0" tIns="0" rIns="0" bIns="0" rtlCol="0" anchor="ctr"/>
          <a:lstStyle/>
          <a:p>
            <a:pPr indent="0" marL="0">
              <a:buNone/>
            </a:pPr>
            <a:r>
              <a:rPr lang="en-US" sz="1050" spc="240" kern="0" dirty="0">
                <a:solidFill>
                  <a:srgbClr val="888888"/>
                </a:solidFill>
                <a:latin typeface="Arial" pitchFamily="34" charset="0"/>
                <a:ea typeface="Arial" pitchFamily="34" charset="-122"/>
                <a:cs typeface="Arial" pitchFamily="34" charset="-120"/>
              </a:rPr>
              <a:t>ÖRNEK DOKUMA'NIN SİTESİ</a:t>
            </a:r>
            <a:endParaRPr lang="en-US" sz="1050" dirty="0"/>
          </a:p>
        </p:txBody>
      </p:sp>
      <p:sp>
        <p:nvSpPr>
          <p:cNvPr id="21" name="Text 19"/>
          <p:cNvSpPr txBox="1"/>
          <p:nvPr/>
        </p:nvSpPr>
        <p:spPr>
          <a:xfrm>
            <a:off x="6720840" y="2834640"/>
            <a:ext cx="4206240" cy="731520"/>
          </a:xfrm>
          <a:prstGeom prst="rect">
            <a:avLst/>
          </a:prstGeom>
          <a:noFill/>
          <a:ln/>
        </p:spPr>
        <p:txBody>
          <a:bodyPr wrap="square" lIns="0" tIns="0" rIns="0" bIns="0" rtlCol="0" anchor="ctr"/>
          <a:lstStyle/>
          <a:p>
            <a:pPr indent="0" marL="0">
              <a:buNone/>
            </a:pPr>
            <a:r>
              <a:rPr lang="en-US" sz="1500" b="1" i="1" dirty="0">
                <a:solidFill>
                  <a:srgbClr val="222222"/>
                </a:solidFill>
                <a:latin typeface="Cambria" pitchFamily="34" charset="0"/>
                <a:ea typeface="Cambria" pitchFamily="34" charset="-122"/>
                <a:cs typeface="Cambria" pitchFamily="34" charset="-120"/>
              </a:rPr>
              <a:t>"Kaliteli üretim, hızlı teslimat, müşteri memnuniyeti."</a:t>
            </a:r>
            <a:endParaRPr lang="en-US" sz="1500" dirty="0"/>
          </a:p>
        </p:txBody>
      </p:sp>
      <p:sp>
        <p:nvSpPr>
          <p:cNvPr id="22" name="Text 20"/>
          <p:cNvSpPr txBox="1"/>
          <p:nvPr/>
        </p:nvSpPr>
        <p:spPr>
          <a:xfrm>
            <a:off x="6720840" y="3611880"/>
            <a:ext cx="4206240" cy="320040"/>
          </a:xfrm>
          <a:prstGeom prst="rect">
            <a:avLst/>
          </a:prstGeom>
          <a:noFill/>
          <a:ln/>
        </p:spPr>
        <p:txBody>
          <a:bodyPr wrap="square" lIns="0" tIns="0" rIns="0" bIns="0" rtlCol="0" anchor="ctr"/>
          <a:lstStyle/>
          <a:p>
            <a:pPr indent="0" marL="0">
              <a:buNone/>
            </a:pPr>
            <a:r>
              <a:rPr lang="en-US" sz="1300" b="1" dirty="0">
                <a:solidFill>
                  <a:srgbClr val="444444"/>
                </a:solidFill>
                <a:latin typeface="Arial" pitchFamily="34" charset="0"/>
                <a:ea typeface="Arial" pitchFamily="34" charset="-122"/>
                <a:cs typeface="Arial" pitchFamily="34" charset="-120"/>
              </a:rPr>
              <a:t>Belirsiz kalanlar:</a:t>
            </a:r>
            <a:endParaRPr lang="en-US" sz="1300" dirty="0"/>
          </a:p>
        </p:txBody>
      </p:sp>
      <p:sp>
        <p:nvSpPr>
          <p:cNvPr id="23" name="Text 21"/>
          <p:cNvSpPr txBox="1"/>
          <p:nvPr/>
        </p:nvSpPr>
        <p:spPr>
          <a:xfrm>
            <a:off x="6720840" y="3931920"/>
            <a:ext cx="4297680" cy="320040"/>
          </a:xfrm>
          <a:prstGeom prst="rect">
            <a:avLst/>
          </a:prstGeom>
          <a:noFill/>
          <a:ln/>
        </p:spPr>
        <p:txBody>
          <a:bodyPr wrap="square" lIns="0" tIns="0" rIns="0" bIns="0" rtlCol="0" anchor="ctr"/>
          <a:lstStyle/>
          <a:p>
            <a:pPr indent="0" marL="0">
              <a:buNone/>
            </a:pPr>
            <a:r>
              <a:rPr lang="en-US" sz="1250" dirty="0">
                <a:solidFill>
                  <a:srgbClr val="4A4A4A"/>
                </a:solidFill>
                <a:latin typeface="Arial" pitchFamily="34" charset="0"/>
                <a:ea typeface="Arial" pitchFamily="34" charset="-122"/>
                <a:cs typeface="Arial" pitchFamily="34" charset="-120"/>
              </a:rPr>
              <a:t>•  Gramaj toleransı</a:t>
            </a:r>
            <a:endParaRPr lang="en-US" sz="1250" dirty="0"/>
          </a:p>
        </p:txBody>
      </p:sp>
      <p:sp>
        <p:nvSpPr>
          <p:cNvPr id="24" name="Text 22"/>
          <p:cNvSpPr txBox="1"/>
          <p:nvPr/>
        </p:nvSpPr>
        <p:spPr>
          <a:xfrm>
            <a:off x="6720840" y="4261104"/>
            <a:ext cx="4297680" cy="320040"/>
          </a:xfrm>
          <a:prstGeom prst="rect">
            <a:avLst/>
          </a:prstGeom>
          <a:noFill/>
          <a:ln/>
        </p:spPr>
        <p:txBody>
          <a:bodyPr wrap="square" lIns="0" tIns="0" rIns="0" bIns="0" rtlCol="0" anchor="ctr"/>
          <a:lstStyle/>
          <a:p>
            <a:pPr indent="0" marL="0">
              <a:buNone/>
            </a:pPr>
            <a:r>
              <a:rPr lang="en-US" sz="1250" dirty="0">
                <a:solidFill>
                  <a:srgbClr val="4A4A4A"/>
                </a:solidFill>
                <a:latin typeface="Arial" pitchFamily="34" charset="0"/>
                <a:ea typeface="Arial" pitchFamily="34" charset="-122"/>
                <a:cs typeface="Arial" pitchFamily="34" charset="-120"/>
              </a:rPr>
              <a:t>•  Minimum sipariş renk başına mı, toplam mı</a:t>
            </a:r>
            <a:endParaRPr lang="en-US" sz="1250" dirty="0"/>
          </a:p>
        </p:txBody>
      </p:sp>
      <p:sp>
        <p:nvSpPr>
          <p:cNvPr id="25" name="Text 23"/>
          <p:cNvSpPr txBox="1"/>
          <p:nvPr/>
        </p:nvSpPr>
        <p:spPr>
          <a:xfrm>
            <a:off x="6720840" y="4590288"/>
            <a:ext cx="4297680" cy="320040"/>
          </a:xfrm>
          <a:prstGeom prst="rect">
            <a:avLst/>
          </a:prstGeom>
          <a:noFill/>
          <a:ln/>
        </p:spPr>
        <p:txBody>
          <a:bodyPr wrap="square" lIns="0" tIns="0" rIns="0" bIns="0" rtlCol="0" anchor="ctr"/>
          <a:lstStyle/>
          <a:p>
            <a:pPr indent="0" marL="0">
              <a:buNone/>
            </a:pPr>
            <a:r>
              <a:rPr lang="en-US" sz="1250" dirty="0">
                <a:solidFill>
                  <a:srgbClr val="4A4A4A"/>
                </a:solidFill>
                <a:latin typeface="Arial" pitchFamily="34" charset="0"/>
                <a:ea typeface="Arial" pitchFamily="34" charset="-122"/>
                <a:cs typeface="Arial" pitchFamily="34" charset="-120"/>
              </a:rPr>
              <a:t>•  Üretim süresi ne zaman başlıyor</a:t>
            </a:r>
            <a:endParaRPr lang="en-US" sz="1250" dirty="0"/>
          </a:p>
        </p:txBody>
      </p:sp>
      <p:sp>
        <p:nvSpPr>
          <p:cNvPr id="26" name="Text 24"/>
          <p:cNvSpPr txBox="1"/>
          <p:nvPr/>
        </p:nvSpPr>
        <p:spPr>
          <a:xfrm>
            <a:off x="6720840" y="4919472"/>
            <a:ext cx="4297680" cy="320040"/>
          </a:xfrm>
          <a:prstGeom prst="rect">
            <a:avLst/>
          </a:prstGeom>
          <a:noFill/>
          <a:ln/>
        </p:spPr>
        <p:txBody>
          <a:bodyPr wrap="square" lIns="0" tIns="0" rIns="0" bIns="0" rtlCol="0" anchor="ctr"/>
          <a:lstStyle/>
          <a:p>
            <a:pPr indent="0" marL="0">
              <a:buNone/>
            </a:pPr>
            <a:r>
              <a:rPr lang="en-US" sz="1250" dirty="0">
                <a:solidFill>
                  <a:srgbClr val="4A4A4A"/>
                </a:solidFill>
                <a:latin typeface="Arial" pitchFamily="34" charset="0"/>
                <a:ea typeface="Arial" pitchFamily="34" charset="-122"/>
                <a:cs typeface="Arial" pitchFamily="34" charset="-120"/>
              </a:rPr>
              <a:t>•  Belgenin kapsamı</a:t>
            </a:r>
            <a:endParaRPr lang="en-US" sz="1250" dirty="0"/>
          </a:p>
        </p:txBody>
      </p:sp>
      <p:sp>
        <p:nvSpPr>
          <p:cNvPr id="27" name="Text 25"/>
          <p:cNvSpPr txBox="1"/>
          <p:nvPr/>
        </p:nvSpPr>
        <p:spPr>
          <a:xfrm>
            <a:off x="868680" y="5486400"/>
            <a:ext cx="10424160" cy="457200"/>
          </a:xfrm>
          <a:prstGeom prst="rect">
            <a:avLst/>
          </a:prstGeom>
          <a:noFill/>
          <a:ln/>
        </p:spPr>
        <p:txBody>
          <a:bodyPr wrap="square" lIns="0" tIns="0" rIns="0" bIns="0" rtlCol="0" anchor="ctr"/>
          <a:lstStyle/>
          <a:p>
            <a:pPr algn="ctr" indent="0" marL="0">
              <a:buNone/>
            </a:pPr>
            <a:r>
              <a:rPr lang="en-US" sz="1500" b="1" i="1" dirty="0">
                <a:solidFill>
                  <a:srgbClr val="222222"/>
                </a:solidFill>
                <a:latin typeface="Cambria" pitchFamily="34" charset="0"/>
                <a:ea typeface="Cambria" pitchFamily="34" charset="-122"/>
                <a:cs typeface="Cambria" pitchFamily="34" charset="-120"/>
              </a:rPr>
              <a:t>Bütün bilgi herkese açık olmak zorunda değil. Ama karar bilgisi eksikse aday listesine girmek zorlaşıyor.</a:t>
            </a:r>
            <a:endParaRPr lang="en-US" sz="1500" dirty="0"/>
          </a:p>
        </p:txBody>
      </p:sp>
      <p:sp>
        <p:nvSpPr>
          <p:cNvPr id="9901" name="EkLink"/>
          <p:cNvSpPr txBox="1"/>
          <p:nvPr/>
        </p:nvSpPr>
        <p:spPr>
          <a:xfrm>
            <a:off x="8778240" y="6245352"/>
            <a:ext cx="2724912" cy="237744"/>
          </a:xfrm>
          <a:prstGeom prst="rect">
            <a:avLst/>
          </a:prstGeom>
          <a:noFill/>
        </p:spPr>
        <p:txBody>
          <a:bodyPr wrap="square" lIns="0" tIns="0" rIns="0" bIns="0" anchor="ctr"/>
          <a:lstStyle/>
          <a:p>
            <a:pPr algn="r"/>
            <a:r>
              <a:rPr lang="tr-TR" sz="1100" b="1">
                <a:solidFill>
                  <a:srgbClr val="6D4AE0"/>
                </a:solidFill>
                <a:latin typeface="Arial"/>
              </a:rPr>
              <a:t>▸ Ek s. 104</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3A3A3A"/>
            </a:solidFill>
            <a:prstDash val="solid"/>
          </a:ln>
        </p:spPr>
      </p:sp>
      <p:sp>
        <p:nvSpPr>
          <p:cNvPr id="3" name="Shape 1"/>
          <p:cNvSpPr/>
          <p:nvPr/>
        </p:nvSpPr>
        <p:spPr>
          <a:xfrm>
            <a:off x="658368" y="6199632"/>
            <a:ext cx="10844784" cy="0"/>
          </a:xfrm>
          <a:prstGeom prst="line">
            <a:avLst/>
          </a:prstGeom>
          <a:noFill/>
          <a:ln w="9525">
            <a:solidFill>
              <a:srgbClr val="3A3A3A"/>
            </a:solidFill>
            <a:prstDash val="solid"/>
          </a:ln>
        </p:spPr>
      </p:sp>
      <p:sp>
        <p:nvSpPr>
          <p:cNvPr id="4" name="Shape 2"/>
          <p:cNvSpPr/>
          <p:nvPr/>
        </p:nvSpPr>
        <p:spPr>
          <a:xfrm>
            <a:off x="658368" y="457200"/>
            <a:ext cx="0" cy="402336"/>
          </a:xfrm>
          <a:prstGeom prst="line">
            <a:avLst/>
          </a:prstGeom>
          <a:noFill/>
          <a:ln w="9525">
            <a:solidFill>
              <a:srgbClr val="3A3A3A"/>
            </a:solidFill>
            <a:prstDash val="solid"/>
          </a:ln>
        </p:spPr>
      </p:sp>
      <p:sp>
        <p:nvSpPr>
          <p:cNvPr id="5" name="Shape 3"/>
          <p:cNvSpPr/>
          <p:nvPr/>
        </p:nvSpPr>
        <p:spPr>
          <a:xfrm>
            <a:off x="658368" y="5998464"/>
            <a:ext cx="0" cy="402336"/>
          </a:xfrm>
          <a:prstGeom prst="line">
            <a:avLst/>
          </a:prstGeom>
          <a:noFill/>
          <a:ln w="9525">
            <a:solidFill>
              <a:srgbClr val="3A3A3A"/>
            </a:solidFill>
            <a:prstDash val="solid"/>
          </a:ln>
        </p:spPr>
      </p:sp>
      <p:sp>
        <p:nvSpPr>
          <p:cNvPr id="6" name="Shape 4"/>
          <p:cNvSpPr/>
          <p:nvPr/>
        </p:nvSpPr>
        <p:spPr>
          <a:xfrm>
            <a:off x="11503152" y="457200"/>
            <a:ext cx="0" cy="402336"/>
          </a:xfrm>
          <a:prstGeom prst="line">
            <a:avLst/>
          </a:prstGeom>
          <a:noFill/>
          <a:ln w="9525">
            <a:solidFill>
              <a:srgbClr val="3A3A3A"/>
            </a:solidFill>
            <a:prstDash val="solid"/>
          </a:ln>
        </p:spPr>
      </p:sp>
      <p:sp>
        <p:nvSpPr>
          <p:cNvPr id="7" name="Shape 5"/>
          <p:cNvSpPr/>
          <p:nvPr/>
        </p:nvSpPr>
        <p:spPr>
          <a:xfrm>
            <a:off x="11503152" y="5998464"/>
            <a:ext cx="0" cy="402336"/>
          </a:xfrm>
          <a:prstGeom prst="line">
            <a:avLst/>
          </a:prstGeom>
          <a:noFill/>
          <a:ln w="9525">
            <a:solidFill>
              <a:srgbClr val="3A3A3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8A8A8A"/>
                </a:solidFill>
                <a:latin typeface="Arial" pitchFamily="34" charset="0"/>
                <a:ea typeface="Arial" pitchFamily="34" charset="-122"/>
                <a:cs typeface="Arial" pitchFamily="34" charset="-120"/>
              </a:rPr>
              <a:t>SOHBET İÇİNDE ÖDEME VE SATICI SİTESİNDE İŞLEM</a:t>
            </a:r>
            <a:endParaRPr lang="en-US" sz="1100" dirty="0"/>
          </a:p>
        </p:txBody>
      </p:sp>
      <p:sp>
        <p:nvSpPr>
          <p:cNvPr id="9" name="Text 7"/>
          <p:cNvSpPr txBox="1"/>
          <p:nvPr/>
        </p:nvSpPr>
        <p:spPr>
          <a:xfrm>
            <a:off x="822960" y="1234440"/>
            <a:ext cx="10515600" cy="822960"/>
          </a:xfrm>
          <a:prstGeom prst="rect">
            <a:avLst/>
          </a:prstGeom>
          <a:noFill/>
          <a:ln/>
        </p:spPr>
        <p:txBody>
          <a:bodyPr wrap="square" lIns="0" tIns="0" rIns="0" bIns="0" rtlCol="0" anchor="t"/>
          <a:lstStyle/>
          <a:p>
            <a:pPr algn="ctr" indent="0" marL="0">
              <a:buNone/>
            </a:pPr>
            <a:r>
              <a:rPr lang="en-US" sz="3200" dirty="0">
                <a:solidFill>
                  <a:srgbClr val="FFFFFF"/>
                </a:solidFill>
                <a:latin typeface="Arial" pitchFamily="34" charset="0"/>
                <a:ea typeface="Arial" pitchFamily="34" charset="-122"/>
                <a:cs typeface="Arial" pitchFamily="34" charset="-120"/>
              </a:rPr>
              <a:t>Tek kalıcı işlem modeli ilan etmek </a:t>
            </a:r>
            <a:pPr algn="ctr" indent="0" marL="0">
              <a:buNone/>
            </a:pPr>
            <a:r>
              <a:rPr lang="en-US" sz="3200" b="1" i="1" dirty="0">
                <a:solidFill>
                  <a:srgbClr val="A78BFA"/>
                </a:solidFill>
                <a:latin typeface="Cambria" pitchFamily="34" charset="0"/>
                <a:ea typeface="Cambria" pitchFamily="34" charset="-122"/>
                <a:cs typeface="Cambria" pitchFamily="34" charset="-120"/>
              </a:rPr>
              <a:t>için erken</a:t>
            </a:r>
            <a:endParaRPr lang="en-US" sz="3200" dirty="0"/>
          </a:p>
        </p:txBody>
      </p:sp>
      <p:sp>
        <p:nvSpPr>
          <p:cNvPr id="10" name="Shape 8"/>
          <p:cNvSpPr/>
          <p:nvPr/>
        </p:nvSpPr>
        <p:spPr>
          <a:xfrm>
            <a:off x="960120" y="2331720"/>
            <a:ext cx="3108960" cy="2514600"/>
          </a:xfrm>
          <a:prstGeom prst="roundRect">
            <a:avLst>
              <a:gd name="adj" fmla="val 1455"/>
            </a:avLst>
          </a:prstGeom>
          <a:solidFill>
            <a:srgbClr val="141414"/>
          </a:solidFill>
          <a:ln w="9525">
            <a:solidFill>
              <a:srgbClr val="3A3A3A"/>
            </a:solidFill>
            <a:prstDash val="solid"/>
          </a:ln>
        </p:spPr>
      </p:sp>
      <p:sp>
        <p:nvSpPr>
          <p:cNvPr id="11" name="Text 9"/>
          <p:cNvSpPr txBox="1"/>
          <p:nvPr/>
        </p:nvSpPr>
        <p:spPr>
          <a:xfrm>
            <a:off x="1234440" y="2542032"/>
            <a:ext cx="2560320" cy="411480"/>
          </a:xfrm>
          <a:prstGeom prst="rect">
            <a:avLst/>
          </a:prstGeom>
          <a:noFill/>
          <a:ln/>
        </p:spPr>
        <p:txBody>
          <a:bodyPr wrap="square" lIns="0" tIns="0" rIns="0" bIns="0" rtlCol="0" anchor="ctr"/>
          <a:lstStyle/>
          <a:p>
            <a:pPr indent="0" marL="0">
              <a:buNone/>
            </a:pPr>
            <a:r>
              <a:rPr lang="en-US" sz="2200" b="1" i="1" dirty="0">
                <a:solidFill>
                  <a:srgbClr val="A78BFA"/>
                </a:solidFill>
                <a:latin typeface="Cambria" pitchFamily="34" charset="0"/>
                <a:ea typeface="Cambria" pitchFamily="34" charset="-122"/>
                <a:cs typeface="Cambria" pitchFamily="34" charset="-120"/>
              </a:rPr>
              <a:t>OpenAI</a:t>
            </a:r>
            <a:endParaRPr lang="en-US" sz="2200" dirty="0"/>
          </a:p>
        </p:txBody>
      </p:sp>
      <p:sp>
        <p:nvSpPr>
          <p:cNvPr id="12" name="Text 10"/>
          <p:cNvSpPr txBox="1"/>
          <p:nvPr/>
        </p:nvSpPr>
        <p:spPr>
          <a:xfrm>
            <a:off x="1234440" y="2971800"/>
            <a:ext cx="2560320" cy="274320"/>
          </a:xfrm>
          <a:prstGeom prst="rect">
            <a:avLst/>
          </a:prstGeom>
          <a:noFill/>
          <a:ln/>
        </p:spPr>
        <p:txBody>
          <a:bodyPr wrap="square" lIns="0" tIns="0" rIns="0" bIns="0" rtlCol="0" anchor="ctr"/>
          <a:lstStyle/>
          <a:p>
            <a:pPr indent="0" marL="0">
              <a:buNone/>
            </a:pPr>
            <a:r>
              <a:rPr lang="en-US" sz="1050" dirty="0">
                <a:solidFill>
                  <a:srgbClr val="888888"/>
                </a:solidFill>
                <a:latin typeface="Arial" pitchFamily="34" charset="0"/>
                <a:ea typeface="Arial" pitchFamily="34" charset="-122"/>
                <a:cs typeface="Arial" pitchFamily="34" charset="-120"/>
              </a:rPr>
              <a:t>24 Mart 2026</a:t>
            </a:r>
            <a:endParaRPr lang="en-US" sz="1050" dirty="0"/>
          </a:p>
        </p:txBody>
      </p:sp>
      <p:sp>
        <p:nvSpPr>
          <p:cNvPr id="13" name="Text 11"/>
          <p:cNvSpPr txBox="1"/>
          <p:nvPr/>
        </p:nvSpPr>
        <p:spPr>
          <a:xfrm>
            <a:off x="1234440" y="3337560"/>
            <a:ext cx="2606040" cy="1417320"/>
          </a:xfrm>
          <a:prstGeom prst="rect">
            <a:avLst/>
          </a:prstGeom>
          <a:noFill/>
          <a:ln/>
        </p:spPr>
        <p:txBody>
          <a:bodyPr wrap="square" lIns="0" tIns="0" rIns="0" bIns="0" rtlCol="0" anchor="ctr"/>
          <a:lstStyle/>
          <a:p>
            <a:pPr indent="0" marL="0">
              <a:buNone/>
            </a:pPr>
            <a:r>
              <a:rPr lang="en-US" sz="1250" dirty="0">
                <a:solidFill>
                  <a:srgbClr val="CFCFCF"/>
                </a:solidFill>
                <a:latin typeface="Arial" pitchFamily="34" charset="0"/>
                <a:ea typeface="Arial" pitchFamily="34" charset="-122"/>
                <a:cs typeface="Arial" pitchFamily="34" charset="-120"/>
              </a:rPr>
              <a:t>İlk Instant Checkout uygulaması hedeflenen esnekliği sağlamadı. Ağırlık ürün keşfine ve satıcının kendi ödeme deneyimine kaydı.</a:t>
            </a:r>
            <a:endParaRPr lang="en-US" sz="1250" dirty="0"/>
          </a:p>
        </p:txBody>
      </p:sp>
      <p:sp>
        <p:nvSpPr>
          <p:cNvPr id="14" name="Shape 12"/>
          <p:cNvSpPr/>
          <p:nvPr/>
        </p:nvSpPr>
        <p:spPr>
          <a:xfrm>
            <a:off x="4389120" y="2331720"/>
            <a:ext cx="3108960" cy="2514600"/>
          </a:xfrm>
          <a:prstGeom prst="roundRect">
            <a:avLst>
              <a:gd name="adj" fmla="val 1455"/>
            </a:avLst>
          </a:prstGeom>
          <a:solidFill>
            <a:srgbClr val="141414"/>
          </a:solidFill>
          <a:ln w="9525">
            <a:solidFill>
              <a:srgbClr val="3A3A3A"/>
            </a:solidFill>
            <a:prstDash val="solid"/>
          </a:ln>
        </p:spPr>
      </p:sp>
      <p:sp>
        <p:nvSpPr>
          <p:cNvPr id="15" name="Text 13"/>
          <p:cNvSpPr txBox="1"/>
          <p:nvPr/>
        </p:nvSpPr>
        <p:spPr>
          <a:xfrm>
            <a:off x="4663440" y="2542032"/>
            <a:ext cx="2560320" cy="411480"/>
          </a:xfrm>
          <a:prstGeom prst="rect">
            <a:avLst/>
          </a:prstGeom>
          <a:noFill/>
          <a:ln/>
        </p:spPr>
        <p:txBody>
          <a:bodyPr wrap="square" lIns="0" tIns="0" rIns="0" bIns="0" rtlCol="0" anchor="ctr"/>
          <a:lstStyle/>
          <a:p>
            <a:pPr indent="0" marL="0">
              <a:buNone/>
            </a:pPr>
            <a:r>
              <a:rPr lang="en-US" sz="2200" b="1" i="1" dirty="0">
                <a:solidFill>
                  <a:srgbClr val="A78BFA"/>
                </a:solidFill>
                <a:latin typeface="Cambria" pitchFamily="34" charset="0"/>
                <a:ea typeface="Cambria" pitchFamily="34" charset="-122"/>
                <a:cs typeface="Cambria" pitchFamily="34" charset="-120"/>
              </a:rPr>
              <a:t>Walmart</a:t>
            </a:r>
            <a:endParaRPr lang="en-US" sz="2200" dirty="0"/>
          </a:p>
        </p:txBody>
      </p:sp>
      <p:sp>
        <p:nvSpPr>
          <p:cNvPr id="16" name="Text 14"/>
          <p:cNvSpPr txBox="1"/>
          <p:nvPr/>
        </p:nvSpPr>
        <p:spPr>
          <a:xfrm>
            <a:off x="4663440" y="2971800"/>
            <a:ext cx="2560320" cy="274320"/>
          </a:xfrm>
          <a:prstGeom prst="rect">
            <a:avLst/>
          </a:prstGeom>
          <a:noFill/>
          <a:ln/>
        </p:spPr>
        <p:txBody>
          <a:bodyPr wrap="square" lIns="0" tIns="0" rIns="0" bIns="0" rtlCol="0" anchor="ctr"/>
          <a:lstStyle/>
          <a:p>
            <a:pPr indent="0" marL="0">
              <a:buNone/>
            </a:pPr>
            <a:r>
              <a:rPr lang="en-US" sz="1050" dirty="0">
                <a:solidFill>
                  <a:srgbClr val="888888"/>
                </a:solidFill>
                <a:latin typeface="Arial" pitchFamily="34" charset="0"/>
                <a:ea typeface="Arial" pitchFamily="34" charset="-122"/>
                <a:cs typeface="Arial" pitchFamily="34" charset="-120"/>
              </a:rPr>
              <a:t>Wired, 18 Mart 2026</a:t>
            </a:r>
            <a:endParaRPr lang="en-US" sz="1050" dirty="0"/>
          </a:p>
        </p:txBody>
      </p:sp>
      <p:sp>
        <p:nvSpPr>
          <p:cNvPr id="17" name="Text 15"/>
          <p:cNvSpPr txBox="1"/>
          <p:nvPr/>
        </p:nvSpPr>
        <p:spPr>
          <a:xfrm>
            <a:off x="4663440" y="3337560"/>
            <a:ext cx="2606040" cy="1417320"/>
          </a:xfrm>
          <a:prstGeom prst="rect">
            <a:avLst/>
          </a:prstGeom>
          <a:noFill/>
          <a:ln/>
        </p:spPr>
        <p:txBody>
          <a:bodyPr wrap="square" lIns="0" tIns="0" rIns="0" bIns="0" rtlCol="0" anchor="ctr"/>
          <a:lstStyle/>
          <a:p>
            <a:pPr indent="0" marL="0">
              <a:buNone/>
            </a:pPr>
            <a:r>
              <a:rPr lang="en-US" sz="1250" dirty="0">
                <a:solidFill>
                  <a:srgbClr val="CFCFCF"/>
                </a:solidFill>
                <a:latin typeface="Arial" pitchFamily="34" charset="0"/>
                <a:ea typeface="Arial" pitchFamily="34" charset="-122"/>
                <a:cs typeface="Arial" pitchFamily="34" charset="-120"/>
              </a:rPr>
              <a:t>Sohbet içinde tamamlanan satın almalar, siteye yönlendirilen işlemlerin yaklaşık üçte biri oranında dönüştü.</a:t>
            </a:r>
            <a:endParaRPr lang="en-US" sz="1250" dirty="0"/>
          </a:p>
        </p:txBody>
      </p:sp>
      <p:sp>
        <p:nvSpPr>
          <p:cNvPr id="18" name="Shape 16"/>
          <p:cNvSpPr/>
          <p:nvPr/>
        </p:nvSpPr>
        <p:spPr>
          <a:xfrm>
            <a:off x="7818120" y="2331720"/>
            <a:ext cx="3108960" cy="2514600"/>
          </a:xfrm>
          <a:prstGeom prst="roundRect">
            <a:avLst>
              <a:gd name="adj" fmla="val 1455"/>
            </a:avLst>
          </a:prstGeom>
          <a:solidFill>
            <a:srgbClr val="141414"/>
          </a:solidFill>
          <a:ln w="9525">
            <a:solidFill>
              <a:srgbClr val="3A3A3A"/>
            </a:solidFill>
            <a:prstDash val="solid"/>
          </a:ln>
        </p:spPr>
      </p:sp>
      <p:sp>
        <p:nvSpPr>
          <p:cNvPr id="19" name="Text 17"/>
          <p:cNvSpPr txBox="1"/>
          <p:nvPr/>
        </p:nvSpPr>
        <p:spPr>
          <a:xfrm>
            <a:off x="8092440" y="2542032"/>
            <a:ext cx="2560320" cy="411480"/>
          </a:xfrm>
          <a:prstGeom prst="rect">
            <a:avLst/>
          </a:prstGeom>
          <a:noFill/>
          <a:ln/>
        </p:spPr>
        <p:txBody>
          <a:bodyPr wrap="square" lIns="0" tIns="0" rIns="0" bIns="0" rtlCol="0" anchor="ctr"/>
          <a:lstStyle/>
          <a:p>
            <a:pPr indent="0" marL="0">
              <a:buNone/>
            </a:pPr>
            <a:r>
              <a:rPr lang="en-US" sz="2200" b="1" i="1" dirty="0">
                <a:solidFill>
                  <a:srgbClr val="A78BFA"/>
                </a:solidFill>
                <a:latin typeface="Cambria" pitchFamily="34" charset="0"/>
                <a:ea typeface="Cambria" pitchFamily="34" charset="-122"/>
                <a:cs typeface="Cambria" pitchFamily="34" charset="-120"/>
              </a:rPr>
              <a:t>Google UCP</a:t>
            </a:r>
            <a:endParaRPr lang="en-US" sz="2200" dirty="0"/>
          </a:p>
        </p:txBody>
      </p:sp>
      <p:sp>
        <p:nvSpPr>
          <p:cNvPr id="20" name="Text 18"/>
          <p:cNvSpPr txBox="1"/>
          <p:nvPr/>
        </p:nvSpPr>
        <p:spPr>
          <a:xfrm>
            <a:off x="8092440" y="2971800"/>
            <a:ext cx="2560320" cy="274320"/>
          </a:xfrm>
          <a:prstGeom prst="rect">
            <a:avLst/>
          </a:prstGeom>
          <a:noFill/>
          <a:ln/>
        </p:spPr>
        <p:txBody>
          <a:bodyPr wrap="square" lIns="0" tIns="0" rIns="0" bIns="0" rtlCol="0" anchor="ctr"/>
          <a:lstStyle/>
          <a:p>
            <a:pPr indent="0" marL="0">
              <a:buNone/>
            </a:pPr>
            <a:r>
              <a:rPr lang="en-US" sz="1050" dirty="0">
                <a:solidFill>
                  <a:srgbClr val="888888"/>
                </a:solidFill>
                <a:latin typeface="Arial" pitchFamily="34" charset="0"/>
                <a:ea typeface="Arial" pitchFamily="34" charset="-122"/>
                <a:cs typeface="Arial" pitchFamily="34" charset="-120"/>
              </a:rPr>
              <a:t>Ocak ve Mayıs 2026</a:t>
            </a:r>
            <a:endParaRPr lang="en-US" sz="1050" dirty="0"/>
          </a:p>
        </p:txBody>
      </p:sp>
      <p:sp>
        <p:nvSpPr>
          <p:cNvPr id="21" name="Text 19"/>
          <p:cNvSpPr txBox="1"/>
          <p:nvPr/>
        </p:nvSpPr>
        <p:spPr>
          <a:xfrm>
            <a:off x="8092440" y="3337560"/>
            <a:ext cx="2606040" cy="1417320"/>
          </a:xfrm>
          <a:prstGeom prst="rect">
            <a:avLst/>
          </a:prstGeom>
          <a:noFill/>
          <a:ln/>
        </p:spPr>
        <p:txBody>
          <a:bodyPr wrap="square" lIns="0" tIns="0" rIns="0" bIns="0" rtlCol="0" anchor="ctr"/>
          <a:lstStyle/>
          <a:p>
            <a:pPr indent="0" marL="0">
              <a:buNone/>
            </a:pPr>
            <a:r>
              <a:rPr lang="en-US" sz="1250" dirty="0">
                <a:solidFill>
                  <a:srgbClr val="CFCFCF"/>
                </a:solidFill>
                <a:latin typeface="Arial" pitchFamily="34" charset="0"/>
                <a:ea typeface="Arial" pitchFamily="34" charset="-122"/>
                <a:cs typeface="Arial" pitchFamily="34" charset="-120"/>
              </a:rPr>
              <a:t>Katalog, sepet ve satın alma işlevlerini AI arayüzlerine taşımak için geliştirilmeye devam ediyor.</a:t>
            </a:r>
            <a:endParaRPr lang="en-US" sz="1250" dirty="0"/>
          </a:p>
        </p:txBody>
      </p:sp>
      <p:sp>
        <p:nvSpPr>
          <p:cNvPr id="22" name="Text 20"/>
          <p:cNvSpPr txBox="1"/>
          <p:nvPr/>
        </p:nvSpPr>
        <p:spPr>
          <a:xfrm>
            <a:off x="960120" y="5120640"/>
            <a:ext cx="10241280" cy="411480"/>
          </a:xfrm>
          <a:prstGeom prst="rect">
            <a:avLst/>
          </a:prstGeom>
          <a:noFill/>
          <a:ln/>
        </p:spPr>
        <p:txBody>
          <a:bodyPr wrap="square" lIns="0" tIns="0" rIns="0" bIns="0" rtlCol="0" anchor="ctr"/>
          <a:lstStyle/>
          <a:p>
            <a:pPr algn="ctr" indent="0" marL="0">
              <a:buNone/>
            </a:pPr>
            <a:r>
              <a:rPr lang="en-US" sz="1500" dirty="0">
                <a:solidFill>
                  <a:srgbClr val="BBBBBB"/>
                </a:solidFill>
                <a:latin typeface="Arial" pitchFamily="34" charset="0"/>
                <a:ea typeface="Arial" pitchFamily="34" charset="-122"/>
                <a:cs typeface="Arial" pitchFamily="34" charset="-120"/>
              </a:rPr>
              <a:t>Bir ürünün yaklaşım değiştirmesi, bütün kategorinin bittiği anlamına gelmez.</a:t>
            </a:r>
            <a:endParaRPr lang="en-US" sz="1500" dirty="0"/>
          </a:p>
        </p:txBody>
      </p:sp>
      <p:sp>
        <p:nvSpPr>
          <p:cNvPr id="23" name="Text 21"/>
          <p:cNvSpPr txBox="1"/>
          <p:nvPr/>
        </p:nvSpPr>
        <p:spPr>
          <a:xfrm>
            <a:off x="868680" y="5760720"/>
            <a:ext cx="10424160" cy="274320"/>
          </a:xfrm>
          <a:prstGeom prst="rect">
            <a:avLst/>
          </a:prstGeom>
          <a:noFill/>
          <a:ln/>
        </p:spPr>
        <p:txBody>
          <a:bodyPr wrap="square" lIns="0" tIns="0" rIns="0" bIns="0" rtlCol="0" anchor="ctr"/>
          <a:lstStyle/>
          <a:p>
            <a:pPr indent="0" marL="0">
              <a:buNone/>
            </a:pPr>
            <a:r>
              <a:rPr lang="en-US" sz="1000" dirty="0">
                <a:solidFill>
                  <a:srgbClr val="777777"/>
                </a:solidFill>
                <a:latin typeface="Arial" pitchFamily="34" charset="0"/>
                <a:ea typeface="Arial" pitchFamily="34" charset="-122"/>
                <a:cs typeface="Arial" pitchFamily="34" charset="-120"/>
              </a:rPr>
              <a:t>Türkiye'den satış için ülke, satıcı kabulü, ödeme kuruluşu, para birimi ve ürün uygunluğu ayrıca doğrulanmalı. Açık protokol otomatik satıcı kabulü demek değildir.</a:t>
            </a:r>
            <a:endParaRPr lang="en-US" sz="1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EFEFEF"/>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9A9A9A"/>
            </a:solidFill>
            <a:prstDash val="solid"/>
          </a:ln>
        </p:spPr>
      </p:sp>
      <p:sp>
        <p:nvSpPr>
          <p:cNvPr id="3" name="Shape 1"/>
          <p:cNvSpPr/>
          <p:nvPr/>
        </p:nvSpPr>
        <p:spPr>
          <a:xfrm>
            <a:off x="658368" y="6199632"/>
            <a:ext cx="10844784" cy="0"/>
          </a:xfrm>
          <a:prstGeom prst="line">
            <a:avLst/>
          </a:prstGeom>
          <a:noFill/>
          <a:ln w="9525">
            <a:solidFill>
              <a:srgbClr val="9A9A9A"/>
            </a:solidFill>
            <a:prstDash val="solid"/>
          </a:ln>
        </p:spPr>
      </p:sp>
      <p:sp>
        <p:nvSpPr>
          <p:cNvPr id="4" name="Shape 2"/>
          <p:cNvSpPr/>
          <p:nvPr/>
        </p:nvSpPr>
        <p:spPr>
          <a:xfrm>
            <a:off x="658368" y="457200"/>
            <a:ext cx="0" cy="402336"/>
          </a:xfrm>
          <a:prstGeom prst="line">
            <a:avLst/>
          </a:prstGeom>
          <a:noFill/>
          <a:ln w="9525">
            <a:solidFill>
              <a:srgbClr val="9A9A9A"/>
            </a:solidFill>
            <a:prstDash val="solid"/>
          </a:ln>
        </p:spPr>
      </p:sp>
      <p:sp>
        <p:nvSpPr>
          <p:cNvPr id="5" name="Shape 3"/>
          <p:cNvSpPr/>
          <p:nvPr/>
        </p:nvSpPr>
        <p:spPr>
          <a:xfrm>
            <a:off x="658368" y="5998464"/>
            <a:ext cx="0" cy="402336"/>
          </a:xfrm>
          <a:prstGeom prst="line">
            <a:avLst/>
          </a:prstGeom>
          <a:noFill/>
          <a:ln w="9525">
            <a:solidFill>
              <a:srgbClr val="9A9A9A"/>
            </a:solidFill>
            <a:prstDash val="solid"/>
          </a:ln>
        </p:spPr>
      </p:sp>
      <p:sp>
        <p:nvSpPr>
          <p:cNvPr id="6" name="Shape 4"/>
          <p:cNvSpPr/>
          <p:nvPr/>
        </p:nvSpPr>
        <p:spPr>
          <a:xfrm>
            <a:off x="11503152" y="457200"/>
            <a:ext cx="0" cy="402336"/>
          </a:xfrm>
          <a:prstGeom prst="line">
            <a:avLst/>
          </a:prstGeom>
          <a:noFill/>
          <a:ln w="9525">
            <a:solidFill>
              <a:srgbClr val="9A9A9A"/>
            </a:solidFill>
            <a:prstDash val="solid"/>
          </a:ln>
        </p:spPr>
      </p:sp>
      <p:sp>
        <p:nvSpPr>
          <p:cNvPr id="7" name="Shape 5"/>
          <p:cNvSpPr/>
          <p:nvPr/>
        </p:nvSpPr>
        <p:spPr>
          <a:xfrm>
            <a:off x="11503152" y="5998464"/>
            <a:ext cx="0" cy="402336"/>
          </a:xfrm>
          <a:prstGeom prst="line">
            <a:avLst/>
          </a:prstGeom>
          <a:noFill/>
          <a:ln w="9525">
            <a:solidFill>
              <a:srgbClr val="9A9A9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6B6B6B"/>
                </a:solidFill>
                <a:latin typeface="Arial" pitchFamily="34" charset="0"/>
                <a:ea typeface="Arial" pitchFamily="34" charset="-122"/>
                <a:cs typeface="Arial" pitchFamily="34" charset="-120"/>
              </a:rPr>
              <a:t>İHRACATÇI İÇİN ÖNERİLEN BAŞLANGIÇ</a:t>
            </a:r>
            <a:endParaRPr lang="en-US" sz="1100" dirty="0"/>
          </a:p>
        </p:txBody>
      </p:sp>
      <p:sp>
        <p:nvSpPr>
          <p:cNvPr id="9" name="Text 7"/>
          <p:cNvSpPr txBox="1"/>
          <p:nvPr/>
        </p:nvSpPr>
        <p:spPr>
          <a:xfrm>
            <a:off x="822960" y="1234440"/>
            <a:ext cx="10515600" cy="822960"/>
          </a:xfrm>
          <a:prstGeom prst="rect">
            <a:avLst/>
          </a:prstGeom>
          <a:noFill/>
          <a:ln/>
        </p:spPr>
        <p:txBody>
          <a:bodyPr wrap="square" lIns="0" tIns="0" rIns="0" bIns="0" rtlCol="0" anchor="t"/>
          <a:lstStyle/>
          <a:p>
            <a:pPr algn="ctr" indent="0" marL="0">
              <a:buNone/>
            </a:pPr>
            <a:r>
              <a:rPr lang="en-US" sz="3400" dirty="0">
                <a:solidFill>
                  <a:srgbClr val="111111"/>
                </a:solidFill>
                <a:latin typeface="Arial" pitchFamily="34" charset="0"/>
                <a:ea typeface="Arial" pitchFamily="34" charset="-122"/>
                <a:cs typeface="Arial" pitchFamily="34" charset="-120"/>
              </a:rPr>
              <a:t>Keşif ajanda, </a:t>
            </a:r>
            <a:pPr algn="ctr" indent="0" marL="0">
              <a:buNone/>
            </a:pPr>
            <a:r>
              <a:rPr lang="en-US" sz="3400" b="1" i="1" dirty="0">
                <a:solidFill>
                  <a:srgbClr val="6D4AE0"/>
                </a:solidFill>
                <a:latin typeface="Cambria" pitchFamily="34" charset="0"/>
                <a:ea typeface="Cambria" pitchFamily="34" charset="-122"/>
                <a:cs typeface="Cambria" pitchFamily="34" charset="-120"/>
              </a:rPr>
              <a:t>karar ve işlem sizde</a:t>
            </a:r>
            <a:endParaRPr lang="en-US" sz="3400" dirty="0"/>
          </a:p>
        </p:txBody>
      </p:sp>
      <p:sp>
        <p:nvSpPr>
          <p:cNvPr id="10" name="Shape 8"/>
          <p:cNvSpPr/>
          <p:nvPr/>
        </p:nvSpPr>
        <p:spPr>
          <a:xfrm>
            <a:off x="960120" y="2377440"/>
            <a:ext cx="2240280" cy="1371600"/>
          </a:xfrm>
          <a:prstGeom prst="roundRect">
            <a:avLst>
              <a:gd name="adj" fmla="val 2667"/>
            </a:avLst>
          </a:prstGeom>
          <a:solidFill>
            <a:srgbClr val="E2DCF7"/>
          </a:solidFill>
          <a:ln w="9525">
            <a:solidFill>
              <a:srgbClr val="6D4AE0"/>
            </a:solidFill>
            <a:prstDash val="solid"/>
          </a:ln>
        </p:spPr>
      </p:sp>
      <p:sp>
        <p:nvSpPr>
          <p:cNvPr id="11" name="Text 9"/>
          <p:cNvSpPr txBox="1"/>
          <p:nvPr/>
        </p:nvSpPr>
        <p:spPr>
          <a:xfrm>
            <a:off x="1143000" y="2487168"/>
            <a:ext cx="548640" cy="411480"/>
          </a:xfrm>
          <a:prstGeom prst="rect">
            <a:avLst/>
          </a:prstGeom>
          <a:noFill/>
          <a:ln/>
        </p:spPr>
        <p:txBody>
          <a:bodyPr wrap="square" lIns="0" tIns="0" rIns="0" bIns="0" rtlCol="0" anchor="ctr"/>
          <a:lstStyle/>
          <a:p>
            <a:pPr indent="0" marL="0">
              <a:buNone/>
            </a:pPr>
            <a:r>
              <a:rPr lang="en-US" sz="2000" b="1" i="1" dirty="0">
                <a:solidFill>
                  <a:srgbClr val="6D4AE0"/>
                </a:solidFill>
                <a:latin typeface="Cambria" pitchFamily="34" charset="0"/>
                <a:ea typeface="Cambria" pitchFamily="34" charset="-122"/>
                <a:cs typeface="Cambria" pitchFamily="34" charset="-120"/>
              </a:rPr>
              <a:t>1</a:t>
            </a:r>
            <a:endParaRPr lang="en-US" sz="2000" dirty="0"/>
          </a:p>
        </p:txBody>
      </p:sp>
      <p:sp>
        <p:nvSpPr>
          <p:cNvPr id="12" name="Text 10"/>
          <p:cNvSpPr txBox="1"/>
          <p:nvPr/>
        </p:nvSpPr>
        <p:spPr>
          <a:xfrm>
            <a:off x="1143000" y="2926080"/>
            <a:ext cx="1920240" cy="731520"/>
          </a:xfrm>
          <a:prstGeom prst="rect">
            <a:avLst/>
          </a:prstGeom>
          <a:noFill/>
          <a:ln/>
        </p:spPr>
        <p:txBody>
          <a:bodyPr wrap="square" lIns="0" tIns="0" rIns="0" bIns="0" rtlCol="0" anchor="ctr"/>
          <a:lstStyle/>
          <a:p>
            <a:pPr indent="0" marL="0">
              <a:buNone/>
            </a:pPr>
            <a:r>
              <a:rPr lang="en-US" sz="1350" b="1" dirty="0">
                <a:solidFill>
                  <a:srgbClr val="222222"/>
                </a:solidFill>
                <a:latin typeface="Arial" pitchFamily="34" charset="0"/>
                <a:ea typeface="Arial" pitchFamily="34" charset="-122"/>
                <a:cs typeface="Arial" pitchFamily="34" charset="-120"/>
              </a:rPr>
              <a:t>Yapay zekâ destekli keşif</a:t>
            </a:r>
            <a:endParaRPr lang="en-US" sz="1350" dirty="0"/>
          </a:p>
        </p:txBody>
      </p:sp>
      <p:sp>
        <p:nvSpPr>
          <p:cNvPr id="13" name="Text 11"/>
          <p:cNvSpPr txBox="1"/>
          <p:nvPr/>
        </p:nvSpPr>
        <p:spPr>
          <a:xfrm>
            <a:off x="3200400" y="2788920"/>
            <a:ext cx="365760" cy="457200"/>
          </a:xfrm>
          <a:prstGeom prst="rect">
            <a:avLst/>
          </a:prstGeom>
          <a:noFill/>
          <a:ln/>
        </p:spPr>
        <p:txBody>
          <a:bodyPr wrap="square" lIns="0" tIns="0" rIns="0" bIns="0" rtlCol="0" anchor="ctr"/>
          <a:lstStyle/>
          <a:p>
            <a:pPr algn="ctr" indent="0" marL="0">
              <a:buNone/>
            </a:pPr>
            <a:r>
              <a:rPr lang="en-US" sz="2000" dirty="0">
                <a:solidFill>
                  <a:srgbClr val="6D4AE0"/>
                </a:solidFill>
                <a:latin typeface="Arial" pitchFamily="34" charset="0"/>
                <a:ea typeface="Arial" pitchFamily="34" charset="-122"/>
                <a:cs typeface="Arial" pitchFamily="34" charset="-120"/>
              </a:rPr>
              <a:t>→</a:t>
            </a:r>
            <a:endParaRPr lang="en-US" sz="2000" dirty="0"/>
          </a:p>
        </p:txBody>
      </p:sp>
      <p:sp>
        <p:nvSpPr>
          <p:cNvPr id="14" name="Shape 12"/>
          <p:cNvSpPr/>
          <p:nvPr/>
        </p:nvSpPr>
        <p:spPr>
          <a:xfrm>
            <a:off x="3566160" y="2377440"/>
            <a:ext cx="2240280" cy="1371600"/>
          </a:xfrm>
          <a:prstGeom prst="roundRect">
            <a:avLst>
              <a:gd name="adj" fmla="val 2667"/>
            </a:avLst>
          </a:prstGeom>
          <a:solidFill>
            <a:srgbClr val="E4E4E4"/>
          </a:solidFill>
          <a:ln w="9525">
            <a:solidFill>
              <a:srgbClr val="C2C2C2"/>
            </a:solidFill>
            <a:prstDash val="solid"/>
          </a:ln>
        </p:spPr>
      </p:sp>
      <p:sp>
        <p:nvSpPr>
          <p:cNvPr id="15" name="Text 13"/>
          <p:cNvSpPr txBox="1"/>
          <p:nvPr/>
        </p:nvSpPr>
        <p:spPr>
          <a:xfrm>
            <a:off x="3749040" y="2487168"/>
            <a:ext cx="548640" cy="411480"/>
          </a:xfrm>
          <a:prstGeom prst="rect">
            <a:avLst/>
          </a:prstGeom>
          <a:noFill/>
          <a:ln/>
        </p:spPr>
        <p:txBody>
          <a:bodyPr wrap="square" lIns="0" tIns="0" rIns="0" bIns="0" rtlCol="0" anchor="ctr"/>
          <a:lstStyle/>
          <a:p>
            <a:pPr indent="0" marL="0">
              <a:buNone/>
            </a:pPr>
            <a:r>
              <a:rPr lang="en-US" sz="2000" b="1" i="1" dirty="0">
                <a:solidFill>
                  <a:srgbClr val="6D4AE0"/>
                </a:solidFill>
                <a:latin typeface="Cambria" pitchFamily="34" charset="0"/>
                <a:ea typeface="Cambria" pitchFamily="34" charset="-122"/>
                <a:cs typeface="Cambria" pitchFamily="34" charset="-120"/>
              </a:rPr>
              <a:t>2</a:t>
            </a:r>
            <a:endParaRPr lang="en-US" sz="2000" dirty="0"/>
          </a:p>
        </p:txBody>
      </p:sp>
      <p:sp>
        <p:nvSpPr>
          <p:cNvPr id="16" name="Text 14"/>
          <p:cNvSpPr txBox="1"/>
          <p:nvPr/>
        </p:nvSpPr>
        <p:spPr>
          <a:xfrm>
            <a:off x="3749040" y="2926080"/>
            <a:ext cx="1920240" cy="731520"/>
          </a:xfrm>
          <a:prstGeom prst="rect">
            <a:avLst/>
          </a:prstGeom>
          <a:noFill/>
          <a:ln/>
        </p:spPr>
        <p:txBody>
          <a:bodyPr wrap="square" lIns="0" tIns="0" rIns="0" bIns="0" rtlCol="0" anchor="ctr"/>
          <a:lstStyle/>
          <a:p>
            <a:pPr indent="0" marL="0">
              <a:buNone/>
            </a:pPr>
            <a:r>
              <a:rPr lang="en-US" sz="1350" b="1" dirty="0">
                <a:solidFill>
                  <a:srgbClr val="222222"/>
                </a:solidFill>
                <a:latin typeface="Arial" pitchFamily="34" charset="0"/>
                <a:ea typeface="Arial" pitchFamily="34" charset="-122"/>
                <a:cs typeface="Arial" pitchFamily="34" charset="-120"/>
              </a:rPr>
              <a:t>Doğrulanabilir ürün veya yetkinlik sayfası</a:t>
            </a:r>
            <a:endParaRPr lang="en-US" sz="1350" dirty="0"/>
          </a:p>
        </p:txBody>
      </p:sp>
      <p:sp>
        <p:nvSpPr>
          <p:cNvPr id="17" name="Text 15"/>
          <p:cNvSpPr txBox="1"/>
          <p:nvPr/>
        </p:nvSpPr>
        <p:spPr>
          <a:xfrm>
            <a:off x="5806440" y="2788920"/>
            <a:ext cx="365760" cy="457200"/>
          </a:xfrm>
          <a:prstGeom prst="rect">
            <a:avLst/>
          </a:prstGeom>
          <a:noFill/>
          <a:ln/>
        </p:spPr>
        <p:txBody>
          <a:bodyPr wrap="square" lIns="0" tIns="0" rIns="0" bIns="0" rtlCol="0" anchor="ctr"/>
          <a:lstStyle/>
          <a:p>
            <a:pPr algn="ctr" indent="0" marL="0">
              <a:buNone/>
            </a:pPr>
            <a:r>
              <a:rPr lang="en-US" sz="2000" dirty="0">
                <a:solidFill>
                  <a:srgbClr val="6D4AE0"/>
                </a:solidFill>
                <a:latin typeface="Arial" pitchFamily="34" charset="0"/>
                <a:ea typeface="Arial" pitchFamily="34" charset="-122"/>
                <a:cs typeface="Arial" pitchFamily="34" charset="-120"/>
              </a:rPr>
              <a:t>→</a:t>
            </a:r>
            <a:endParaRPr lang="en-US" sz="2000" dirty="0"/>
          </a:p>
        </p:txBody>
      </p:sp>
      <p:sp>
        <p:nvSpPr>
          <p:cNvPr id="18" name="Shape 16"/>
          <p:cNvSpPr/>
          <p:nvPr/>
        </p:nvSpPr>
        <p:spPr>
          <a:xfrm>
            <a:off x="6172200" y="2377440"/>
            <a:ext cx="2240280" cy="1371600"/>
          </a:xfrm>
          <a:prstGeom prst="roundRect">
            <a:avLst>
              <a:gd name="adj" fmla="val 2667"/>
            </a:avLst>
          </a:prstGeom>
          <a:solidFill>
            <a:srgbClr val="E4E4E4"/>
          </a:solidFill>
          <a:ln w="9525">
            <a:solidFill>
              <a:srgbClr val="C2C2C2"/>
            </a:solidFill>
            <a:prstDash val="solid"/>
          </a:ln>
        </p:spPr>
      </p:sp>
      <p:sp>
        <p:nvSpPr>
          <p:cNvPr id="19" name="Text 17"/>
          <p:cNvSpPr txBox="1"/>
          <p:nvPr/>
        </p:nvSpPr>
        <p:spPr>
          <a:xfrm>
            <a:off x="6355080" y="2487168"/>
            <a:ext cx="548640" cy="411480"/>
          </a:xfrm>
          <a:prstGeom prst="rect">
            <a:avLst/>
          </a:prstGeom>
          <a:noFill/>
          <a:ln/>
        </p:spPr>
        <p:txBody>
          <a:bodyPr wrap="square" lIns="0" tIns="0" rIns="0" bIns="0" rtlCol="0" anchor="ctr"/>
          <a:lstStyle/>
          <a:p>
            <a:pPr indent="0" marL="0">
              <a:buNone/>
            </a:pPr>
            <a:r>
              <a:rPr lang="en-US" sz="2000" b="1" i="1" dirty="0">
                <a:solidFill>
                  <a:srgbClr val="6D4AE0"/>
                </a:solidFill>
                <a:latin typeface="Cambria" pitchFamily="34" charset="0"/>
                <a:ea typeface="Cambria" pitchFamily="34" charset="-122"/>
                <a:cs typeface="Cambria" pitchFamily="34" charset="-120"/>
              </a:rPr>
              <a:t>3</a:t>
            </a:r>
            <a:endParaRPr lang="en-US" sz="2000" dirty="0"/>
          </a:p>
        </p:txBody>
      </p:sp>
      <p:sp>
        <p:nvSpPr>
          <p:cNvPr id="20" name="Text 18"/>
          <p:cNvSpPr txBox="1"/>
          <p:nvPr/>
        </p:nvSpPr>
        <p:spPr>
          <a:xfrm>
            <a:off x="6355080" y="2926080"/>
            <a:ext cx="1920240" cy="731520"/>
          </a:xfrm>
          <a:prstGeom prst="rect">
            <a:avLst/>
          </a:prstGeom>
          <a:noFill/>
          <a:ln/>
        </p:spPr>
        <p:txBody>
          <a:bodyPr wrap="square" lIns="0" tIns="0" rIns="0" bIns="0" rtlCol="0" anchor="ctr"/>
          <a:lstStyle/>
          <a:p>
            <a:pPr indent="0" marL="0">
              <a:buNone/>
            </a:pPr>
            <a:r>
              <a:rPr lang="en-US" sz="1350" b="1" dirty="0">
                <a:solidFill>
                  <a:srgbClr val="222222"/>
                </a:solidFill>
                <a:latin typeface="Arial" pitchFamily="34" charset="0"/>
                <a:ea typeface="Arial" pitchFamily="34" charset="-122"/>
                <a:cs typeface="Arial" pitchFamily="34" charset="-120"/>
              </a:rPr>
              <a:t>Nitelikli teklif ya da numune talebi</a:t>
            </a:r>
            <a:endParaRPr lang="en-US" sz="1350" dirty="0"/>
          </a:p>
        </p:txBody>
      </p:sp>
      <p:sp>
        <p:nvSpPr>
          <p:cNvPr id="21" name="Text 19"/>
          <p:cNvSpPr txBox="1"/>
          <p:nvPr/>
        </p:nvSpPr>
        <p:spPr>
          <a:xfrm>
            <a:off x="8412480" y="2788920"/>
            <a:ext cx="365760" cy="457200"/>
          </a:xfrm>
          <a:prstGeom prst="rect">
            <a:avLst/>
          </a:prstGeom>
          <a:noFill/>
          <a:ln/>
        </p:spPr>
        <p:txBody>
          <a:bodyPr wrap="square" lIns="0" tIns="0" rIns="0" bIns="0" rtlCol="0" anchor="ctr"/>
          <a:lstStyle/>
          <a:p>
            <a:pPr algn="ctr" indent="0" marL="0">
              <a:buNone/>
            </a:pPr>
            <a:r>
              <a:rPr lang="en-US" sz="2000" dirty="0">
                <a:solidFill>
                  <a:srgbClr val="6D4AE0"/>
                </a:solidFill>
                <a:latin typeface="Arial" pitchFamily="34" charset="0"/>
                <a:ea typeface="Arial" pitchFamily="34" charset="-122"/>
                <a:cs typeface="Arial" pitchFamily="34" charset="-120"/>
              </a:rPr>
              <a:t>→</a:t>
            </a:r>
            <a:endParaRPr lang="en-US" sz="2000" dirty="0"/>
          </a:p>
        </p:txBody>
      </p:sp>
      <p:sp>
        <p:nvSpPr>
          <p:cNvPr id="22" name="Shape 20"/>
          <p:cNvSpPr/>
          <p:nvPr/>
        </p:nvSpPr>
        <p:spPr>
          <a:xfrm>
            <a:off x="8778240" y="2377440"/>
            <a:ext cx="2240280" cy="1371600"/>
          </a:xfrm>
          <a:prstGeom prst="roundRect">
            <a:avLst>
              <a:gd name="adj" fmla="val 2667"/>
            </a:avLst>
          </a:prstGeom>
          <a:solidFill>
            <a:srgbClr val="1C1C1C"/>
          </a:solidFill>
          <a:ln w="9525">
            <a:solidFill>
              <a:srgbClr val="1C1C1C"/>
            </a:solidFill>
            <a:prstDash val="solid"/>
          </a:ln>
        </p:spPr>
      </p:sp>
      <p:sp>
        <p:nvSpPr>
          <p:cNvPr id="23" name="Text 21"/>
          <p:cNvSpPr txBox="1"/>
          <p:nvPr/>
        </p:nvSpPr>
        <p:spPr>
          <a:xfrm>
            <a:off x="8961120" y="2487168"/>
            <a:ext cx="548640" cy="411480"/>
          </a:xfrm>
          <a:prstGeom prst="rect">
            <a:avLst/>
          </a:prstGeom>
          <a:noFill/>
          <a:ln/>
        </p:spPr>
        <p:txBody>
          <a:bodyPr wrap="square" lIns="0" tIns="0" rIns="0" bIns="0" rtlCol="0" anchor="ctr"/>
          <a:lstStyle/>
          <a:p>
            <a:pPr indent="0" marL="0">
              <a:buNone/>
            </a:pPr>
            <a:r>
              <a:rPr lang="en-US" sz="2000" b="1" i="1" dirty="0">
                <a:solidFill>
                  <a:srgbClr val="A78BFA"/>
                </a:solidFill>
                <a:latin typeface="Cambria" pitchFamily="34" charset="0"/>
                <a:ea typeface="Cambria" pitchFamily="34" charset="-122"/>
                <a:cs typeface="Cambria" pitchFamily="34" charset="-120"/>
              </a:rPr>
              <a:t>4</a:t>
            </a:r>
            <a:endParaRPr lang="en-US" sz="2000" dirty="0"/>
          </a:p>
        </p:txBody>
      </p:sp>
      <p:sp>
        <p:nvSpPr>
          <p:cNvPr id="24" name="Text 22"/>
          <p:cNvSpPr txBox="1"/>
          <p:nvPr/>
        </p:nvSpPr>
        <p:spPr>
          <a:xfrm>
            <a:off x="8961120" y="2926080"/>
            <a:ext cx="1920240" cy="731520"/>
          </a:xfrm>
          <a:prstGeom prst="rect">
            <a:avLst/>
          </a:prstGeom>
          <a:noFill/>
          <a:ln/>
        </p:spPr>
        <p:txBody>
          <a:bodyPr wrap="square" lIns="0" tIns="0" rIns="0" bIns="0" rtlCol="0" anchor="ctr"/>
          <a:lstStyle/>
          <a:p>
            <a:pPr indent="0" marL="0">
              <a:buNone/>
            </a:pPr>
            <a:r>
              <a:rPr lang="en-US" sz="1350" b="1" dirty="0">
                <a:solidFill>
                  <a:srgbClr val="FFFFFF"/>
                </a:solidFill>
                <a:latin typeface="Arial" pitchFamily="34" charset="0"/>
                <a:ea typeface="Arial" pitchFamily="34" charset="-122"/>
                <a:cs typeface="Arial" pitchFamily="34" charset="-120"/>
              </a:rPr>
              <a:t>İnsan onayıyla ticari süreç</a:t>
            </a:r>
            <a:endParaRPr lang="en-US" sz="1350" dirty="0"/>
          </a:p>
        </p:txBody>
      </p:sp>
      <p:sp>
        <p:nvSpPr>
          <p:cNvPr id="25" name="Shape 23"/>
          <p:cNvSpPr/>
          <p:nvPr/>
        </p:nvSpPr>
        <p:spPr>
          <a:xfrm>
            <a:off x="960120" y="4069080"/>
            <a:ext cx="10241280" cy="1143000"/>
          </a:xfrm>
          <a:prstGeom prst="roundRect">
            <a:avLst>
              <a:gd name="adj" fmla="val 3200"/>
            </a:avLst>
          </a:prstGeom>
          <a:solidFill>
            <a:srgbClr val="E4E4E4"/>
          </a:solidFill>
          <a:ln w="9525">
            <a:solidFill>
              <a:srgbClr val="C2C2C2"/>
            </a:solidFill>
            <a:prstDash val="solid"/>
          </a:ln>
        </p:spPr>
      </p:sp>
      <p:sp>
        <p:nvSpPr>
          <p:cNvPr id="26" name="Text 24"/>
          <p:cNvSpPr txBox="1"/>
          <p:nvPr/>
        </p:nvSpPr>
        <p:spPr>
          <a:xfrm>
            <a:off x="1280160" y="4224528"/>
            <a:ext cx="3657600" cy="256032"/>
          </a:xfrm>
          <a:prstGeom prst="rect">
            <a:avLst/>
          </a:prstGeom>
          <a:noFill/>
          <a:ln/>
        </p:spPr>
        <p:txBody>
          <a:bodyPr wrap="square" lIns="0" tIns="0" rIns="0" bIns="0" rtlCol="0" anchor="ctr"/>
          <a:lstStyle/>
          <a:p>
            <a:pPr indent="0" marL="0">
              <a:buNone/>
            </a:pPr>
            <a:r>
              <a:rPr lang="en-US" sz="1050" spc="240" kern="0" dirty="0">
                <a:solidFill>
                  <a:srgbClr val="888888"/>
                </a:solidFill>
                <a:latin typeface="Arial" pitchFamily="34" charset="0"/>
                <a:ea typeface="Arial" pitchFamily="34" charset="-122"/>
                <a:cs typeface="Arial" pitchFamily="34" charset="-120"/>
              </a:rPr>
              <a:t>DOĞRU ÖLÇÜ</a:t>
            </a:r>
            <a:endParaRPr lang="en-US" sz="1050" dirty="0"/>
          </a:p>
        </p:txBody>
      </p:sp>
      <p:sp>
        <p:nvSpPr>
          <p:cNvPr id="27" name="Text 25"/>
          <p:cNvSpPr txBox="1"/>
          <p:nvPr/>
        </p:nvSpPr>
        <p:spPr>
          <a:xfrm>
            <a:off x="1280160" y="4526280"/>
            <a:ext cx="9692640" cy="594360"/>
          </a:xfrm>
          <a:prstGeom prst="rect">
            <a:avLst/>
          </a:prstGeom>
          <a:noFill/>
          <a:ln/>
        </p:spPr>
        <p:txBody>
          <a:bodyPr wrap="square" lIns="0" tIns="0" rIns="0" bIns="0" rtlCol="0" anchor="ctr"/>
          <a:lstStyle/>
          <a:p>
            <a:pPr indent="0" marL="0">
              <a:buNone/>
            </a:pPr>
            <a:r>
              <a:rPr lang="en-US" sz="1550" b="1" i="1" dirty="0">
                <a:solidFill>
                  <a:srgbClr val="222222"/>
                </a:solidFill>
                <a:latin typeface="Cambria" pitchFamily="34" charset="0"/>
                <a:ea typeface="Cambria" pitchFamily="34" charset="-122"/>
                <a:cs typeface="Cambria" pitchFamily="34" charset="-120"/>
              </a:rPr>
              <a:t>Alıcı sitenize daha az gelip daha nitelikli bir teklif talebi gönderiyorsa bu başarısızlık değil, başarıdır. Ölçüyü ziyaret sayısından teklif kalitesine taşıyın.</a:t>
            </a:r>
            <a:endParaRPr lang="en-US" sz="1550" dirty="0"/>
          </a:p>
        </p:txBody>
      </p:sp>
      <p:sp>
        <p:nvSpPr>
          <p:cNvPr id="28" name="Text 26"/>
          <p:cNvSpPr txBox="1"/>
          <p:nvPr/>
        </p:nvSpPr>
        <p:spPr>
          <a:xfrm>
            <a:off x="868680" y="5669280"/>
            <a:ext cx="10424160" cy="274320"/>
          </a:xfrm>
          <a:prstGeom prst="rect">
            <a:avLst/>
          </a:prstGeom>
          <a:noFill/>
          <a:ln/>
        </p:spPr>
        <p:txBody>
          <a:bodyPr wrap="square" lIns="0" tIns="0" rIns="0" bIns="0" rtlCol="0" anchor="ctr"/>
          <a:lstStyle/>
          <a:p>
            <a:pPr indent="0" marL="0">
              <a:buNone/>
            </a:pPr>
            <a:r>
              <a:rPr lang="en-US" sz="1000" dirty="0">
                <a:solidFill>
                  <a:srgbClr val="8E8E8E"/>
                </a:solidFill>
                <a:latin typeface="Arial" pitchFamily="34" charset="0"/>
                <a:ea typeface="Arial" pitchFamily="34" charset="-122"/>
                <a:cs typeface="Arial" pitchFamily="34" charset="-120"/>
              </a:rPr>
              <a:t>Organik ve ücretli ayrı ölçülür: OpenAI Sponsored Agents testi (16 Eylül 2026, ABD) bağımsız yanıttan ayrı sunuluyor. Türkiye erişimini eğitim öncesi kontrol edin.</a:t>
            </a:r>
            <a:endParaRPr lang="en-US" sz="10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EFEFEF"/>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9A9A9A"/>
            </a:solidFill>
            <a:prstDash val="solid"/>
          </a:ln>
        </p:spPr>
      </p:sp>
      <p:sp>
        <p:nvSpPr>
          <p:cNvPr id="3" name="Shape 1"/>
          <p:cNvSpPr/>
          <p:nvPr/>
        </p:nvSpPr>
        <p:spPr>
          <a:xfrm>
            <a:off x="658368" y="6199632"/>
            <a:ext cx="10844784" cy="0"/>
          </a:xfrm>
          <a:prstGeom prst="line">
            <a:avLst/>
          </a:prstGeom>
          <a:noFill/>
          <a:ln w="9525">
            <a:solidFill>
              <a:srgbClr val="9A9A9A"/>
            </a:solidFill>
            <a:prstDash val="solid"/>
          </a:ln>
        </p:spPr>
      </p:sp>
      <p:sp>
        <p:nvSpPr>
          <p:cNvPr id="4" name="Shape 2"/>
          <p:cNvSpPr/>
          <p:nvPr/>
        </p:nvSpPr>
        <p:spPr>
          <a:xfrm>
            <a:off x="658368" y="457200"/>
            <a:ext cx="0" cy="402336"/>
          </a:xfrm>
          <a:prstGeom prst="line">
            <a:avLst/>
          </a:prstGeom>
          <a:noFill/>
          <a:ln w="9525">
            <a:solidFill>
              <a:srgbClr val="9A9A9A"/>
            </a:solidFill>
            <a:prstDash val="solid"/>
          </a:ln>
        </p:spPr>
      </p:sp>
      <p:sp>
        <p:nvSpPr>
          <p:cNvPr id="5" name="Shape 3"/>
          <p:cNvSpPr/>
          <p:nvPr/>
        </p:nvSpPr>
        <p:spPr>
          <a:xfrm>
            <a:off x="658368" y="5998464"/>
            <a:ext cx="0" cy="402336"/>
          </a:xfrm>
          <a:prstGeom prst="line">
            <a:avLst/>
          </a:prstGeom>
          <a:noFill/>
          <a:ln w="9525">
            <a:solidFill>
              <a:srgbClr val="9A9A9A"/>
            </a:solidFill>
            <a:prstDash val="solid"/>
          </a:ln>
        </p:spPr>
      </p:sp>
      <p:sp>
        <p:nvSpPr>
          <p:cNvPr id="6" name="Shape 4"/>
          <p:cNvSpPr/>
          <p:nvPr/>
        </p:nvSpPr>
        <p:spPr>
          <a:xfrm>
            <a:off x="11503152" y="457200"/>
            <a:ext cx="0" cy="402336"/>
          </a:xfrm>
          <a:prstGeom prst="line">
            <a:avLst/>
          </a:prstGeom>
          <a:noFill/>
          <a:ln w="9525">
            <a:solidFill>
              <a:srgbClr val="9A9A9A"/>
            </a:solidFill>
            <a:prstDash val="solid"/>
          </a:ln>
        </p:spPr>
      </p:sp>
      <p:sp>
        <p:nvSpPr>
          <p:cNvPr id="7" name="Shape 5"/>
          <p:cNvSpPr/>
          <p:nvPr/>
        </p:nvSpPr>
        <p:spPr>
          <a:xfrm>
            <a:off x="11503152" y="5998464"/>
            <a:ext cx="0" cy="402336"/>
          </a:xfrm>
          <a:prstGeom prst="line">
            <a:avLst/>
          </a:prstGeom>
          <a:noFill/>
          <a:ln w="9525">
            <a:solidFill>
              <a:srgbClr val="9A9A9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6B6B6B"/>
                </a:solidFill>
                <a:latin typeface="Arial" pitchFamily="34" charset="0"/>
                <a:ea typeface="Arial" pitchFamily="34" charset="-122"/>
                <a:cs typeface="Arial" pitchFamily="34" charset="-120"/>
              </a:rPr>
              <a:t>EHRENBERG-BASS ENSTİTÜSÜ</a:t>
            </a:r>
            <a:endParaRPr lang="en-US" sz="1100" dirty="0"/>
          </a:p>
        </p:txBody>
      </p:sp>
      <p:sp>
        <p:nvSpPr>
          <p:cNvPr id="9" name="Text 7"/>
          <p:cNvSpPr txBox="1"/>
          <p:nvPr/>
        </p:nvSpPr>
        <p:spPr>
          <a:xfrm>
            <a:off x="822960" y="1234440"/>
            <a:ext cx="10515600" cy="822960"/>
          </a:xfrm>
          <a:prstGeom prst="rect">
            <a:avLst/>
          </a:prstGeom>
          <a:noFill/>
          <a:ln/>
        </p:spPr>
        <p:txBody>
          <a:bodyPr wrap="square" lIns="0" tIns="0" rIns="0" bIns="0" rtlCol="0" anchor="t"/>
          <a:lstStyle/>
          <a:p>
            <a:pPr algn="ctr" indent="0" marL="0">
              <a:buNone/>
            </a:pPr>
            <a:r>
              <a:rPr lang="en-US" sz="3400" dirty="0">
                <a:solidFill>
                  <a:srgbClr val="111111"/>
                </a:solidFill>
                <a:latin typeface="Arial" pitchFamily="34" charset="0"/>
                <a:ea typeface="Arial" pitchFamily="34" charset="-122"/>
                <a:cs typeface="Arial" pitchFamily="34" charset="-120"/>
              </a:rPr>
              <a:t>B2B'de de </a:t>
            </a:r>
            <a:pPr algn="ctr" indent="0" marL="0">
              <a:buNone/>
            </a:pPr>
            <a:r>
              <a:rPr lang="en-US" sz="3400" b="1" dirty="0">
                <a:solidFill>
                  <a:srgbClr val="111111"/>
                </a:solidFill>
                <a:latin typeface="Arial" pitchFamily="34" charset="0"/>
                <a:ea typeface="Arial" pitchFamily="34" charset="-122"/>
                <a:cs typeface="Arial" pitchFamily="34" charset="-120"/>
              </a:rPr>
              <a:t>ilk akla gelen</a:t>
            </a:r>
            <a:pPr algn="ctr" indent="0" marL="0">
              <a:buNone/>
            </a:pPr>
            <a:r>
              <a:rPr lang="en-US" sz="3400" dirty="0">
                <a:solidFill>
                  <a:srgbClr val="111111"/>
                </a:solidFill>
                <a:latin typeface="Arial" pitchFamily="34" charset="0"/>
                <a:ea typeface="Arial" pitchFamily="34" charset="-122"/>
                <a:cs typeface="Arial" pitchFamily="34" charset="-120"/>
              </a:rPr>
              <a:t> kazanıyor</a:t>
            </a:r>
            <a:endParaRPr lang="en-US" sz="3400" dirty="0"/>
          </a:p>
        </p:txBody>
      </p:sp>
      <p:sp>
        <p:nvSpPr>
          <p:cNvPr id="10" name="Text 8"/>
          <p:cNvSpPr txBox="1"/>
          <p:nvPr/>
        </p:nvSpPr>
        <p:spPr>
          <a:xfrm>
            <a:off x="1051560" y="2240280"/>
            <a:ext cx="3657600" cy="1341120"/>
          </a:xfrm>
          <a:prstGeom prst="rect">
            <a:avLst/>
          </a:prstGeom>
          <a:noFill/>
          <a:ln/>
        </p:spPr>
        <p:txBody>
          <a:bodyPr wrap="square" lIns="0" tIns="0" rIns="0" bIns="0" rtlCol="0" anchor="ctr"/>
          <a:lstStyle/>
          <a:p>
            <a:pPr indent="0" marL="0">
              <a:buNone/>
            </a:pPr>
            <a:r>
              <a:rPr lang="en-US" sz="8800" b="1" i="1" dirty="0">
                <a:solidFill>
                  <a:srgbClr val="6D4AE0"/>
                </a:solidFill>
                <a:latin typeface="Cambria" pitchFamily="34" charset="0"/>
                <a:ea typeface="Cambria" pitchFamily="34" charset="-122"/>
                <a:cs typeface="Cambria" pitchFamily="34" charset="-120"/>
              </a:rPr>
              <a:t>%70</a:t>
            </a:r>
            <a:endParaRPr lang="en-US" sz="8800" dirty="0"/>
          </a:p>
        </p:txBody>
      </p:sp>
      <p:sp>
        <p:nvSpPr>
          <p:cNvPr id="11" name="Text 9"/>
          <p:cNvSpPr txBox="1"/>
          <p:nvPr/>
        </p:nvSpPr>
        <p:spPr>
          <a:xfrm>
            <a:off x="1097280" y="3749040"/>
            <a:ext cx="3931920" cy="822960"/>
          </a:xfrm>
          <a:prstGeom prst="rect">
            <a:avLst/>
          </a:prstGeom>
          <a:noFill/>
          <a:ln/>
        </p:spPr>
        <p:txBody>
          <a:bodyPr wrap="square" lIns="0" tIns="0" rIns="0" bIns="0" rtlCol="0" anchor="ctr"/>
          <a:lstStyle/>
          <a:p>
            <a:pPr indent="0" marL="0">
              <a:buNone/>
            </a:pPr>
            <a:r>
              <a:rPr lang="en-US" sz="1400" dirty="0">
                <a:solidFill>
                  <a:srgbClr val="333333"/>
                </a:solidFill>
                <a:latin typeface="Arial" pitchFamily="34" charset="0"/>
                <a:ea typeface="Arial" pitchFamily="34" charset="-122"/>
                <a:cs typeface="Arial" pitchFamily="34" charset="-120"/>
              </a:rPr>
              <a:t>B2B satın almalarda alıcının aklına ilk gelen markanın satın alınan marka olma oranı.</a:t>
            </a:r>
            <a:endParaRPr lang="en-US" sz="1400" dirty="0"/>
          </a:p>
        </p:txBody>
      </p:sp>
      <p:sp>
        <p:nvSpPr>
          <p:cNvPr id="12" name="Text 10"/>
          <p:cNvSpPr txBox="1"/>
          <p:nvPr/>
        </p:nvSpPr>
        <p:spPr>
          <a:xfrm>
            <a:off x="1097280" y="4617720"/>
            <a:ext cx="3931920" cy="320040"/>
          </a:xfrm>
          <a:prstGeom prst="rect">
            <a:avLst/>
          </a:prstGeom>
          <a:noFill/>
          <a:ln/>
        </p:spPr>
        <p:txBody>
          <a:bodyPr wrap="square" lIns="0" tIns="0" rIns="0" bIns="0" rtlCol="0" anchor="ctr"/>
          <a:lstStyle/>
          <a:p>
            <a:pPr indent="0" marL="0">
              <a:buNone/>
            </a:pPr>
            <a:r>
              <a:rPr lang="en-US" sz="1050" dirty="0">
                <a:solidFill>
                  <a:srgbClr val="909090"/>
                </a:solidFill>
                <a:latin typeface="Arial" pitchFamily="34" charset="0"/>
                <a:ea typeface="Arial" pitchFamily="34" charset="-122"/>
                <a:cs typeface="Arial" pitchFamily="34" charset="-120"/>
              </a:rPr>
              <a:t>John Dawes, Ehrenberg-Bass · Cannes Lions 2025</a:t>
            </a:r>
            <a:endParaRPr lang="en-US" sz="1050" dirty="0"/>
          </a:p>
        </p:txBody>
      </p:sp>
      <p:sp>
        <p:nvSpPr>
          <p:cNvPr id="13" name="Shape 11"/>
          <p:cNvSpPr/>
          <p:nvPr/>
        </p:nvSpPr>
        <p:spPr>
          <a:xfrm>
            <a:off x="5760720" y="2286000"/>
            <a:ext cx="0" cy="3017520"/>
          </a:xfrm>
          <a:prstGeom prst="line">
            <a:avLst/>
          </a:prstGeom>
          <a:noFill/>
          <a:ln w="9525">
            <a:solidFill>
              <a:srgbClr val="C2C2C2"/>
            </a:solidFill>
            <a:prstDash val="dash"/>
          </a:ln>
        </p:spPr>
      </p:sp>
      <p:sp>
        <p:nvSpPr>
          <p:cNvPr id="14" name="Text 12"/>
          <p:cNvSpPr txBox="1"/>
          <p:nvPr/>
        </p:nvSpPr>
        <p:spPr>
          <a:xfrm>
            <a:off x="6172200" y="2331720"/>
            <a:ext cx="5029200" cy="411480"/>
          </a:xfrm>
          <a:prstGeom prst="rect">
            <a:avLst/>
          </a:prstGeom>
          <a:noFill/>
          <a:ln/>
        </p:spPr>
        <p:txBody>
          <a:bodyPr wrap="square" lIns="0" tIns="0" rIns="0" bIns="0" rtlCol="0" anchor="ctr"/>
          <a:lstStyle/>
          <a:p>
            <a:pPr indent="0" marL="0">
              <a:buNone/>
            </a:pPr>
            <a:r>
              <a:rPr lang="en-US" sz="1800" b="1" dirty="0">
                <a:solidFill>
                  <a:srgbClr val="111111"/>
                </a:solidFill>
                <a:latin typeface="Arial" pitchFamily="34" charset="0"/>
                <a:ea typeface="Arial" pitchFamily="34" charset="-122"/>
                <a:cs typeface="Arial" pitchFamily="34" charset="-120"/>
              </a:rPr>
              <a:t>Kural değişmedi, alan genişledi</a:t>
            </a:r>
            <a:endParaRPr lang="en-US" sz="1800" dirty="0"/>
          </a:p>
        </p:txBody>
      </p:sp>
      <p:sp>
        <p:nvSpPr>
          <p:cNvPr id="15" name="Text 13"/>
          <p:cNvSpPr txBox="1"/>
          <p:nvPr/>
        </p:nvSpPr>
        <p:spPr>
          <a:xfrm>
            <a:off x="6172200" y="2834640"/>
            <a:ext cx="5029200" cy="2377440"/>
          </a:xfrm>
          <a:prstGeom prst="rect">
            <a:avLst/>
          </a:prstGeom>
          <a:noFill/>
          <a:ln/>
        </p:spPr>
        <p:txBody>
          <a:bodyPr wrap="square" lIns="0" tIns="0" rIns="0" bIns="0" rtlCol="0" anchor="ctr"/>
          <a:lstStyle/>
          <a:p>
            <a:pPr indent="0" marL="0">
              <a:lnSpc>
                <a:spcPct val="120000"/>
              </a:lnSpc>
              <a:buNone/>
            </a:pPr>
            <a:r>
              <a:rPr lang="en-US" sz="1350" dirty="0">
                <a:solidFill>
                  <a:srgbClr val="3E3E3E"/>
                </a:solidFill>
                <a:latin typeface="Arial" pitchFamily="34" charset="0"/>
                <a:ea typeface="Arial" pitchFamily="34" charset="-122"/>
                <a:cs typeface="Arial" pitchFamily="34" charset="-120"/>
              </a:rPr>
              <a:t>Zihinsel erişilebilirlik: satın alma durumunda kolay akla gelmek. Fiziksel erişilebilirlik: kolay satın alınabilmek.</a:t>
            </a:r>
            <a:endParaRPr lang="en-US" sz="1350" dirty="0"/>
          </a:p>
          <a:p>
            <a:pPr indent="0" marL="0">
              <a:lnSpc>
                <a:spcPct val="120000"/>
              </a:lnSpc>
              <a:buNone/>
            </a:pPr>
            <a:endParaRPr lang="en-US" sz="1350" dirty="0"/>
          </a:p>
          <a:p>
            <a:pPr indent="0" marL="0">
              <a:lnSpc>
                <a:spcPct val="120000"/>
              </a:lnSpc>
              <a:buNone/>
            </a:pPr>
            <a:r>
              <a:rPr lang="en-US" sz="1350" dirty="0">
                <a:solidFill>
                  <a:srgbClr val="3E3E3E"/>
                </a:solidFill>
                <a:latin typeface="Arial" pitchFamily="34" charset="0"/>
                <a:ea typeface="Arial" pitchFamily="34" charset="-122"/>
                <a:cs typeface="Arial" pitchFamily="34" charset="-120"/>
              </a:rPr>
              <a:t>Kategori giriş noktaları, ihtiyaç ortaya çıktığında markayı hatırlatan durumlardır.</a:t>
            </a:r>
            <a:endParaRPr lang="en-US" sz="1350" dirty="0"/>
          </a:p>
          <a:p>
            <a:pPr indent="0" marL="0">
              <a:lnSpc>
                <a:spcPct val="120000"/>
              </a:lnSpc>
              <a:buNone/>
            </a:pPr>
            <a:endParaRPr lang="en-US" sz="1350" dirty="0"/>
          </a:p>
          <a:p>
            <a:pPr indent="0" marL="0">
              <a:lnSpc>
                <a:spcPct val="120000"/>
              </a:lnSpc>
              <a:buNone/>
            </a:pPr>
            <a:r>
              <a:rPr lang="en-US" sz="1350" dirty="0">
                <a:solidFill>
                  <a:srgbClr val="3E3E3E"/>
                </a:solidFill>
                <a:latin typeface="Arial" pitchFamily="34" charset="0"/>
                <a:ea typeface="Arial" pitchFamily="34" charset="-122"/>
                <a:cs typeface="Arial" pitchFamily="34" charset="-120"/>
              </a:rPr>
              <a:t>Byron Sharp buna yapay zekâ tarafında "AI availability" diyor.</a:t>
            </a:r>
            <a:endParaRPr lang="en-US" sz="1350" dirty="0"/>
          </a:p>
        </p:txBody>
      </p:sp>
      <p:sp>
        <p:nvSpPr>
          <p:cNvPr id="16" name="Text 14"/>
          <p:cNvSpPr txBox="1"/>
          <p:nvPr/>
        </p:nvSpPr>
        <p:spPr>
          <a:xfrm>
            <a:off x="868680" y="5760720"/>
            <a:ext cx="10424160" cy="274320"/>
          </a:xfrm>
          <a:prstGeom prst="rect">
            <a:avLst/>
          </a:prstGeom>
          <a:noFill/>
          <a:ln/>
        </p:spPr>
        <p:txBody>
          <a:bodyPr wrap="square" lIns="0" tIns="0" rIns="0" bIns="0" rtlCol="0" anchor="ctr"/>
          <a:lstStyle/>
          <a:p>
            <a:pPr indent="0" marL="0">
              <a:buNone/>
            </a:pPr>
            <a:r>
              <a:rPr lang="en-US" sz="1000" dirty="0">
                <a:solidFill>
                  <a:srgbClr val="8E8E8E"/>
                </a:solidFill>
                <a:latin typeface="Arial" pitchFamily="34" charset="0"/>
                <a:ea typeface="Arial" pitchFamily="34" charset="-122"/>
                <a:cs typeface="Arial" pitchFamily="34" charset="-120"/>
              </a:rPr>
              <a:t>Jenni Romaniuk, Category Entry Points in a B2B World, Ehrenberg-Bass, 2022 · Search Engine Land, 2025</a:t>
            </a:r>
            <a:endParaRPr lang="en-US" sz="10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3A3A3A"/>
            </a:solidFill>
            <a:prstDash val="solid"/>
          </a:ln>
        </p:spPr>
      </p:sp>
      <p:sp>
        <p:nvSpPr>
          <p:cNvPr id="3" name="Shape 1"/>
          <p:cNvSpPr/>
          <p:nvPr/>
        </p:nvSpPr>
        <p:spPr>
          <a:xfrm>
            <a:off x="658368" y="6199632"/>
            <a:ext cx="10844784" cy="0"/>
          </a:xfrm>
          <a:prstGeom prst="line">
            <a:avLst/>
          </a:prstGeom>
          <a:noFill/>
          <a:ln w="9525">
            <a:solidFill>
              <a:srgbClr val="3A3A3A"/>
            </a:solidFill>
            <a:prstDash val="solid"/>
          </a:ln>
        </p:spPr>
      </p:sp>
      <p:sp>
        <p:nvSpPr>
          <p:cNvPr id="4" name="Shape 2"/>
          <p:cNvSpPr/>
          <p:nvPr/>
        </p:nvSpPr>
        <p:spPr>
          <a:xfrm>
            <a:off x="658368" y="457200"/>
            <a:ext cx="0" cy="402336"/>
          </a:xfrm>
          <a:prstGeom prst="line">
            <a:avLst/>
          </a:prstGeom>
          <a:noFill/>
          <a:ln w="9525">
            <a:solidFill>
              <a:srgbClr val="3A3A3A"/>
            </a:solidFill>
            <a:prstDash val="solid"/>
          </a:ln>
        </p:spPr>
      </p:sp>
      <p:sp>
        <p:nvSpPr>
          <p:cNvPr id="5" name="Shape 3"/>
          <p:cNvSpPr/>
          <p:nvPr/>
        </p:nvSpPr>
        <p:spPr>
          <a:xfrm>
            <a:off x="658368" y="5998464"/>
            <a:ext cx="0" cy="402336"/>
          </a:xfrm>
          <a:prstGeom prst="line">
            <a:avLst/>
          </a:prstGeom>
          <a:noFill/>
          <a:ln w="9525">
            <a:solidFill>
              <a:srgbClr val="3A3A3A"/>
            </a:solidFill>
            <a:prstDash val="solid"/>
          </a:ln>
        </p:spPr>
      </p:sp>
      <p:sp>
        <p:nvSpPr>
          <p:cNvPr id="6" name="Shape 4"/>
          <p:cNvSpPr/>
          <p:nvPr/>
        </p:nvSpPr>
        <p:spPr>
          <a:xfrm>
            <a:off x="11503152" y="457200"/>
            <a:ext cx="0" cy="402336"/>
          </a:xfrm>
          <a:prstGeom prst="line">
            <a:avLst/>
          </a:prstGeom>
          <a:noFill/>
          <a:ln w="9525">
            <a:solidFill>
              <a:srgbClr val="3A3A3A"/>
            </a:solidFill>
            <a:prstDash val="solid"/>
          </a:ln>
        </p:spPr>
      </p:sp>
      <p:sp>
        <p:nvSpPr>
          <p:cNvPr id="7" name="Shape 5"/>
          <p:cNvSpPr/>
          <p:nvPr/>
        </p:nvSpPr>
        <p:spPr>
          <a:xfrm>
            <a:off x="11503152" y="5998464"/>
            <a:ext cx="0" cy="402336"/>
          </a:xfrm>
          <a:prstGeom prst="line">
            <a:avLst/>
          </a:prstGeom>
          <a:noFill/>
          <a:ln w="9525">
            <a:solidFill>
              <a:srgbClr val="3A3A3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8A8A8A"/>
                </a:solidFill>
                <a:latin typeface="Arial" pitchFamily="34" charset="0"/>
                <a:ea typeface="Arial" pitchFamily="34" charset="-122"/>
                <a:cs typeface="Arial" pitchFamily="34" charset="-120"/>
              </a:rPr>
              <a:t>CANNES LIONS 2026'NIN EN ÇOK KONUŞULAN VERİLERİNDEN</a:t>
            </a:r>
            <a:endParaRPr lang="en-US" sz="1100" dirty="0"/>
          </a:p>
        </p:txBody>
      </p:sp>
      <p:sp>
        <p:nvSpPr>
          <p:cNvPr id="9" name="Text 7"/>
          <p:cNvSpPr txBox="1"/>
          <p:nvPr/>
        </p:nvSpPr>
        <p:spPr>
          <a:xfrm>
            <a:off x="822960" y="1234440"/>
            <a:ext cx="10515600" cy="822960"/>
          </a:xfrm>
          <a:prstGeom prst="rect">
            <a:avLst/>
          </a:prstGeom>
          <a:noFill/>
          <a:ln/>
        </p:spPr>
        <p:txBody>
          <a:bodyPr wrap="square" lIns="0" tIns="0" rIns="0" bIns="0" rtlCol="0" anchor="t"/>
          <a:lstStyle/>
          <a:p>
            <a:pPr algn="ctr" indent="0" marL="0">
              <a:buNone/>
            </a:pPr>
            <a:r>
              <a:rPr lang="en-US" sz="3200" dirty="0">
                <a:solidFill>
                  <a:srgbClr val="FFFFFF"/>
                </a:solidFill>
                <a:latin typeface="Arial" pitchFamily="34" charset="0"/>
                <a:ea typeface="Arial" pitchFamily="34" charset="-122"/>
                <a:cs typeface="Arial" pitchFamily="34" charset="-120"/>
              </a:rPr>
              <a:t>Yapay zekâdaki görünürlük </a:t>
            </a:r>
            <a:pPr algn="ctr" indent="0" marL="0">
              <a:buNone/>
            </a:pPr>
            <a:r>
              <a:rPr lang="en-US" sz="3200" b="1" i="1" dirty="0">
                <a:solidFill>
                  <a:srgbClr val="A78BFA"/>
                </a:solidFill>
                <a:latin typeface="Cambria" pitchFamily="34" charset="0"/>
                <a:ea typeface="Cambria" pitchFamily="34" charset="-122"/>
                <a:cs typeface="Cambria" pitchFamily="34" charset="-120"/>
              </a:rPr>
              <a:t>geçmişten</a:t>
            </a:r>
            <a:pPr algn="ctr" indent="0" marL="0">
              <a:buNone/>
            </a:pPr>
            <a:r>
              <a:rPr lang="en-US" sz="3200" dirty="0">
                <a:solidFill>
                  <a:srgbClr val="FFFFFF"/>
                </a:solidFill>
                <a:latin typeface="Arial" pitchFamily="34" charset="0"/>
                <a:ea typeface="Arial" pitchFamily="34" charset="-122"/>
                <a:cs typeface="Arial" pitchFamily="34" charset="-120"/>
              </a:rPr>
              <a:t> geliyor</a:t>
            </a:r>
            <a:endParaRPr lang="en-US" sz="3200" dirty="0"/>
          </a:p>
        </p:txBody>
      </p:sp>
      <p:sp>
        <p:nvSpPr>
          <p:cNvPr id="10" name="Text 8"/>
          <p:cNvSpPr txBox="1"/>
          <p:nvPr/>
        </p:nvSpPr>
        <p:spPr>
          <a:xfrm>
            <a:off x="1051560" y="2240280"/>
            <a:ext cx="3840480" cy="1219200"/>
          </a:xfrm>
          <a:prstGeom prst="rect">
            <a:avLst/>
          </a:prstGeom>
          <a:noFill/>
          <a:ln/>
        </p:spPr>
        <p:txBody>
          <a:bodyPr wrap="square" lIns="0" tIns="0" rIns="0" bIns="0" rtlCol="0" anchor="ctr"/>
          <a:lstStyle/>
          <a:p>
            <a:pPr indent="0" marL="0">
              <a:buNone/>
            </a:pPr>
            <a:r>
              <a:rPr lang="en-US" sz="8000" b="1" i="1" dirty="0">
                <a:solidFill>
                  <a:srgbClr val="A78BFA"/>
                </a:solidFill>
                <a:latin typeface="Cambria" pitchFamily="34" charset="0"/>
                <a:ea typeface="Cambria" pitchFamily="34" charset="-122"/>
                <a:cs typeface="Cambria" pitchFamily="34" charset="-120"/>
              </a:rPr>
              <a:t>2 / 3</a:t>
            </a:r>
            <a:endParaRPr lang="en-US" sz="8000" dirty="0"/>
          </a:p>
        </p:txBody>
      </p:sp>
      <p:sp>
        <p:nvSpPr>
          <p:cNvPr id="11" name="Text 9"/>
          <p:cNvSpPr txBox="1"/>
          <p:nvPr/>
        </p:nvSpPr>
        <p:spPr>
          <a:xfrm>
            <a:off x="1097280" y="3611880"/>
            <a:ext cx="4023360" cy="822960"/>
          </a:xfrm>
          <a:prstGeom prst="rect">
            <a:avLst/>
          </a:prstGeom>
          <a:noFill/>
          <a:ln/>
        </p:spPr>
        <p:txBody>
          <a:bodyPr wrap="square" lIns="0" tIns="0" rIns="0" bIns="0" rtlCol="0" anchor="ctr"/>
          <a:lstStyle/>
          <a:p>
            <a:pPr indent="0" marL="0">
              <a:buNone/>
            </a:pPr>
            <a:r>
              <a:rPr lang="en-US" sz="1400" dirty="0">
                <a:solidFill>
                  <a:srgbClr val="CFCFCF"/>
                </a:solidFill>
                <a:latin typeface="Arial" pitchFamily="34" charset="0"/>
                <a:ea typeface="Arial" pitchFamily="34" charset="-122"/>
                <a:cs typeface="Arial" pitchFamily="34" charset="-120"/>
              </a:rPr>
              <a:t>Yapay zekâ yanıtlarındaki marka görünürlüğünün uzun vadeli marka değerinden beslenen kısmı.</a:t>
            </a:r>
            <a:endParaRPr lang="en-US" sz="1400" dirty="0"/>
          </a:p>
        </p:txBody>
      </p:sp>
      <p:sp>
        <p:nvSpPr>
          <p:cNvPr id="12" name="Text 10"/>
          <p:cNvSpPr txBox="1"/>
          <p:nvPr/>
        </p:nvSpPr>
        <p:spPr>
          <a:xfrm>
            <a:off x="1097280" y="4526280"/>
            <a:ext cx="4023360" cy="457200"/>
          </a:xfrm>
          <a:prstGeom prst="rect">
            <a:avLst/>
          </a:prstGeom>
          <a:noFill/>
          <a:ln/>
        </p:spPr>
        <p:txBody>
          <a:bodyPr wrap="square" lIns="0" tIns="0" rIns="0" bIns="0" rtlCol="0" anchor="ctr"/>
          <a:lstStyle/>
          <a:p>
            <a:pPr indent="0" marL="0">
              <a:buNone/>
            </a:pPr>
            <a:r>
              <a:rPr lang="en-US" sz="1050" dirty="0">
                <a:solidFill>
                  <a:srgbClr val="888888"/>
                </a:solidFill>
                <a:latin typeface="Arial" pitchFamily="34" charset="0"/>
                <a:ea typeface="Arial" pitchFamily="34" charset="-122"/>
                <a:cs typeface="Arial" pitchFamily="34" charset="-120"/>
              </a:rPr>
              <a:t>WARC, 25 Haziran 2026 · Charlie Oscar, 6 kategori, 30 marka, 8 ay</a:t>
            </a:r>
            <a:endParaRPr lang="en-US" sz="1050" dirty="0"/>
          </a:p>
        </p:txBody>
      </p:sp>
      <p:sp>
        <p:nvSpPr>
          <p:cNvPr id="13" name="Shape 11"/>
          <p:cNvSpPr/>
          <p:nvPr/>
        </p:nvSpPr>
        <p:spPr>
          <a:xfrm>
            <a:off x="5760720" y="2286000"/>
            <a:ext cx="0" cy="2926080"/>
          </a:xfrm>
          <a:prstGeom prst="line">
            <a:avLst/>
          </a:prstGeom>
          <a:noFill/>
          <a:ln w="9525">
            <a:solidFill>
              <a:srgbClr val="3A3A3A"/>
            </a:solidFill>
            <a:prstDash val="dash"/>
          </a:ln>
        </p:spPr>
      </p:sp>
      <p:sp>
        <p:nvSpPr>
          <p:cNvPr id="14" name="Text 12"/>
          <p:cNvSpPr txBox="1"/>
          <p:nvPr/>
        </p:nvSpPr>
        <p:spPr>
          <a:xfrm>
            <a:off x="6172200" y="2331720"/>
            <a:ext cx="5029200" cy="411480"/>
          </a:xfrm>
          <a:prstGeom prst="rect">
            <a:avLst/>
          </a:prstGeom>
          <a:noFill/>
          <a:ln/>
        </p:spPr>
        <p:txBody>
          <a:bodyPr wrap="square" lIns="0" tIns="0" rIns="0" bIns="0" rtlCol="0" anchor="ctr"/>
          <a:lstStyle/>
          <a:p>
            <a:pPr indent="0" marL="0">
              <a:buNone/>
            </a:pPr>
            <a:r>
              <a:rPr lang="en-US" sz="1800" b="1" dirty="0">
                <a:solidFill>
                  <a:srgbClr val="FFFFFF"/>
                </a:solidFill>
                <a:latin typeface="Arial" pitchFamily="34" charset="0"/>
                <a:ea typeface="Arial" pitchFamily="34" charset="-122"/>
                <a:cs typeface="Arial" pitchFamily="34" charset="-120"/>
              </a:rPr>
              <a:t>Ritson ve Sharp aynı noktada</a:t>
            </a:r>
            <a:endParaRPr lang="en-US" sz="1800" dirty="0"/>
          </a:p>
        </p:txBody>
      </p:sp>
      <p:sp>
        <p:nvSpPr>
          <p:cNvPr id="15" name="Text 13"/>
          <p:cNvSpPr txBox="1"/>
          <p:nvPr/>
        </p:nvSpPr>
        <p:spPr>
          <a:xfrm>
            <a:off x="6172200" y="2834640"/>
            <a:ext cx="5029200" cy="2286000"/>
          </a:xfrm>
          <a:prstGeom prst="rect">
            <a:avLst/>
          </a:prstGeom>
          <a:noFill/>
          <a:ln/>
        </p:spPr>
        <p:txBody>
          <a:bodyPr wrap="square" lIns="0" tIns="0" rIns="0" bIns="0" rtlCol="0" anchor="ctr"/>
          <a:lstStyle/>
          <a:p>
            <a:pPr indent="0" marL="0">
              <a:lnSpc>
                <a:spcPct val="120000"/>
              </a:lnSpc>
              <a:buNone/>
            </a:pPr>
            <a:r>
              <a:rPr lang="en-US" sz="1350" dirty="0">
                <a:solidFill>
                  <a:srgbClr val="CFCFCF"/>
                </a:solidFill>
                <a:latin typeface="Arial" pitchFamily="34" charset="0"/>
                <a:ea typeface="Arial" pitchFamily="34" charset="-122"/>
                <a:cs typeface="Arial" pitchFamily="34" charset="-120"/>
              </a:rPr>
              <a:t>Cannes 2026'da ikisi zihinsel erişilebilirlikte, ayırt edici marka varlıklarında ve kampanyaları yıllarca sürdürmekte uzlaştı.</a:t>
            </a:r>
            <a:endParaRPr lang="en-US" sz="1350" dirty="0"/>
          </a:p>
          <a:p>
            <a:pPr indent="0" marL="0">
              <a:lnSpc>
                <a:spcPct val="120000"/>
              </a:lnSpc>
              <a:buNone/>
            </a:pPr>
            <a:endParaRPr lang="en-US" sz="1350" dirty="0"/>
          </a:p>
          <a:p>
            <a:pPr indent="0" marL="0">
              <a:lnSpc>
                <a:spcPct val="120000"/>
              </a:lnSpc>
              <a:buNone/>
            </a:pPr>
            <a:r>
              <a:rPr lang="en-US" sz="1350" dirty="0">
                <a:solidFill>
                  <a:srgbClr val="CFCFCF"/>
                </a:solidFill>
                <a:latin typeface="Arial" pitchFamily="34" charset="0"/>
                <a:ea typeface="Arial" pitchFamily="34" charset="-122"/>
                <a:cs typeface="Arial" pitchFamily="34" charset="-120"/>
              </a:rPr>
              <a:t>Ajan tek bir cevap veriyor, belki üç. Ya cevap sizsiniz, ya görünmezsiniz.</a:t>
            </a:r>
            <a:endParaRPr lang="en-US" sz="1350" dirty="0"/>
          </a:p>
        </p:txBody>
      </p:sp>
      <p:sp>
        <p:nvSpPr>
          <p:cNvPr id="16" name="Text 14"/>
          <p:cNvSpPr txBox="1"/>
          <p:nvPr/>
        </p:nvSpPr>
        <p:spPr>
          <a:xfrm>
            <a:off x="868680" y="5349240"/>
            <a:ext cx="10424160" cy="457200"/>
          </a:xfrm>
          <a:prstGeom prst="rect">
            <a:avLst/>
          </a:prstGeom>
          <a:noFill/>
          <a:ln/>
        </p:spPr>
        <p:txBody>
          <a:bodyPr wrap="square" lIns="0" tIns="0" rIns="0" bIns="0" rtlCol="0" anchor="ctr"/>
          <a:lstStyle/>
          <a:p>
            <a:pPr algn="ctr" indent="0" marL="0">
              <a:buNone/>
            </a:pPr>
            <a:r>
              <a:rPr lang="en-US" sz="1500" b="1" i="1" dirty="0">
                <a:solidFill>
                  <a:srgbClr val="A78BFA"/>
                </a:solidFill>
                <a:latin typeface="Cambria" pitchFamily="34" charset="0"/>
                <a:ea typeface="Cambria" pitchFamily="34" charset="-122"/>
                <a:cs typeface="Cambria" pitchFamily="34" charset="-120"/>
              </a:rPr>
              <a:t>Bu yüzden fuar, sektör yayını, sertifika listesi ve müşteri referansı hâlâ değerli.</a:t>
            </a:r>
            <a:endParaRPr lang="en-US" sz="15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3A3A3A"/>
            </a:solidFill>
            <a:prstDash val="solid"/>
          </a:ln>
        </p:spPr>
      </p:sp>
      <p:sp>
        <p:nvSpPr>
          <p:cNvPr id="3" name="Shape 1"/>
          <p:cNvSpPr/>
          <p:nvPr/>
        </p:nvSpPr>
        <p:spPr>
          <a:xfrm>
            <a:off x="658368" y="6199632"/>
            <a:ext cx="10844784" cy="0"/>
          </a:xfrm>
          <a:prstGeom prst="line">
            <a:avLst/>
          </a:prstGeom>
          <a:noFill/>
          <a:ln w="9525">
            <a:solidFill>
              <a:srgbClr val="3A3A3A"/>
            </a:solidFill>
            <a:prstDash val="solid"/>
          </a:ln>
        </p:spPr>
      </p:sp>
      <p:sp>
        <p:nvSpPr>
          <p:cNvPr id="4" name="Shape 2"/>
          <p:cNvSpPr/>
          <p:nvPr/>
        </p:nvSpPr>
        <p:spPr>
          <a:xfrm>
            <a:off x="658368" y="457200"/>
            <a:ext cx="0" cy="402336"/>
          </a:xfrm>
          <a:prstGeom prst="line">
            <a:avLst/>
          </a:prstGeom>
          <a:noFill/>
          <a:ln w="9525">
            <a:solidFill>
              <a:srgbClr val="3A3A3A"/>
            </a:solidFill>
            <a:prstDash val="solid"/>
          </a:ln>
        </p:spPr>
      </p:sp>
      <p:sp>
        <p:nvSpPr>
          <p:cNvPr id="5" name="Shape 3"/>
          <p:cNvSpPr/>
          <p:nvPr/>
        </p:nvSpPr>
        <p:spPr>
          <a:xfrm>
            <a:off x="658368" y="5998464"/>
            <a:ext cx="0" cy="402336"/>
          </a:xfrm>
          <a:prstGeom prst="line">
            <a:avLst/>
          </a:prstGeom>
          <a:noFill/>
          <a:ln w="9525">
            <a:solidFill>
              <a:srgbClr val="3A3A3A"/>
            </a:solidFill>
            <a:prstDash val="solid"/>
          </a:ln>
        </p:spPr>
      </p:sp>
      <p:sp>
        <p:nvSpPr>
          <p:cNvPr id="6" name="Shape 4"/>
          <p:cNvSpPr/>
          <p:nvPr/>
        </p:nvSpPr>
        <p:spPr>
          <a:xfrm>
            <a:off x="11503152" y="457200"/>
            <a:ext cx="0" cy="402336"/>
          </a:xfrm>
          <a:prstGeom prst="line">
            <a:avLst/>
          </a:prstGeom>
          <a:noFill/>
          <a:ln w="9525">
            <a:solidFill>
              <a:srgbClr val="3A3A3A"/>
            </a:solidFill>
            <a:prstDash val="solid"/>
          </a:ln>
        </p:spPr>
      </p:sp>
      <p:sp>
        <p:nvSpPr>
          <p:cNvPr id="7" name="Shape 5"/>
          <p:cNvSpPr/>
          <p:nvPr/>
        </p:nvSpPr>
        <p:spPr>
          <a:xfrm>
            <a:off x="11503152" y="5998464"/>
            <a:ext cx="0" cy="402336"/>
          </a:xfrm>
          <a:prstGeom prst="line">
            <a:avLst/>
          </a:prstGeom>
          <a:noFill/>
          <a:ln w="9525">
            <a:solidFill>
              <a:srgbClr val="3A3A3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8A8A8A"/>
                </a:solidFill>
                <a:latin typeface="Arial" pitchFamily="34" charset="0"/>
                <a:ea typeface="Arial" pitchFamily="34" charset="-122"/>
                <a:cs typeface="Arial" pitchFamily="34" charset="-120"/>
              </a:rPr>
              <a:t>ÖNCE TEMEL BİLGİ</a:t>
            </a:r>
            <a:endParaRPr lang="en-US" sz="1100" dirty="0"/>
          </a:p>
        </p:txBody>
      </p:sp>
      <p:sp>
        <p:nvSpPr>
          <p:cNvPr id="9" name="Text 7"/>
          <p:cNvSpPr txBox="1"/>
          <p:nvPr/>
        </p:nvSpPr>
        <p:spPr>
          <a:xfrm>
            <a:off x="1097280" y="2011680"/>
            <a:ext cx="9966960" cy="1371600"/>
          </a:xfrm>
          <a:prstGeom prst="rect">
            <a:avLst/>
          </a:prstGeom>
          <a:noFill/>
          <a:ln/>
        </p:spPr>
        <p:txBody>
          <a:bodyPr wrap="square" lIns="0" tIns="0" rIns="0" bIns="0" rtlCol="0" anchor="ctr"/>
          <a:lstStyle/>
          <a:p>
            <a:pPr algn="ctr" indent="0" marL="0">
              <a:lnSpc>
                <a:spcPct val="120000"/>
              </a:lnSpc>
              <a:buNone/>
            </a:pPr>
            <a:r>
              <a:rPr lang="en-US" sz="2200" dirty="0">
                <a:solidFill>
                  <a:srgbClr val="FFFFFF"/>
                </a:solidFill>
                <a:latin typeface="Arial" pitchFamily="34" charset="0"/>
                <a:ea typeface="Arial" pitchFamily="34" charset="-122"/>
                <a:cs typeface="Arial" pitchFamily="34" charset="-120"/>
              </a:rPr>
              <a:t>Satış temsilcinizi fuara gönderdiniz. Elindeki katalog okunmuyor, fiyat listesi eski, hangi ürünü satabileceği belli değil.</a:t>
            </a:r>
            <a:endParaRPr lang="en-US" sz="2200" dirty="0"/>
          </a:p>
        </p:txBody>
      </p:sp>
      <p:sp>
        <p:nvSpPr>
          <p:cNvPr id="10" name="Text 8"/>
          <p:cNvSpPr txBox="1"/>
          <p:nvPr/>
        </p:nvSpPr>
        <p:spPr>
          <a:xfrm>
            <a:off x="1097280" y="3566160"/>
            <a:ext cx="9966960" cy="548640"/>
          </a:xfrm>
          <a:prstGeom prst="rect">
            <a:avLst/>
          </a:prstGeom>
          <a:noFill/>
          <a:ln/>
        </p:spPr>
        <p:txBody>
          <a:bodyPr wrap="square" lIns="0" tIns="0" rIns="0" bIns="0" rtlCol="0" anchor="ctr"/>
          <a:lstStyle/>
          <a:p>
            <a:pPr algn="ctr" indent="0" marL="0">
              <a:buNone/>
            </a:pPr>
            <a:r>
              <a:rPr lang="en-US" sz="2400" b="1" i="1" dirty="0">
                <a:solidFill>
                  <a:srgbClr val="A78BFA"/>
                </a:solidFill>
                <a:latin typeface="Cambria" pitchFamily="34" charset="0"/>
                <a:ea typeface="Cambria" pitchFamily="34" charset="-122"/>
                <a:cs typeface="Cambria" pitchFamily="34" charset="-120"/>
              </a:rPr>
              <a:t>Temsilcinin çok iyi konuşması bu sorunu çözmez.</a:t>
            </a:r>
            <a:endParaRPr lang="en-US" sz="2400" dirty="0"/>
          </a:p>
        </p:txBody>
      </p:sp>
      <p:sp>
        <p:nvSpPr>
          <p:cNvPr id="11" name="Text 9"/>
          <p:cNvSpPr txBox="1"/>
          <p:nvPr/>
        </p:nvSpPr>
        <p:spPr>
          <a:xfrm>
            <a:off x="1463040" y="4434840"/>
            <a:ext cx="9235440" cy="822960"/>
          </a:xfrm>
          <a:prstGeom prst="rect">
            <a:avLst/>
          </a:prstGeom>
          <a:noFill/>
          <a:ln/>
        </p:spPr>
        <p:txBody>
          <a:bodyPr wrap="square" lIns="0" tIns="0" rIns="0" bIns="0" rtlCol="0" anchor="ctr"/>
          <a:lstStyle/>
          <a:p>
            <a:pPr algn="ctr" indent="0" marL="0">
              <a:buNone/>
            </a:pPr>
            <a:r>
              <a:rPr lang="en-US" sz="1450" dirty="0">
                <a:solidFill>
                  <a:srgbClr val="A8A8A8"/>
                </a:solidFill>
                <a:latin typeface="Arial" pitchFamily="34" charset="0"/>
                <a:ea typeface="Arial" pitchFamily="34" charset="-122"/>
                <a:cs typeface="Arial" pitchFamily="34" charset="-120"/>
              </a:rPr>
              <a:t>"AI uyumlu yaptık" cevabı yerine şunu görmek istiyoruz: seçtiğimiz ürün sayfası hangi sistem tarafından, hangi bilgileriyle okunabiliyor?</a:t>
            </a:r>
            <a:endParaRPr lang="en-US" sz="145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EFEFEF"/>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9A9A9A"/>
            </a:solidFill>
            <a:prstDash val="solid"/>
          </a:ln>
        </p:spPr>
      </p:sp>
      <p:sp>
        <p:nvSpPr>
          <p:cNvPr id="3" name="Shape 1"/>
          <p:cNvSpPr/>
          <p:nvPr/>
        </p:nvSpPr>
        <p:spPr>
          <a:xfrm>
            <a:off x="658368" y="6199632"/>
            <a:ext cx="10844784" cy="0"/>
          </a:xfrm>
          <a:prstGeom prst="line">
            <a:avLst/>
          </a:prstGeom>
          <a:noFill/>
          <a:ln w="9525">
            <a:solidFill>
              <a:srgbClr val="9A9A9A"/>
            </a:solidFill>
            <a:prstDash val="solid"/>
          </a:ln>
        </p:spPr>
      </p:sp>
      <p:sp>
        <p:nvSpPr>
          <p:cNvPr id="4" name="Shape 2"/>
          <p:cNvSpPr/>
          <p:nvPr/>
        </p:nvSpPr>
        <p:spPr>
          <a:xfrm>
            <a:off x="658368" y="457200"/>
            <a:ext cx="0" cy="402336"/>
          </a:xfrm>
          <a:prstGeom prst="line">
            <a:avLst/>
          </a:prstGeom>
          <a:noFill/>
          <a:ln w="9525">
            <a:solidFill>
              <a:srgbClr val="9A9A9A"/>
            </a:solidFill>
            <a:prstDash val="solid"/>
          </a:ln>
        </p:spPr>
      </p:sp>
      <p:sp>
        <p:nvSpPr>
          <p:cNvPr id="5" name="Shape 3"/>
          <p:cNvSpPr/>
          <p:nvPr/>
        </p:nvSpPr>
        <p:spPr>
          <a:xfrm>
            <a:off x="658368" y="5998464"/>
            <a:ext cx="0" cy="402336"/>
          </a:xfrm>
          <a:prstGeom prst="line">
            <a:avLst/>
          </a:prstGeom>
          <a:noFill/>
          <a:ln w="9525">
            <a:solidFill>
              <a:srgbClr val="9A9A9A"/>
            </a:solidFill>
            <a:prstDash val="solid"/>
          </a:ln>
        </p:spPr>
      </p:sp>
      <p:sp>
        <p:nvSpPr>
          <p:cNvPr id="6" name="Shape 4"/>
          <p:cNvSpPr/>
          <p:nvPr/>
        </p:nvSpPr>
        <p:spPr>
          <a:xfrm>
            <a:off x="11503152" y="457200"/>
            <a:ext cx="0" cy="402336"/>
          </a:xfrm>
          <a:prstGeom prst="line">
            <a:avLst/>
          </a:prstGeom>
          <a:noFill/>
          <a:ln w="9525">
            <a:solidFill>
              <a:srgbClr val="9A9A9A"/>
            </a:solidFill>
            <a:prstDash val="solid"/>
          </a:ln>
        </p:spPr>
      </p:sp>
      <p:sp>
        <p:nvSpPr>
          <p:cNvPr id="7" name="Shape 5"/>
          <p:cNvSpPr/>
          <p:nvPr/>
        </p:nvSpPr>
        <p:spPr>
          <a:xfrm>
            <a:off x="11503152" y="5998464"/>
            <a:ext cx="0" cy="402336"/>
          </a:xfrm>
          <a:prstGeom prst="line">
            <a:avLst/>
          </a:prstGeom>
          <a:noFill/>
          <a:ln w="9525">
            <a:solidFill>
              <a:srgbClr val="9A9A9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6B6B6B"/>
                </a:solidFill>
                <a:latin typeface="Arial" pitchFamily="34" charset="0"/>
                <a:ea typeface="Arial" pitchFamily="34" charset="-122"/>
                <a:cs typeface="Arial" pitchFamily="34" charset="-120"/>
              </a:rPr>
              <a:t>BAŞLANGIÇ ERİŞİM POLİTİKASI</a:t>
            </a:r>
            <a:endParaRPr lang="en-US" sz="1100" dirty="0"/>
          </a:p>
        </p:txBody>
      </p:sp>
      <p:sp>
        <p:nvSpPr>
          <p:cNvPr id="9" name="Text 7"/>
          <p:cNvSpPr txBox="1"/>
          <p:nvPr/>
        </p:nvSpPr>
        <p:spPr>
          <a:xfrm>
            <a:off x="822960" y="1188720"/>
            <a:ext cx="10515600" cy="822960"/>
          </a:xfrm>
          <a:prstGeom prst="rect">
            <a:avLst/>
          </a:prstGeom>
          <a:noFill/>
          <a:ln/>
        </p:spPr>
        <p:txBody>
          <a:bodyPr wrap="square" lIns="0" tIns="0" rIns="0" bIns="0" rtlCol="0" anchor="t"/>
          <a:lstStyle/>
          <a:p>
            <a:pPr algn="ctr" indent="0" marL="0">
              <a:buNone/>
            </a:pPr>
            <a:r>
              <a:rPr lang="en-US" sz="3200" dirty="0">
                <a:solidFill>
                  <a:srgbClr val="111111"/>
                </a:solidFill>
                <a:latin typeface="Arial" pitchFamily="34" charset="0"/>
                <a:ea typeface="Arial" pitchFamily="34" charset="-122"/>
                <a:cs typeface="Arial" pitchFamily="34" charset="-120"/>
              </a:rPr>
              <a:t>Hangi bota </a:t>
            </a:r>
            <a:pPr algn="ctr" indent="0" marL="0">
              <a:buNone/>
            </a:pPr>
            <a:r>
              <a:rPr lang="en-US" sz="3200" b="1" i="1" dirty="0">
                <a:solidFill>
                  <a:srgbClr val="6D4AE0"/>
                </a:solidFill>
                <a:latin typeface="Cambria" pitchFamily="34" charset="0"/>
                <a:ea typeface="Cambria" pitchFamily="34" charset="-122"/>
                <a:cs typeface="Cambria" pitchFamily="34" charset="-120"/>
              </a:rPr>
              <a:t>ne yapmalı</a:t>
            </a:r>
            <a:endParaRPr lang="en-US" sz="3200" dirty="0"/>
          </a:p>
        </p:txBody>
      </p:sp>
      <p:sp>
        <p:nvSpPr>
          <p:cNvPr id="10" name="Text 8"/>
          <p:cNvSpPr txBox="1"/>
          <p:nvPr/>
        </p:nvSpPr>
        <p:spPr>
          <a:xfrm>
            <a:off x="914400" y="1783080"/>
            <a:ext cx="2514600" cy="256032"/>
          </a:xfrm>
          <a:prstGeom prst="rect">
            <a:avLst/>
          </a:prstGeom>
          <a:noFill/>
          <a:ln/>
        </p:spPr>
        <p:txBody>
          <a:bodyPr wrap="square" lIns="0" tIns="0" rIns="0" bIns="0" rtlCol="0" anchor="ctr"/>
          <a:lstStyle/>
          <a:p>
            <a:pPr indent="0" marL="0">
              <a:buNone/>
            </a:pPr>
            <a:r>
              <a:rPr lang="en-US" sz="1000" spc="200" kern="0" dirty="0">
                <a:solidFill>
                  <a:srgbClr val="888888"/>
                </a:solidFill>
                <a:latin typeface="Arial" pitchFamily="34" charset="0"/>
                <a:ea typeface="Arial" pitchFamily="34" charset="-122"/>
                <a:cs typeface="Arial" pitchFamily="34" charset="-120"/>
              </a:rPr>
              <a:t>BOT</a:t>
            </a:r>
            <a:endParaRPr lang="en-US" sz="1000" dirty="0"/>
          </a:p>
        </p:txBody>
      </p:sp>
      <p:sp>
        <p:nvSpPr>
          <p:cNvPr id="11" name="Text 9"/>
          <p:cNvSpPr txBox="1"/>
          <p:nvPr/>
        </p:nvSpPr>
        <p:spPr>
          <a:xfrm>
            <a:off x="3566160" y="1783080"/>
            <a:ext cx="1508760" cy="256032"/>
          </a:xfrm>
          <a:prstGeom prst="rect">
            <a:avLst/>
          </a:prstGeom>
          <a:noFill/>
          <a:ln/>
        </p:spPr>
        <p:txBody>
          <a:bodyPr wrap="square" lIns="0" tIns="0" rIns="0" bIns="0" rtlCol="0" anchor="ctr"/>
          <a:lstStyle/>
          <a:p>
            <a:pPr indent="0" marL="0">
              <a:buNone/>
            </a:pPr>
            <a:r>
              <a:rPr lang="en-US" sz="1000" spc="200" kern="0" dirty="0">
                <a:solidFill>
                  <a:srgbClr val="888888"/>
                </a:solidFill>
                <a:latin typeface="Arial" pitchFamily="34" charset="0"/>
                <a:ea typeface="Arial" pitchFamily="34" charset="-122"/>
                <a:cs typeface="Arial" pitchFamily="34" charset="-120"/>
              </a:rPr>
              <a:t>SAHİBİ</a:t>
            </a:r>
            <a:endParaRPr lang="en-US" sz="1000" dirty="0"/>
          </a:p>
        </p:txBody>
      </p:sp>
      <p:sp>
        <p:nvSpPr>
          <p:cNvPr id="12" name="Text 10"/>
          <p:cNvSpPr txBox="1"/>
          <p:nvPr/>
        </p:nvSpPr>
        <p:spPr>
          <a:xfrm>
            <a:off x="5212080" y="1783080"/>
            <a:ext cx="3429000" cy="256032"/>
          </a:xfrm>
          <a:prstGeom prst="rect">
            <a:avLst/>
          </a:prstGeom>
          <a:noFill/>
          <a:ln/>
        </p:spPr>
        <p:txBody>
          <a:bodyPr wrap="square" lIns="0" tIns="0" rIns="0" bIns="0" rtlCol="0" anchor="ctr"/>
          <a:lstStyle/>
          <a:p>
            <a:pPr indent="0" marL="0">
              <a:buNone/>
            </a:pPr>
            <a:r>
              <a:rPr lang="en-US" sz="1000" spc="200" kern="0" dirty="0">
                <a:solidFill>
                  <a:srgbClr val="888888"/>
                </a:solidFill>
                <a:latin typeface="Arial" pitchFamily="34" charset="0"/>
                <a:ea typeface="Arial" pitchFamily="34" charset="-122"/>
                <a:cs typeface="Arial" pitchFamily="34" charset="-120"/>
              </a:rPr>
              <a:t>GÖREVİ</a:t>
            </a:r>
            <a:endParaRPr lang="en-US" sz="1000" dirty="0"/>
          </a:p>
        </p:txBody>
      </p:sp>
      <p:sp>
        <p:nvSpPr>
          <p:cNvPr id="13" name="Text 11"/>
          <p:cNvSpPr txBox="1"/>
          <p:nvPr/>
        </p:nvSpPr>
        <p:spPr>
          <a:xfrm>
            <a:off x="8778240" y="1783080"/>
            <a:ext cx="2423160" cy="256032"/>
          </a:xfrm>
          <a:prstGeom prst="rect">
            <a:avLst/>
          </a:prstGeom>
          <a:noFill/>
          <a:ln/>
        </p:spPr>
        <p:txBody>
          <a:bodyPr wrap="square" lIns="0" tIns="0" rIns="0" bIns="0" rtlCol="0" anchor="ctr"/>
          <a:lstStyle/>
          <a:p>
            <a:pPr indent="0" marL="0">
              <a:buNone/>
            </a:pPr>
            <a:r>
              <a:rPr lang="en-US" sz="1000" spc="200" kern="0" dirty="0">
                <a:solidFill>
                  <a:srgbClr val="888888"/>
                </a:solidFill>
                <a:latin typeface="Arial" pitchFamily="34" charset="0"/>
                <a:ea typeface="Arial" pitchFamily="34" charset="-122"/>
                <a:cs typeface="Arial" pitchFamily="34" charset="-120"/>
              </a:rPr>
              <a:t>ÖNERİ</a:t>
            </a:r>
            <a:endParaRPr lang="en-US" sz="1000" dirty="0"/>
          </a:p>
        </p:txBody>
      </p:sp>
      <p:sp>
        <p:nvSpPr>
          <p:cNvPr id="14" name="Shape 12"/>
          <p:cNvSpPr/>
          <p:nvPr/>
        </p:nvSpPr>
        <p:spPr>
          <a:xfrm>
            <a:off x="868680" y="2112264"/>
            <a:ext cx="10424160" cy="0"/>
          </a:xfrm>
          <a:prstGeom prst="line">
            <a:avLst/>
          </a:prstGeom>
          <a:noFill/>
          <a:ln w="9525">
            <a:solidFill>
              <a:srgbClr val="C2C2C2"/>
            </a:solidFill>
            <a:prstDash val="dash"/>
          </a:ln>
        </p:spPr>
      </p:sp>
      <p:sp>
        <p:nvSpPr>
          <p:cNvPr id="15" name="Text 13"/>
          <p:cNvSpPr txBox="1"/>
          <p:nvPr/>
        </p:nvSpPr>
        <p:spPr>
          <a:xfrm>
            <a:off x="941832" y="2167128"/>
            <a:ext cx="2468880" cy="228600"/>
          </a:xfrm>
          <a:prstGeom prst="rect">
            <a:avLst/>
          </a:prstGeom>
          <a:noFill/>
          <a:ln/>
        </p:spPr>
        <p:txBody>
          <a:bodyPr wrap="square" lIns="0" tIns="0" rIns="0" bIns="0" rtlCol="0" anchor="ctr"/>
          <a:lstStyle/>
          <a:p>
            <a:pPr indent="0" marL="0">
              <a:buNone/>
            </a:pPr>
            <a:r>
              <a:rPr lang="en-US" sz="1150" b="1" dirty="0">
                <a:solidFill>
                  <a:srgbClr val="2E2E2E"/>
                </a:solidFill>
                <a:latin typeface="Arial" pitchFamily="34" charset="0"/>
                <a:ea typeface="Arial" pitchFamily="34" charset="-122"/>
                <a:cs typeface="Arial" pitchFamily="34" charset="-120"/>
              </a:rPr>
              <a:t>OAI-SearchBot</a:t>
            </a:r>
            <a:endParaRPr lang="en-US" sz="1150" dirty="0"/>
          </a:p>
        </p:txBody>
      </p:sp>
      <p:sp>
        <p:nvSpPr>
          <p:cNvPr id="16" name="Text 14"/>
          <p:cNvSpPr txBox="1"/>
          <p:nvPr/>
        </p:nvSpPr>
        <p:spPr>
          <a:xfrm>
            <a:off x="3593592" y="2167128"/>
            <a:ext cx="1463040" cy="228600"/>
          </a:xfrm>
          <a:prstGeom prst="rect">
            <a:avLst/>
          </a:prstGeom>
          <a:noFill/>
          <a:ln/>
        </p:spPr>
        <p:txBody>
          <a:bodyPr wrap="square" lIns="0" tIns="0" rIns="0" bIns="0" rtlCol="0" anchor="ctr"/>
          <a:lstStyle/>
          <a:p>
            <a:pPr indent="0" marL="0">
              <a:buNone/>
            </a:pPr>
            <a:r>
              <a:rPr lang="en-US" sz="1150" dirty="0">
                <a:solidFill>
                  <a:srgbClr val="2E2E2E"/>
                </a:solidFill>
                <a:latin typeface="Arial" pitchFamily="34" charset="0"/>
                <a:ea typeface="Arial" pitchFamily="34" charset="-122"/>
                <a:cs typeface="Arial" pitchFamily="34" charset="-120"/>
              </a:rPr>
              <a:t>OpenAI</a:t>
            </a:r>
            <a:endParaRPr lang="en-US" sz="1150" dirty="0"/>
          </a:p>
        </p:txBody>
      </p:sp>
      <p:sp>
        <p:nvSpPr>
          <p:cNvPr id="17" name="Text 15"/>
          <p:cNvSpPr txBox="1"/>
          <p:nvPr/>
        </p:nvSpPr>
        <p:spPr>
          <a:xfrm>
            <a:off x="5239512" y="2167128"/>
            <a:ext cx="3383280" cy="228600"/>
          </a:xfrm>
          <a:prstGeom prst="rect">
            <a:avLst/>
          </a:prstGeom>
          <a:noFill/>
          <a:ln/>
        </p:spPr>
        <p:txBody>
          <a:bodyPr wrap="square" lIns="0" tIns="0" rIns="0" bIns="0" rtlCol="0" anchor="ctr"/>
          <a:lstStyle/>
          <a:p>
            <a:pPr indent="0" marL="0">
              <a:buNone/>
            </a:pPr>
            <a:r>
              <a:rPr lang="en-US" sz="1150" dirty="0">
                <a:solidFill>
                  <a:srgbClr val="2E2E2E"/>
                </a:solidFill>
                <a:latin typeface="Arial" pitchFamily="34" charset="0"/>
                <a:ea typeface="Arial" pitchFamily="34" charset="-122"/>
                <a:cs typeface="Arial" pitchFamily="34" charset="-120"/>
              </a:rPr>
              <a:t>ChatGPT arama indeksi</a:t>
            </a:r>
            <a:endParaRPr lang="en-US" sz="1150" dirty="0"/>
          </a:p>
        </p:txBody>
      </p:sp>
      <p:sp>
        <p:nvSpPr>
          <p:cNvPr id="18" name="Text 16"/>
          <p:cNvSpPr txBox="1"/>
          <p:nvPr/>
        </p:nvSpPr>
        <p:spPr>
          <a:xfrm>
            <a:off x="8805672" y="2167128"/>
            <a:ext cx="2377440" cy="228600"/>
          </a:xfrm>
          <a:prstGeom prst="rect">
            <a:avLst/>
          </a:prstGeom>
          <a:noFill/>
          <a:ln/>
        </p:spPr>
        <p:txBody>
          <a:bodyPr wrap="square" lIns="0" tIns="0" rIns="0" bIns="0" rtlCol="0" anchor="ctr"/>
          <a:lstStyle/>
          <a:p>
            <a:pPr indent="0" marL="0">
              <a:buNone/>
            </a:pPr>
            <a:r>
              <a:rPr lang="en-US" sz="1150" b="1" dirty="0">
                <a:solidFill>
                  <a:srgbClr val="2A7A4A"/>
                </a:solidFill>
                <a:latin typeface="Arial" pitchFamily="34" charset="0"/>
                <a:ea typeface="Arial" pitchFamily="34" charset="-122"/>
                <a:cs typeface="Arial" pitchFamily="34" charset="-120"/>
              </a:rPr>
              <a:t>İzin ver</a:t>
            </a:r>
            <a:endParaRPr lang="en-US" sz="1150" dirty="0"/>
          </a:p>
        </p:txBody>
      </p:sp>
      <p:sp>
        <p:nvSpPr>
          <p:cNvPr id="19" name="Shape 17"/>
          <p:cNvSpPr/>
          <p:nvPr/>
        </p:nvSpPr>
        <p:spPr>
          <a:xfrm>
            <a:off x="868680" y="2450592"/>
            <a:ext cx="10424160" cy="0"/>
          </a:xfrm>
          <a:prstGeom prst="line">
            <a:avLst/>
          </a:prstGeom>
          <a:noFill/>
          <a:ln w="9525">
            <a:solidFill>
              <a:srgbClr val="C2C2C2"/>
            </a:solidFill>
            <a:prstDash val="dash"/>
          </a:ln>
        </p:spPr>
      </p:sp>
      <p:sp>
        <p:nvSpPr>
          <p:cNvPr id="20" name="Text 18"/>
          <p:cNvSpPr txBox="1"/>
          <p:nvPr/>
        </p:nvSpPr>
        <p:spPr>
          <a:xfrm>
            <a:off x="941832" y="2505456"/>
            <a:ext cx="2468880" cy="228600"/>
          </a:xfrm>
          <a:prstGeom prst="rect">
            <a:avLst/>
          </a:prstGeom>
          <a:noFill/>
          <a:ln/>
        </p:spPr>
        <p:txBody>
          <a:bodyPr wrap="square" lIns="0" tIns="0" rIns="0" bIns="0" rtlCol="0" anchor="ctr"/>
          <a:lstStyle/>
          <a:p>
            <a:pPr indent="0" marL="0">
              <a:buNone/>
            </a:pPr>
            <a:r>
              <a:rPr lang="en-US" sz="1150" b="1" dirty="0">
                <a:solidFill>
                  <a:srgbClr val="2E2E2E"/>
                </a:solidFill>
                <a:latin typeface="Arial" pitchFamily="34" charset="0"/>
                <a:ea typeface="Arial" pitchFamily="34" charset="-122"/>
                <a:cs typeface="Arial" pitchFamily="34" charset="-120"/>
              </a:rPr>
              <a:t>ChatGPT-User</a:t>
            </a:r>
            <a:endParaRPr lang="en-US" sz="1150" dirty="0"/>
          </a:p>
        </p:txBody>
      </p:sp>
      <p:sp>
        <p:nvSpPr>
          <p:cNvPr id="21" name="Text 19"/>
          <p:cNvSpPr txBox="1"/>
          <p:nvPr/>
        </p:nvSpPr>
        <p:spPr>
          <a:xfrm>
            <a:off x="3593592" y="2505456"/>
            <a:ext cx="1463040" cy="228600"/>
          </a:xfrm>
          <a:prstGeom prst="rect">
            <a:avLst/>
          </a:prstGeom>
          <a:noFill/>
          <a:ln/>
        </p:spPr>
        <p:txBody>
          <a:bodyPr wrap="square" lIns="0" tIns="0" rIns="0" bIns="0" rtlCol="0" anchor="ctr"/>
          <a:lstStyle/>
          <a:p>
            <a:pPr indent="0" marL="0">
              <a:buNone/>
            </a:pPr>
            <a:r>
              <a:rPr lang="en-US" sz="1150" dirty="0">
                <a:solidFill>
                  <a:srgbClr val="2E2E2E"/>
                </a:solidFill>
                <a:latin typeface="Arial" pitchFamily="34" charset="0"/>
                <a:ea typeface="Arial" pitchFamily="34" charset="-122"/>
                <a:cs typeface="Arial" pitchFamily="34" charset="-120"/>
              </a:rPr>
              <a:t>OpenAI</a:t>
            </a:r>
            <a:endParaRPr lang="en-US" sz="1150" dirty="0"/>
          </a:p>
        </p:txBody>
      </p:sp>
      <p:sp>
        <p:nvSpPr>
          <p:cNvPr id="22" name="Text 20"/>
          <p:cNvSpPr txBox="1"/>
          <p:nvPr/>
        </p:nvSpPr>
        <p:spPr>
          <a:xfrm>
            <a:off x="5239512" y="2505456"/>
            <a:ext cx="3383280" cy="228600"/>
          </a:xfrm>
          <a:prstGeom prst="rect">
            <a:avLst/>
          </a:prstGeom>
          <a:noFill/>
          <a:ln/>
        </p:spPr>
        <p:txBody>
          <a:bodyPr wrap="square" lIns="0" tIns="0" rIns="0" bIns="0" rtlCol="0" anchor="ctr"/>
          <a:lstStyle/>
          <a:p>
            <a:pPr indent="0" marL="0">
              <a:buNone/>
            </a:pPr>
            <a:r>
              <a:rPr lang="en-US" sz="1150" dirty="0">
                <a:solidFill>
                  <a:srgbClr val="2E2E2E"/>
                </a:solidFill>
                <a:latin typeface="Arial" pitchFamily="34" charset="0"/>
                <a:ea typeface="Arial" pitchFamily="34" charset="-122"/>
                <a:cs typeface="Arial" pitchFamily="34" charset="-120"/>
              </a:rPr>
              <a:t>Kullanıcı isteğiyle okuma</a:t>
            </a:r>
            <a:endParaRPr lang="en-US" sz="1150" dirty="0"/>
          </a:p>
        </p:txBody>
      </p:sp>
      <p:sp>
        <p:nvSpPr>
          <p:cNvPr id="23" name="Text 21"/>
          <p:cNvSpPr txBox="1"/>
          <p:nvPr/>
        </p:nvSpPr>
        <p:spPr>
          <a:xfrm>
            <a:off x="8805672" y="2505456"/>
            <a:ext cx="2377440" cy="228600"/>
          </a:xfrm>
          <a:prstGeom prst="rect">
            <a:avLst/>
          </a:prstGeom>
          <a:noFill/>
          <a:ln/>
        </p:spPr>
        <p:txBody>
          <a:bodyPr wrap="square" lIns="0" tIns="0" rIns="0" bIns="0" rtlCol="0" anchor="ctr"/>
          <a:lstStyle/>
          <a:p>
            <a:pPr indent="0" marL="0">
              <a:buNone/>
            </a:pPr>
            <a:r>
              <a:rPr lang="en-US" sz="1150" b="1" dirty="0">
                <a:solidFill>
                  <a:srgbClr val="2A7A4A"/>
                </a:solidFill>
                <a:latin typeface="Arial" pitchFamily="34" charset="0"/>
                <a:ea typeface="Arial" pitchFamily="34" charset="-122"/>
                <a:cs typeface="Arial" pitchFamily="34" charset="-120"/>
              </a:rPr>
              <a:t>İzin ver</a:t>
            </a:r>
            <a:endParaRPr lang="en-US" sz="1150" dirty="0"/>
          </a:p>
        </p:txBody>
      </p:sp>
      <p:sp>
        <p:nvSpPr>
          <p:cNvPr id="24" name="Shape 22"/>
          <p:cNvSpPr/>
          <p:nvPr/>
        </p:nvSpPr>
        <p:spPr>
          <a:xfrm>
            <a:off x="868680" y="2788920"/>
            <a:ext cx="10424160" cy="0"/>
          </a:xfrm>
          <a:prstGeom prst="line">
            <a:avLst/>
          </a:prstGeom>
          <a:noFill/>
          <a:ln w="9525">
            <a:solidFill>
              <a:srgbClr val="C2C2C2"/>
            </a:solidFill>
            <a:prstDash val="dash"/>
          </a:ln>
        </p:spPr>
      </p:sp>
      <p:sp>
        <p:nvSpPr>
          <p:cNvPr id="25" name="Text 23"/>
          <p:cNvSpPr txBox="1"/>
          <p:nvPr/>
        </p:nvSpPr>
        <p:spPr>
          <a:xfrm>
            <a:off x="941832" y="2843784"/>
            <a:ext cx="2468880" cy="228600"/>
          </a:xfrm>
          <a:prstGeom prst="rect">
            <a:avLst/>
          </a:prstGeom>
          <a:noFill/>
          <a:ln/>
        </p:spPr>
        <p:txBody>
          <a:bodyPr wrap="square" lIns="0" tIns="0" rIns="0" bIns="0" rtlCol="0" anchor="ctr"/>
          <a:lstStyle/>
          <a:p>
            <a:pPr indent="0" marL="0">
              <a:buNone/>
            </a:pPr>
            <a:r>
              <a:rPr lang="en-US" sz="1150" b="1" dirty="0">
                <a:solidFill>
                  <a:srgbClr val="2E2E2E"/>
                </a:solidFill>
                <a:latin typeface="Arial" pitchFamily="34" charset="0"/>
                <a:ea typeface="Arial" pitchFamily="34" charset="-122"/>
                <a:cs typeface="Arial" pitchFamily="34" charset="-120"/>
              </a:rPr>
              <a:t>Claude-SearchBot</a:t>
            </a:r>
            <a:endParaRPr lang="en-US" sz="1150" dirty="0"/>
          </a:p>
        </p:txBody>
      </p:sp>
      <p:sp>
        <p:nvSpPr>
          <p:cNvPr id="26" name="Text 24"/>
          <p:cNvSpPr txBox="1"/>
          <p:nvPr/>
        </p:nvSpPr>
        <p:spPr>
          <a:xfrm>
            <a:off x="3593592" y="2843784"/>
            <a:ext cx="1463040" cy="228600"/>
          </a:xfrm>
          <a:prstGeom prst="rect">
            <a:avLst/>
          </a:prstGeom>
          <a:noFill/>
          <a:ln/>
        </p:spPr>
        <p:txBody>
          <a:bodyPr wrap="square" lIns="0" tIns="0" rIns="0" bIns="0" rtlCol="0" anchor="ctr"/>
          <a:lstStyle/>
          <a:p>
            <a:pPr indent="0" marL="0">
              <a:buNone/>
            </a:pPr>
            <a:r>
              <a:rPr lang="en-US" sz="1150" dirty="0">
                <a:solidFill>
                  <a:srgbClr val="2E2E2E"/>
                </a:solidFill>
                <a:latin typeface="Arial" pitchFamily="34" charset="0"/>
                <a:ea typeface="Arial" pitchFamily="34" charset="-122"/>
                <a:cs typeface="Arial" pitchFamily="34" charset="-120"/>
              </a:rPr>
              <a:t>Anthropic</a:t>
            </a:r>
            <a:endParaRPr lang="en-US" sz="1150" dirty="0"/>
          </a:p>
        </p:txBody>
      </p:sp>
      <p:sp>
        <p:nvSpPr>
          <p:cNvPr id="27" name="Text 25"/>
          <p:cNvSpPr txBox="1"/>
          <p:nvPr/>
        </p:nvSpPr>
        <p:spPr>
          <a:xfrm>
            <a:off x="5239512" y="2843784"/>
            <a:ext cx="3383280" cy="228600"/>
          </a:xfrm>
          <a:prstGeom prst="rect">
            <a:avLst/>
          </a:prstGeom>
          <a:noFill/>
          <a:ln/>
        </p:spPr>
        <p:txBody>
          <a:bodyPr wrap="square" lIns="0" tIns="0" rIns="0" bIns="0" rtlCol="0" anchor="ctr"/>
          <a:lstStyle/>
          <a:p>
            <a:pPr indent="0" marL="0">
              <a:buNone/>
            </a:pPr>
            <a:r>
              <a:rPr lang="en-US" sz="1150" dirty="0">
                <a:solidFill>
                  <a:srgbClr val="2E2E2E"/>
                </a:solidFill>
                <a:latin typeface="Arial" pitchFamily="34" charset="0"/>
                <a:ea typeface="Arial" pitchFamily="34" charset="-122"/>
                <a:cs typeface="Arial" pitchFamily="34" charset="-120"/>
              </a:rPr>
              <a:t>Claude arama indeksi</a:t>
            </a:r>
            <a:endParaRPr lang="en-US" sz="1150" dirty="0"/>
          </a:p>
        </p:txBody>
      </p:sp>
      <p:sp>
        <p:nvSpPr>
          <p:cNvPr id="28" name="Text 26"/>
          <p:cNvSpPr txBox="1"/>
          <p:nvPr/>
        </p:nvSpPr>
        <p:spPr>
          <a:xfrm>
            <a:off x="8805672" y="2843784"/>
            <a:ext cx="2377440" cy="228600"/>
          </a:xfrm>
          <a:prstGeom prst="rect">
            <a:avLst/>
          </a:prstGeom>
          <a:noFill/>
          <a:ln/>
        </p:spPr>
        <p:txBody>
          <a:bodyPr wrap="square" lIns="0" tIns="0" rIns="0" bIns="0" rtlCol="0" anchor="ctr"/>
          <a:lstStyle/>
          <a:p>
            <a:pPr indent="0" marL="0">
              <a:buNone/>
            </a:pPr>
            <a:r>
              <a:rPr lang="en-US" sz="1150" b="1" dirty="0">
                <a:solidFill>
                  <a:srgbClr val="2A7A4A"/>
                </a:solidFill>
                <a:latin typeface="Arial" pitchFamily="34" charset="0"/>
                <a:ea typeface="Arial" pitchFamily="34" charset="-122"/>
                <a:cs typeface="Arial" pitchFamily="34" charset="-120"/>
              </a:rPr>
              <a:t>İzin ver</a:t>
            </a:r>
            <a:endParaRPr lang="en-US" sz="1150" dirty="0"/>
          </a:p>
        </p:txBody>
      </p:sp>
      <p:sp>
        <p:nvSpPr>
          <p:cNvPr id="29" name="Shape 27"/>
          <p:cNvSpPr/>
          <p:nvPr/>
        </p:nvSpPr>
        <p:spPr>
          <a:xfrm>
            <a:off x="868680" y="3127248"/>
            <a:ext cx="10424160" cy="0"/>
          </a:xfrm>
          <a:prstGeom prst="line">
            <a:avLst/>
          </a:prstGeom>
          <a:noFill/>
          <a:ln w="9525">
            <a:solidFill>
              <a:srgbClr val="C2C2C2"/>
            </a:solidFill>
            <a:prstDash val="dash"/>
          </a:ln>
        </p:spPr>
      </p:sp>
      <p:sp>
        <p:nvSpPr>
          <p:cNvPr id="30" name="Text 28"/>
          <p:cNvSpPr txBox="1"/>
          <p:nvPr/>
        </p:nvSpPr>
        <p:spPr>
          <a:xfrm>
            <a:off x="941832" y="3182112"/>
            <a:ext cx="2468880" cy="228600"/>
          </a:xfrm>
          <a:prstGeom prst="rect">
            <a:avLst/>
          </a:prstGeom>
          <a:noFill/>
          <a:ln/>
        </p:spPr>
        <p:txBody>
          <a:bodyPr wrap="square" lIns="0" tIns="0" rIns="0" bIns="0" rtlCol="0" anchor="ctr"/>
          <a:lstStyle/>
          <a:p>
            <a:pPr indent="0" marL="0">
              <a:buNone/>
            </a:pPr>
            <a:r>
              <a:rPr lang="en-US" sz="1150" b="1" dirty="0">
                <a:solidFill>
                  <a:srgbClr val="2E2E2E"/>
                </a:solidFill>
                <a:latin typeface="Arial" pitchFamily="34" charset="0"/>
                <a:ea typeface="Arial" pitchFamily="34" charset="-122"/>
                <a:cs typeface="Arial" pitchFamily="34" charset="-120"/>
              </a:rPr>
              <a:t>Claude-User</a:t>
            </a:r>
            <a:endParaRPr lang="en-US" sz="1150" dirty="0"/>
          </a:p>
        </p:txBody>
      </p:sp>
      <p:sp>
        <p:nvSpPr>
          <p:cNvPr id="31" name="Text 29"/>
          <p:cNvSpPr txBox="1"/>
          <p:nvPr/>
        </p:nvSpPr>
        <p:spPr>
          <a:xfrm>
            <a:off x="3593592" y="3182112"/>
            <a:ext cx="1463040" cy="228600"/>
          </a:xfrm>
          <a:prstGeom prst="rect">
            <a:avLst/>
          </a:prstGeom>
          <a:noFill/>
          <a:ln/>
        </p:spPr>
        <p:txBody>
          <a:bodyPr wrap="square" lIns="0" tIns="0" rIns="0" bIns="0" rtlCol="0" anchor="ctr"/>
          <a:lstStyle/>
          <a:p>
            <a:pPr indent="0" marL="0">
              <a:buNone/>
            </a:pPr>
            <a:r>
              <a:rPr lang="en-US" sz="1150" dirty="0">
                <a:solidFill>
                  <a:srgbClr val="2E2E2E"/>
                </a:solidFill>
                <a:latin typeface="Arial" pitchFamily="34" charset="0"/>
                <a:ea typeface="Arial" pitchFamily="34" charset="-122"/>
                <a:cs typeface="Arial" pitchFamily="34" charset="-120"/>
              </a:rPr>
              <a:t>Anthropic</a:t>
            </a:r>
            <a:endParaRPr lang="en-US" sz="1150" dirty="0"/>
          </a:p>
        </p:txBody>
      </p:sp>
      <p:sp>
        <p:nvSpPr>
          <p:cNvPr id="32" name="Text 30"/>
          <p:cNvSpPr txBox="1"/>
          <p:nvPr/>
        </p:nvSpPr>
        <p:spPr>
          <a:xfrm>
            <a:off x="5239512" y="3182112"/>
            <a:ext cx="3383280" cy="228600"/>
          </a:xfrm>
          <a:prstGeom prst="rect">
            <a:avLst/>
          </a:prstGeom>
          <a:noFill/>
          <a:ln/>
        </p:spPr>
        <p:txBody>
          <a:bodyPr wrap="square" lIns="0" tIns="0" rIns="0" bIns="0" rtlCol="0" anchor="ctr"/>
          <a:lstStyle/>
          <a:p>
            <a:pPr indent="0" marL="0">
              <a:buNone/>
            </a:pPr>
            <a:r>
              <a:rPr lang="en-US" sz="1150" dirty="0">
                <a:solidFill>
                  <a:srgbClr val="2E2E2E"/>
                </a:solidFill>
                <a:latin typeface="Arial" pitchFamily="34" charset="0"/>
                <a:ea typeface="Arial" pitchFamily="34" charset="-122"/>
                <a:cs typeface="Arial" pitchFamily="34" charset="-120"/>
              </a:rPr>
              <a:t>Kullanıcı isteğiyle okuma</a:t>
            </a:r>
            <a:endParaRPr lang="en-US" sz="1150" dirty="0"/>
          </a:p>
        </p:txBody>
      </p:sp>
      <p:sp>
        <p:nvSpPr>
          <p:cNvPr id="33" name="Text 31"/>
          <p:cNvSpPr txBox="1"/>
          <p:nvPr/>
        </p:nvSpPr>
        <p:spPr>
          <a:xfrm>
            <a:off x="8805672" y="3182112"/>
            <a:ext cx="2377440" cy="228600"/>
          </a:xfrm>
          <a:prstGeom prst="rect">
            <a:avLst/>
          </a:prstGeom>
          <a:noFill/>
          <a:ln/>
        </p:spPr>
        <p:txBody>
          <a:bodyPr wrap="square" lIns="0" tIns="0" rIns="0" bIns="0" rtlCol="0" anchor="ctr"/>
          <a:lstStyle/>
          <a:p>
            <a:pPr indent="0" marL="0">
              <a:buNone/>
            </a:pPr>
            <a:r>
              <a:rPr lang="en-US" sz="1150" b="1" dirty="0">
                <a:solidFill>
                  <a:srgbClr val="2A7A4A"/>
                </a:solidFill>
                <a:latin typeface="Arial" pitchFamily="34" charset="0"/>
                <a:ea typeface="Arial" pitchFamily="34" charset="-122"/>
                <a:cs typeface="Arial" pitchFamily="34" charset="-120"/>
              </a:rPr>
              <a:t>İzin ver</a:t>
            </a:r>
            <a:endParaRPr lang="en-US" sz="1150" dirty="0"/>
          </a:p>
        </p:txBody>
      </p:sp>
      <p:sp>
        <p:nvSpPr>
          <p:cNvPr id="34" name="Shape 32"/>
          <p:cNvSpPr/>
          <p:nvPr/>
        </p:nvSpPr>
        <p:spPr>
          <a:xfrm>
            <a:off x="868680" y="3465576"/>
            <a:ext cx="10424160" cy="0"/>
          </a:xfrm>
          <a:prstGeom prst="line">
            <a:avLst/>
          </a:prstGeom>
          <a:noFill/>
          <a:ln w="9525">
            <a:solidFill>
              <a:srgbClr val="C2C2C2"/>
            </a:solidFill>
            <a:prstDash val="dash"/>
          </a:ln>
        </p:spPr>
      </p:sp>
      <p:sp>
        <p:nvSpPr>
          <p:cNvPr id="35" name="Text 33"/>
          <p:cNvSpPr txBox="1"/>
          <p:nvPr/>
        </p:nvSpPr>
        <p:spPr>
          <a:xfrm>
            <a:off x="941832" y="3520440"/>
            <a:ext cx="2468880" cy="228600"/>
          </a:xfrm>
          <a:prstGeom prst="rect">
            <a:avLst/>
          </a:prstGeom>
          <a:noFill/>
          <a:ln/>
        </p:spPr>
        <p:txBody>
          <a:bodyPr wrap="square" lIns="0" tIns="0" rIns="0" bIns="0" rtlCol="0" anchor="ctr"/>
          <a:lstStyle/>
          <a:p>
            <a:pPr indent="0" marL="0">
              <a:buNone/>
            </a:pPr>
            <a:r>
              <a:rPr lang="en-US" sz="1150" b="1" dirty="0">
                <a:solidFill>
                  <a:srgbClr val="2E2E2E"/>
                </a:solidFill>
                <a:latin typeface="Arial" pitchFamily="34" charset="0"/>
                <a:ea typeface="Arial" pitchFamily="34" charset="-122"/>
                <a:cs typeface="Arial" pitchFamily="34" charset="-120"/>
              </a:rPr>
              <a:t>PerplexityBot</a:t>
            </a:r>
            <a:endParaRPr lang="en-US" sz="1150" dirty="0"/>
          </a:p>
        </p:txBody>
      </p:sp>
      <p:sp>
        <p:nvSpPr>
          <p:cNvPr id="36" name="Text 34"/>
          <p:cNvSpPr txBox="1"/>
          <p:nvPr/>
        </p:nvSpPr>
        <p:spPr>
          <a:xfrm>
            <a:off x="3593592" y="3520440"/>
            <a:ext cx="1463040" cy="228600"/>
          </a:xfrm>
          <a:prstGeom prst="rect">
            <a:avLst/>
          </a:prstGeom>
          <a:noFill/>
          <a:ln/>
        </p:spPr>
        <p:txBody>
          <a:bodyPr wrap="square" lIns="0" tIns="0" rIns="0" bIns="0" rtlCol="0" anchor="ctr"/>
          <a:lstStyle/>
          <a:p>
            <a:pPr indent="0" marL="0">
              <a:buNone/>
            </a:pPr>
            <a:r>
              <a:rPr lang="en-US" sz="1150" dirty="0">
                <a:solidFill>
                  <a:srgbClr val="2E2E2E"/>
                </a:solidFill>
                <a:latin typeface="Arial" pitchFamily="34" charset="0"/>
                <a:ea typeface="Arial" pitchFamily="34" charset="-122"/>
                <a:cs typeface="Arial" pitchFamily="34" charset="-120"/>
              </a:rPr>
              <a:t>Perplexity</a:t>
            </a:r>
            <a:endParaRPr lang="en-US" sz="1150" dirty="0"/>
          </a:p>
        </p:txBody>
      </p:sp>
      <p:sp>
        <p:nvSpPr>
          <p:cNvPr id="37" name="Text 35"/>
          <p:cNvSpPr txBox="1"/>
          <p:nvPr/>
        </p:nvSpPr>
        <p:spPr>
          <a:xfrm>
            <a:off x="5239512" y="3520440"/>
            <a:ext cx="3383280" cy="228600"/>
          </a:xfrm>
          <a:prstGeom prst="rect">
            <a:avLst/>
          </a:prstGeom>
          <a:noFill/>
          <a:ln/>
        </p:spPr>
        <p:txBody>
          <a:bodyPr wrap="square" lIns="0" tIns="0" rIns="0" bIns="0" rtlCol="0" anchor="ctr"/>
          <a:lstStyle/>
          <a:p>
            <a:pPr indent="0" marL="0">
              <a:buNone/>
            </a:pPr>
            <a:r>
              <a:rPr lang="en-US" sz="1150" dirty="0">
                <a:solidFill>
                  <a:srgbClr val="2E2E2E"/>
                </a:solidFill>
                <a:latin typeface="Arial" pitchFamily="34" charset="0"/>
                <a:ea typeface="Arial" pitchFamily="34" charset="-122"/>
                <a:cs typeface="Arial" pitchFamily="34" charset="-120"/>
              </a:rPr>
              <a:t>Arama indeksi</a:t>
            </a:r>
            <a:endParaRPr lang="en-US" sz="1150" dirty="0"/>
          </a:p>
        </p:txBody>
      </p:sp>
      <p:sp>
        <p:nvSpPr>
          <p:cNvPr id="38" name="Text 36"/>
          <p:cNvSpPr txBox="1"/>
          <p:nvPr/>
        </p:nvSpPr>
        <p:spPr>
          <a:xfrm>
            <a:off x="8805672" y="3520440"/>
            <a:ext cx="2377440" cy="228600"/>
          </a:xfrm>
          <a:prstGeom prst="rect">
            <a:avLst/>
          </a:prstGeom>
          <a:noFill/>
          <a:ln/>
        </p:spPr>
        <p:txBody>
          <a:bodyPr wrap="square" lIns="0" tIns="0" rIns="0" bIns="0" rtlCol="0" anchor="ctr"/>
          <a:lstStyle/>
          <a:p>
            <a:pPr indent="0" marL="0">
              <a:buNone/>
            </a:pPr>
            <a:r>
              <a:rPr lang="en-US" sz="1150" b="1" dirty="0">
                <a:solidFill>
                  <a:srgbClr val="2A7A4A"/>
                </a:solidFill>
                <a:latin typeface="Arial" pitchFamily="34" charset="0"/>
                <a:ea typeface="Arial" pitchFamily="34" charset="-122"/>
                <a:cs typeface="Arial" pitchFamily="34" charset="-120"/>
              </a:rPr>
              <a:t>İzin ver</a:t>
            </a:r>
            <a:endParaRPr lang="en-US" sz="1150" dirty="0"/>
          </a:p>
        </p:txBody>
      </p:sp>
      <p:sp>
        <p:nvSpPr>
          <p:cNvPr id="39" name="Shape 37"/>
          <p:cNvSpPr/>
          <p:nvPr/>
        </p:nvSpPr>
        <p:spPr>
          <a:xfrm>
            <a:off x="868680" y="3803904"/>
            <a:ext cx="10424160" cy="0"/>
          </a:xfrm>
          <a:prstGeom prst="line">
            <a:avLst/>
          </a:prstGeom>
          <a:noFill/>
          <a:ln w="9525">
            <a:solidFill>
              <a:srgbClr val="C2C2C2"/>
            </a:solidFill>
            <a:prstDash val="dash"/>
          </a:ln>
        </p:spPr>
      </p:sp>
      <p:sp>
        <p:nvSpPr>
          <p:cNvPr id="40" name="Text 38"/>
          <p:cNvSpPr txBox="1"/>
          <p:nvPr/>
        </p:nvSpPr>
        <p:spPr>
          <a:xfrm>
            <a:off x="941832" y="3858768"/>
            <a:ext cx="2468880" cy="228600"/>
          </a:xfrm>
          <a:prstGeom prst="rect">
            <a:avLst/>
          </a:prstGeom>
          <a:noFill/>
          <a:ln/>
        </p:spPr>
        <p:txBody>
          <a:bodyPr wrap="square" lIns="0" tIns="0" rIns="0" bIns="0" rtlCol="0" anchor="ctr"/>
          <a:lstStyle/>
          <a:p>
            <a:pPr indent="0" marL="0">
              <a:buNone/>
            </a:pPr>
            <a:r>
              <a:rPr lang="en-US" sz="1150" b="1" dirty="0">
                <a:solidFill>
                  <a:srgbClr val="2E2E2E"/>
                </a:solidFill>
                <a:latin typeface="Arial" pitchFamily="34" charset="0"/>
                <a:ea typeface="Arial" pitchFamily="34" charset="-122"/>
                <a:cs typeface="Arial" pitchFamily="34" charset="-120"/>
              </a:rPr>
              <a:t>Googlebot · Bingbot</a:t>
            </a:r>
            <a:endParaRPr lang="en-US" sz="1150" dirty="0"/>
          </a:p>
        </p:txBody>
      </p:sp>
      <p:sp>
        <p:nvSpPr>
          <p:cNvPr id="41" name="Text 39"/>
          <p:cNvSpPr txBox="1"/>
          <p:nvPr/>
        </p:nvSpPr>
        <p:spPr>
          <a:xfrm>
            <a:off x="3593592" y="3858768"/>
            <a:ext cx="1463040" cy="228600"/>
          </a:xfrm>
          <a:prstGeom prst="rect">
            <a:avLst/>
          </a:prstGeom>
          <a:noFill/>
          <a:ln/>
        </p:spPr>
        <p:txBody>
          <a:bodyPr wrap="square" lIns="0" tIns="0" rIns="0" bIns="0" rtlCol="0" anchor="ctr"/>
          <a:lstStyle/>
          <a:p>
            <a:pPr indent="0" marL="0">
              <a:buNone/>
            </a:pPr>
            <a:r>
              <a:rPr lang="en-US" sz="1150" dirty="0">
                <a:solidFill>
                  <a:srgbClr val="2E2E2E"/>
                </a:solidFill>
                <a:latin typeface="Arial" pitchFamily="34" charset="0"/>
                <a:ea typeface="Arial" pitchFamily="34" charset="-122"/>
                <a:cs typeface="Arial" pitchFamily="34" charset="-120"/>
              </a:rPr>
              <a:t>Google · Microsoft</a:t>
            </a:r>
            <a:endParaRPr lang="en-US" sz="1150" dirty="0"/>
          </a:p>
        </p:txBody>
      </p:sp>
      <p:sp>
        <p:nvSpPr>
          <p:cNvPr id="42" name="Text 40"/>
          <p:cNvSpPr txBox="1"/>
          <p:nvPr/>
        </p:nvSpPr>
        <p:spPr>
          <a:xfrm>
            <a:off x="5239512" y="3858768"/>
            <a:ext cx="3383280" cy="228600"/>
          </a:xfrm>
          <a:prstGeom prst="rect">
            <a:avLst/>
          </a:prstGeom>
          <a:noFill/>
          <a:ln/>
        </p:spPr>
        <p:txBody>
          <a:bodyPr wrap="square" lIns="0" tIns="0" rIns="0" bIns="0" rtlCol="0" anchor="ctr"/>
          <a:lstStyle/>
          <a:p>
            <a:pPr indent="0" marL="0">
              <a:buNone/>
            </a:pPr>
            <a:r>
              <a:rPr lang="en-US" sz="1150" dirty="0">
                <a:solidFill>
                  <a:srgbClr val="2E2E2E"/>
                </a:solidFill>
                <a:latin typeface="Arial" pitchFamily="34" charset="0"/>
                <a:ea typeface="Arial" pitchFamily="34" charset="-122"/>
                <a:cs typeface="Arial" pitchFamily="34" charset="-120"/>
              </a:rPr>
              <a:t>Arama, AI Overviews, Copilot</a:t>
            </a:r>
            <a:endParaRPr lang="en-US" sz="1150" dirty="0"/>
          </a:p>
        </p:txBody>
      </p:sp>
      <p:sp>
        <p:nvSpPr>
          <p:cNvPr id="43" name="Text 41"/>
          <p:cNvSpPr txBox="1"/>
          <p:nvPr/>
        </p:nvSpPr>
        <p:spPr>
          <a:xfrm>
            <a:off x="8805672" y="3858768"/>
            <a:ext cx="2377440" cy="228600"/>
          </a:xfrm>
          <a:prstGeom prst="rect">
            <a:avLst/>
          </a:prstGeom>
          <a:noFill/>
          <a:ln/>
        </p:spPr>
        <p:txBody>
          <a:bodyPr wrap="square" lIns="0" tIns="0" rIns="0" bIns="0" rtlCol="0" anchor="ctr"/>
          <a:lstStyle/>
          <a:p>
            <a:pPr indent="0" marL="0">
              <a:buNone/>
            </a:pPr>
            <a:r>
              <a:rPr lang="en-US" sz="1150" b="1" dirty="0">
                <a:solidFill>
                  <a:srgbClr val="2A7A4A"/>
                </a:solidFill>
                <a:latin typeface="Arial" pitchFamily="34" charset="0"/>
                <a:ea typeface="Arial" pitchFamily="34" charset="-122"/>
                <a:cs typeface="Arial" pitchFamily="34" charset="-120"/>
              </a:rPr>
              <a:t>Mutlaka izin ver</a:t>
            </a:r>
            <a:endParaRPr lang="en-US" sz="1150" dirty="0"/>
          </a:p>
        </p:txBody>
      </p:sp>
      <p:sp>
        <p:nvSpPr>
          <p:cNvPr id="44" name="Shape 42"/>
          <p:cNvSpPr/>
          <p:nvPr/>
        </p:nvSpPr>
        <p:spPr>
          <a:xfrm>
            <a:off x="868680" y="4142232"/>
            <a:ext cx="10424160" cy="0"/>
          </a:xfrm>
          <a:prstGeom prst="line">
            <a:avLst/>
          </a:prstGeom>
          <a:noFill/>
          <a:ln w="9525">
            <a:solidFill>
              <a:srgbClr val="C2C2C2"/>
            </a:solidFill>
            <a:prstDash val="dash"/>
          </a:ln>
        </p:spPr>
      </p:sp>
      <p:sp>
        <p:nvSpPr>
          <p:cNvPr id="45" name="Text 43"/>
          <p:cNvSpPr txBox="1"/>
          <p:nvPr/>
        </p:nvSpPr>
        <p:spPr>
          <a:xfrm>
            <a:off x="941832" y="4197096"/>
            <a:ext cx="2468880" cy="228600"/>
          </a:xfrm>
          <a:prstGeom prst="rect">
            <a:avLst/>
          </a:prstGeom>
          <a:noFill/>
          <a:ln/>
        </p:spPr>
        <p:txBody>
          <a:bodyPr wrap="square" lIns="0" tIns="0" rIns="0" bIns="0" rtlCol="0" anchor="ctr"/>
          <a:lstStyle/>
          <a:p>
            <a:pPr indent="0" marL="0">
              <a:buNone/>
            </a:pPr>
            <a:r>
              <a:rPr lang="en-US" sz="1150" b="1" dirty="0">
                <a:solidFill>
                  <a:srgbClr val="2E2E2E"/>
                </a:solidFill>
                <a:latin typeface="Arial" pitchFamily="34" charset="0"/>
                <a:ea typeface="Arial" pitchFamily="34" charset="-122"/>
                <a:cs typeface="Arial" pitchFamily="34" charset="-120"/>
              </a:rPr>
              <a:t>GPTBot</a:t>
            </a:r>
            <a:endParaRPr lang="en-US" sz="1150" dirty="0"/>
          </a:p>
        </p:txBody>
      </p:sp>
      <p:sp>
        <p:nvSpPr>
          <p:cNvPr id="46" name="Text 44"/>
          <p:cNvSpPr txBox="1"/>
          <p:nvPr/>
        </p:nvSpPr>
        <p:spPr>
          <a:xfrm>
            <a:off x="3593592" y="4197096"/>
            <a:ext cx="1463040" cy="228600"/>
          </a:xfrm>
          <a:prstGeom prst="rect">
            <a:avLst/>
          </a:prstGeom>
          <a:noFill/>
          <a:ln/>
        </p:spPr>
        <p:txBody>
          <a:bodyPr wrap="square" lIns="0" tIns="0" rIns="0" bIns="0" rtlCol="0" anchor="ctr"/>
          <a:lstStyle/>
          <a:p>
            <a:pPr indent="0" marL="0">
              <a:buNone/>
            </a:pPr>
            <a:r>
              <a:rPr lang="en-US" sz="1150" dirty="0">
                <a:solidFill>
                  <a:srgbClr val="2E2E2E"/>
                </a:solidFill>
                <a:latin typeface="Arial" pitchFamily="34" charset="0"/>
                <a:ea typeface="Arial" pitchFamily="34" charset="-122"/>
                <a:cs typeface="Arial" pitchFamily="34" charset="-120"/>
              </a:rPr>
              <a:t>OpenAI</a:t>
            </a:r>
            <a:endParaRPr lang="en-US" sz="1150" dirty="0"/>
          </a:p>
        </p:txBody>
      </p:sp>
      <p:sp>
        <p:nvSpPr>
          <p:cNvPr id="47" name="Text 45"/>
          <p:cNvSpPr txBox="1"/>
          <p:nvPr/>
        </p:nvSpPr>
        <p:spPr>
          <a:xfrm>
            <a:off x="5239512" y="4197096"/>
            <a:ext cx="3383280" cy="228600"/>
          </a:xfrm>
          <a:prstGeom prst="rect">
            <a:avLst/>
          </a:prstGeom>
          <a:noFill/>
          <a:ln/>
        </p:spPr>
        <p:txBody>
          <a:bodyPr wrap="square" lIns="0" tIns="0" rIns="0" bIns="0" rtlCol="0" anchor="ctr"/>
          <a:lstStyle/>
          <a:p>
            <a:pPr indent="0" marL="0">
              <a:buNone/>
            </a:pPr>
            <a:r>
              <a:rPr lang="en-US" sz="1150" dirty="0">
                <a:solidFill>
                  <a:srgbClr val="2E2E2E"/>
                </a:solidFill>
                <a:latin typeface="Arial" pitchFamily="34" charset="0"/>
                <a:ea typeface="Arial" pitchFamily="34" charset="-122"/>
                <a:cs typeface="Arial" pitchFamily="34" charset="-120"/>
              </a:rPr>
              <a:t>Model eğitimi</a:t>
            </a:r>
            <a:endParaRPr lang="en-US" sz="1150" dirty="0"/>
          </a:p>
        </p:txBody>
      </p:sp>
      <p:sp>
        <p:nvSpPr>
          <p:cNvPr id="48" name="Text 46"/>
          <p:cNvSpPr txBox="1"/>
          <p:nvPr/>
        </p:nvSpPr>
        <p:spPr>
          <a:xfrm>
            <a:off x="8805672" y="4197096"/>
            <a:ext cx="2377440" cy="228600"/>
          </a:xfrm>
          <a:prstGeom prst="rect">
            <a:avLst/>
          </a:prstGeom>
          <a:noFill/>
          <a:ln/>
        </p:spPr>
        <p:txBody>
          <a:bodyPr wrap="square" lIns="0" tIns="0" rIns="0" bIns="0" rtlCol="0" anchor="ctr"/>
          <a:lstStyle/>
          <a:p>
            <a:pPr indent="0" marL="0">
              <a:buNone/>
            </a:pPr>
            <a:r>
              <a:rPr lang="en-US" sz="1150" dirty="0">
                <a:solidFill>
                  <a:srgbClr val="2E2E2E"/>
                </a:solidFill>
                <a:latin typeface="Arial" pitchFamily="34" charset="0"/>
                <a:ea typeface="Arial" pitchFamily="34" charset="-122"/>
                <a:cs typeface="Arial" pitchFamily="34" charset="-120"/>
              </a:rPr>
              <a:t>Şirket tercihi</a:t>
            </a:r>
            <a:endParaRPr lang="en-US" sz="1150" dirty="0"/>
          </a:p>
        </p:txBody>
      </p:sp>
      <p:sp>
        <p:nvSpPr>
          <p:cNvPr id="49" name="Shape 47"/>
          <p:cNvSpPr/>
          <p:nvPr/>
        </p:nvSpPr>
        <p:spPr>
          <a:xfrm>
            <a:off x="868680" y="4480560"/>
            <a:ext cx="10424160" cy="0"/>
          </a:xfrm>
          <a:prstGeom prst="line">
            <a:avLst/>
          </a:prstGeom>
          <a:noFill/>
          <a:ln w="9525">
            <a:solidFill>
              <a:srgbClr val="C2C2C2"/>
            </a:solidFill>
            <a:prstDash val="dash"/>
          </a:ln>
        </p:spPr>
      </p:sp>
      <p:sp>
        <p:nvSpPr>
          <p:cNvPr id="50" name="Text 48"/>
          <p:cNvSpPr txBox="1"/>
          <p:nvPr/>
        </p:nvSpPr>
        <p:spPr>
          <a:xfrm>
            <a:off x="941832" y="4535424"/>
            <a:ext cx="2468880" cy="228600"/>
          </a:xfrm>
          <a:prstGeom prst="rect">
            <a:avLst/>
          </a:prstGeom>
          <a:noFill/>
          <a:ln/>
        </p:spPr>
        <p:txBody>
          <a:bodyPr wrap="square" lIns="0" tIns="0" rIns="0" bIns="0" rtlCol="0" anchor="ctr"/>
          <a:lstStyle/>
          <a:p>
            <a:pPr indent="0" marL="0">
              <a:buNone/>
            </a:pPr>
            <a:r>
              <a:rPr lang="en-US" sz="1150" b="1" dirty="0">
                <a:solidFill>
                  <a:srgbClr val="2E2E2E"/>
                </a:solidFill>
                <a:latin typeface="Arial" pitchFamily="34" charset="0"/>
                <a:ea typeface="Arial" pitchFamily="34" charset="-122"/>
                <a:cs typeface="Arial" pitchFamily="34" charset="-120"/>
              </a:rPr>
              <a:t>ClaudeBot</a:t>
            </a:r>
            <a:endParaRPr lang="en-US" sz="1150" dirty="0"/>
          </a:p>
        </p:txBody>
      </p:sp>
      <p:sp>
        <p:nvSpPr>
          <p:cNvPr id="51" name="Text 49"/>
          <p:cNvSpPr txBox="1"/>
          <p:nvPr/>
        </p:nvSpPr>
        <p:spPr>
          <a:xfrm>
            <a:off x="3593592" y="4535424"/>
            <a:ext cx="1463040" cy="228600"/>
          </a:xfrm>
          <a:prstGeom prst="rect">
            <a:avLst/>
          </a:prstGeom>
          <a:noFill/>
          <a:ln/>
        </p:spPr>
        <p:txBody>
          <a:bodyPr wrap="square" lIns="0" tIns="0" rIns="0" bIns="0" rtlCol="0" anchor="ctr"/>
          <a:lstStyle/>
          <a:p>
            <a:pPr indent="0" marL="0">
              <a:buNone/>
            </a:pPr>
            <a:r>
              <a:rPr lang="en-US" sz="1150" dirty="0">
                <a:solidFill>
                  <a:srgbClr val="2E2E2E"/>
                </a:solidFill>
                <a:latin typeface="Arial" pitchFamily="34" charset="0"/>
                <a:ea typeface="Arial" pitchFamily="34" charset="-122"/>
                <a:cs typeface="Arial" pitchFamily="34" charset="-120"/>
              </a:rPr>
              <a:t>Anthropic</a:t>
            </a:r>
            <a:endParaRPr lang="en-US" sz="1150" dirty="0"/>
          </a:p>
        </p:txBody>
      </p:sp>
      <p:sp>
        <p:nvSpPr>
          <p:cNvPr id="52" name="Text 50"/>
          <p:cNvSpPr txBox="1"/>
          <p:nvPr/>
        </p:nvSpPr>
        <p:spPr>
          <a:xfrm>
            <a:off x="5239512" y="4535424"/>
            <a:ext cx="3383280" cy="228600"/>
          </a:xfrm>
          <a:prstGeom prst="rect">
            <a:avLst/>
          </a:prstGeom>
          <a:noFill/>
          <a:ln/>
        </p:spPr>
        <p:txBody>
          <a:bodyPr wrap="square" lIns="0" tIns="0" rIns="0" bIns="0" rtlCol="0" anchor="ctr"/>
          <a:lstStyle/>
          <a:p>
            <a:pPr indent="0" marL="0">
              <a:buNone/>
            </a:pPr>
            <a:r>
              <a:rPr lang="en-US" sz="1150" dirty="0">
                <a:solidFill>
                  <a:srgbClr val="2E2E2E"/>
                </a:solidFill>
                <a:latin typeface="Arial" pitchFamily="34" charset="0"/>
                <a:ea typeface="Arial" pitchFamily="34" charset="-122"/>
                <a:cs typeface="Arial" pitchFamily="34" charset="-120"/>
              </a:rPr>
              <a:t>Model eğitimi</a:t>
            </a:r>
            <a:endParaRPr lang="en-US" sz="1150" dirty="0"/>
          </a:p>
        </p:txBody>
      </p:sp>
      <p:sp>
        <p:nvSpPr>
          <p:cNvPr id="53" name="Text 51"/>
          <p:cNvSpPr txBox="1"/>
          <p:nvPr/>
        </p:nvSpPr>
        <p:spPr>
          <a:xfrm>
            <a:off x="8805672" y="4535424"/>
            <a:ext cx="2377440" cy="228600"/>
          </a:xfrm>
          <a:prstGeom prst="rect">
            <a:avLst/>
          </a:prstGeom>
          <a:noFill/>
          <a:ln/>
        </p:spPr>
        <p:txBody>
          <a:bodyPr wrap="square" lIns="0" tIns="0" rIns="0" bIns="0" rtlCol="0" anchor="ctr"/>
          <a:lstStyle/>
          <a:p>
            <a:pPr indent="0" marL="0">
              <a:buNone/>
            </a:pPr>
            <a:r>
              <a:rPr lang="en-US" sz="1150" dirty="0">
                <a:solidFill>
                  <a:srgbClr val="2E2E2E"/>
                </a:solidFill>
                <a:latin typeface="Arial" pitchFamily="34" charset="0"/>
                <a:ea typeface="Arial" pitchFamily="34" charset="-122"/>
                <a:cs typeface="Arial" pitchFamily="34" charset="-120"/>
              </a:rPr>
              <a:t>Şirket tercihi</a:t>
            </a:r>
            <a:endParaRPr lang="en-US" sz="1150" dirty="0"/>
          </a:p>
        </p:txBody>
      </p:sp>
      <p:sp>
        <p:nvSpPr>
          <p:cNvPr id="54" name="Shape 52"/>
          <p:cNvSpPr/>
          <p:nvPr/>
        </p:nvSpPr>
        <p:spPr>
          <a:xfrm>
            <a:off x="868680" y="4818888"/>
            <a:ext cx="10424160" cy="0"/>
          </a:xfrm>
          <a:prstGeom prst="line">
            <a:avLst/>
          </a:prstGeom>
          <a:noFill/>
          <a:ln w="9525">
            <a:solidFill>
              <a:srgbClr val="C2C2C2"/>
            </a:solidFill>
            <a:prstDash val="dash"/>
          </a:ln>
        </p:spPr>
      </p:sp>
      <p:sp>
        <p:nvSpPr>
          <p:cNvPr id="55" name="Text 53"/>
          <p:cNvSpPr txBox="1"/>
          <p:nvPr/>
        </p:nvSpPr>
        <p:spPr>
          <a:xfrm>
            <a:off x="941832" y="4873752"/>
            <a:ext cx="2468880" cy="228600"/>
          </a:xfrm>
          <a:prstGeom prst="rect">
            <a:avLst/>
          </a:prstGeom>
          <a:noFill/>
          <a:ln/>
        </p:spPr>
        <p:txBody>
          <a:bodyPr wrap="square" lIns="0" tIns="0" rIns="0" bIns="0" rtlCol="0" anchor="ctr"/>
          <a:lstStyle/>
          <a:p>
            <a:pPr indent="0" marL="0">
              <a:buNone/>
            </a:pPr>
            <a:r>
              <a:rPr lang="en-US" sz="1150" b="1" dirty="0">
                <a:solidFill>
                  <a:srgbClr val="2E2E2E"/>
                </a:solidFill>
                <a:latin typeface="Arial" pitchFamily="34" charset="0"/>
                <a:ea typeface="Arial" pitchFamily="34" charset="-122"/>
                <a:cs typeface="Arial" pitchFamily="34" charset="-120"/>
              </a:rPr>
              <a:t>Google-Extended</a:t>
            </a:r>
            <a:endParaRPr lang="en-US" sz="1150" dirty="0"/>
          </a:p>
        </p:txBody>
      </p:sp>
      <p:sp>
        <p:nvSpPr>
          <p:cNvPr id="56" name="Text 54"/>
          <p:cNvSpPr txBox="1"/>
          <p:nvPr/>
        </p:nvSpPr>
        <p:spPr>
          <a:xfrm>
            <a:off x="3593592" y="4873752"/>
            <a:ext cx="1463040" cy="228600"/>
          </a:xfrm>
          <a:prstGeom prst="rect">
            <a:avLst/>
          </a:prstGeom>
          <a:noFill/>
          <a:ln/>
        </p:spPr>
        <p:txBody>
          <a:bodyPr wrap="square" lIns="0" tIns="0" rIns="0" bIns="0" rtlCol="0" anchor="ctr"/>
          <a:lstStyle/>
          <a:p>
            <a:pPr indent="0" marL="0">
              <a:buNone/>
            </a:pPr>
            <a:r>
              <a:rPr lang="en-US" sz="1150" dirty="0">
                <a:solidFill>
                  <a:srgbClr val="2E2E2E"/>
                </a:solidFill>
                <a:latin typeface="Arial" pitchFamily="34" charset="0"/>
                <a:ea typeface="Arial" pitchFamily="34" charset="-122"/>
                <a:cs typeface="Arial" pitchFamily="34" charset="-120"/>
              </a:rPr>
              <a:t>Google</a:t>
            </a:r>
            <a:endParaRPr lang="en-US" sz="1150" dirty="0"/>
          </a:p>
        </p:txBody>
      </p:sp>
      <p:sp>
        <p:nvSpPr>
          <p:cNvPr id="57" name="Text 55"/>
          <p:cNvSpPr txBox="1"/>
          <p:nvPr/>
        </p:nvSpPr>
        <p:spPr>
          <a:xfrm>
            <a:off x="5239512" y="4873752"/>
            <a:ext cx="3383280" cy="228600"/>
          </a:xfrm>
          <a:prstGeom prst="rect">
            <a:avLst/>
          </a:prstGeom>
          <a:noFill/>
          <a:ln/>
        </p:spPr>
        <p:txBody>
          <a:bodyPr wrap="square" lIns="0" tIns="0" rIns="0" bIns="0" rtlCol="0" anchor="ctr"/>
          <a:lstStyle/>
          <a:p>
            <a:pPr indent="0" marL="0">
              <a:buNone/>
            </a:pPr>
            <a:r>
              <a:rPr lang="en-US" sz="1150" dirty="0">
                <a:solidFill>
                  <a:srgbClr val="2E2E2E"/>
                </a:solidFill>
                <a:latin typeface="Arial" pitchFamily="34" charset="0"/>
                <a:ea typeface="Arial" pitchFamily="34" charset="-122"/>
                <a:cs typeface="Arial" pitchFamily="34" charset="-120"/>
              </a:rPr>
              <a:t>Gemini eğitimi belirteci</a:t>
            </a:r>
            <a:endParaRPr lang="en-US" sz="1150" dirty="0"/>
          </a:p>
        </p:txBody>
      </p:sp>
      <p:sp>
        <p:nvSpPr>
          <p:cNvPr id="58" name="Text 56"/>
          <p:cNvSpPr txBox="1"/>
          <p:nvPr/>
        </p:nvSpPr>
        <p:spPr>
          <a:xfrm>
            <a:off x="8805672" y="4873752"/>
            <a:ext cx="2377440" cy="228600"/>
          </a:xfrm>
          <a:prstGeom prst="rect">
            <a:avLst/>
          </a:prstGeom>
          <a:noFill/>
          <a:ln/>
        </p:spPr>
        <p:txBody>
          <a:bodyPr wrap="square" lIns="0" tIns="0" rIns="0" bIns="0" rtlCol="0" anchor="ctr"/>
          <a:lstStyle/>
          <a:p>
            <a:pPr indent="0" marL="0">
              <a:buNone/>
            </a:pPr>
            <a:r>
              <a:rPr lang="en-US" sz="1150" dirty="0">
                <a:solidFill>
                  <a:srgbClr val="2E2E2E"/>
                </a:solidFill>
                <a:latin typeface="Arial" pitchFamily="34" charset="0"/>
                <a:ea typeface="Arial" pitchFamily="34" charset="-122"/>
                <a:cs typeface="Arial" pitchFamily="34" charset="-120"/>
              </a:rPr>
              <a:t>Şirket tercihi</a:t>
            </a:r>
            <a:endParaRPr lang="en-US" sz="1150" dirty="0"/>
          </a:p>
        </p:txBody>
      </p:sp>
      <p:sp>
        <p:nvSpPr>
          <p:cNvPr id="59" name="Shape 57"/>
          <p:cNvSpPr/>
          <p:nvPr/>
        </p:nvSpPr>
        <p:spPr>
          <a:xfrm>
            <a:off x="868680" y="5157216"/>
            <a:ext cx="10424160" cy="0"/>
          </a:xfrm>
          <a:prstGeom prst="line">
            <a:avLst/>
          </a:prstGeom>
          <a:noFill/>
          <a:ln w="9525">
            <a:solidFill>
              <a:srgbClr val="C2C2C2"/>
            </a:solidFill>
            <a:prstDash val="dash"/>
          </a:ln>
        </p:spPr>
      </p:sp>
      <p:sp>
        <p:nvSpPr>
          <p:cNvPr id="60" name="Shape 58"/>
          <p:cNvSpPr/>
          <p:nvPr/>
        </p:nvSpPr>
        <p:spPr>
          <a:xfrm>
            <a:off x="868680" y="5257800"/>
            <a:ext cx="10424160" cy="566928"/>
          </a:xfrm>
          <a:prstGeom prst="roundRect">
            <a:avLst>
              <a:gd name="adj" fmla="val 6452"/>
            </a:avLst>
          </a:prstGeom>
          <a:solidFill>
            <a:srgbClr val="E4E4E4"/>
          </a:solidFill>
          <a:ln w="9525">
            <a:solidFill>
              <a:srgbClr val="C2C2C2"/>
            </a:solidFill>
            <a:prstDash val="solid"/>
          </a:ln>
        </p:spPr>
      </p:sp>
      <p:sp>
        <p:nvSpPr>
          <p:cNvPr id="61" name="Text 59"/>
          <p:cNvSpPr txBox="1"/>
          <p:nvPr/>
        </p:nvSpPr>
        <p:spPr>
          <a:xfrm>
            <a:off x="1143000" y="5257800"/>
            <a:ext cx="9966960" cy="566928"/>
          </a:xfrm>
          <a:prstGeom prst="rect">
            <a:avLst/>
          </a:prstGeom>
          <a:noFill/>
          <a:ln/>
        </p:spPr>
        <p:txBody>
          <a:bodyPr wrap="square" lIns="0" tIns="0" rIns="0" bIns="0" rtlCol="0" anchor="ctr"/>
          <a:lstStyle/>
          <a:p>
            <a:pPr indent="0" marL="0">
              <a:buNone/>
            </a:pPr>
            <a:r>
              <a:rPr lang="en-US" sz="1250" dirty="0">
                <a:solidFill>
                  <a:srgbClr val="333333"/>
                </a:solidFill>
                <a:latin typeface="Arial" pitchFamily="34" charset="0"/>
                <a:ea typeface="Arial" pitchFamily="34" charset="-122"/>
                <a:cs typeface="Arial" pitchFamily="34" charset="-120"/>
              </a:rPr>
              <a:t>robots.txt bir güvenlik aracı değildir. Gizli belgeler kimlik doğrulamayla korunur. Güvenlik duvarı (WAF, CDN) kuralları da ayrıca kontrol edilir.</a:t>
            </a:r>
            <a:endParaRPr lang="en-US" sz="125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3A3A3A"/>
            </a:solidFill>
            <a:prstDash val="solid"/>
          </a:ln>
        </p:spPr>
      </p:sp>
      <p:sp>
        <p:nvSpPr>
          <p:cNvPr id="3" name="Shape 1"/>
          <p:cNvSpPr/>
          <p:nvPr/>
        </p:nvSpPr>
        <p:spPr>
          <a:xfrm>
            <a:off x="658368" y="6199632"/>
            <a:ext cx="10844784" cy="0"/>
          </a:xfrm>
          <a:prstGeom prst="line">
            <a:avLst/>
          </a:prstGeom>
          <a:noFill/>
          <a:ln w="9525">
            <a:solidFill>
              <a:srgbClr val="3A3A3A"/>
            </a:solidFill>
            <a:prstDash val="solid"/>
          </a:ln>
        </p:spPr>
      </p:sp>
      <p:sp>
        <p:nvSpPr>
          <p:cNvPr id="4" name="Shape 2"/>
          <p:cNvSpPr/>
          <p:nvPr/>
        </p:nvSpPr>
        <p:spPr>
          <a:xfrm>
            <a:off x="658368" y="457200"/>
            <a:ext cx="0" cy="402336"/>
          </a:xfrm>
          <a:prstGeom prst="line">
            <a:avLst/>
          </a:prstGeom>
          <a:noFill/>
          <a:ln w="9525">
            <a:solidFill>
              <a:srgbClr val="3A3A3A"/>
            </a:solidFill>
            <a:prstDash val="solid"/>
          </a:ln>
        </p:spPr>
      </p:sp>
      <p:sp>
        <p:nvSpPr>
          <p:cNvPr id="5" name="Shape 3"/>
          <p:cNvSpPr/>
          <p:nvPr/>
        </p:nvSpPr>
        <p:spPr>
          <a:xfrm>
            <a:off x="658368" y="5998464"/>
            <a:ext cx="0" cy="402336"/>
          </a:xfrm>
          <a:prstGeom prst="line">
            <a:avLst/>
          </a:prstGeom>
          <a:noFill/>
          <a:ln w="9525">
            <a:solidFill>
              <a:srgbClr val="3A3A3A"/>
            </a:solidFill>
            <a:prstDash val="solid"/>
          </a:ln>
        </p:spPr>
      </p:sp>
      <p:sp>
        <p:nvSpPr>
          <p:cNvPr id="6" name="Shape 4"/>
          <p:cNvSpPr/>
          <p:nvPr/>
        </p:nvSpPr>
        <p:spPr>
          <a:xfrm>
            <a:off x="11503152" y="457200"/>
            <a:ext cx="0" cy="402336"/>
          </a:xfrm>
          <a:prstGeom prst="line">
            <a:avLst/>
          </a:prstGeom>
          <a:noFill/>
          <a:ln w="9525">
            <a:solidFill>
              <a:srgbClr val="3A3A3A"/>
            </a:solidFill>
            <a:prstDash val="solid"/>
          </a:ln>
        </p:spPr>
      </p:sp>
      <p:sp>
        <p:nvSpPr>
          <p:cNvPr id="7" name="Shape 5"/>
          <p:cNvSpPr/>
          <p:nvPr/>
        </p:nvSpPr>
        <p:spPr>
          <a:xfrm>
            <a:off x="11503152" y="5998464"/>
            <a:ext cx="0" cy="402336"/>
          </a:xfrm>
          <a:prstGeom prst="line">
            <a:avLst/>
          </a:prstGeom>
          <a:noFill/>
          <a:ln w="9525">
            <a:solidFill>
              <a:srgbClr val="3A3A3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8A8A8A"/>
                </a:solidFill>
                <a:latin typeface="Arial" pitchFamily="34" charset="0"/>
                <a:ea typeface="Arial" pitchFamily="34" charset="-122"/>
                <a:cs typeface="Arial" pitchFamily="34" charset="-120"/>
              </a:rPr>
              <a:t>UYGULAMA · YAZILIM EKİBİNİZE VERİN</a:t>
            </a:r>
            <a:endParaRPr lang="en-US" sz="1100" dirty="0"/>
          </a:p>
        </p:txBody>
      </p:sp>
      <p:sp>
        <p:nvSpPr>
          <p:cNvPr id="9" name="Text 7"/>
          <p:cNvSpPr txBox="1"/>
          <p:nvPr/>
        </p:nvSpPr>
        <p:spPr>
          <a:xfrm>
            <a:off x="822960" y="1234440"/>
            <a:ext cx="10515600" cy="822960"/>
          </a:xfrm>
          <a:prstGeom prst="rect">
            <a:avLst/>
          </a:prstGeom>
          <a:noFill/>
          <a:ln/>
        </p:spPr>
        <p:txBody>
          <a:bodyPr wrap="square" lIns="0" tIns="0" rIns="0" bIns="0" rtlCol="0" anchor="t"/>
          <a:lstStyle/>
          <a:p>
            <a:pPr algn="ctr" indent="0" marL="0">
              <a:buNone/>
            </a:pPr>
            <a:r>
              <a:rPr lang="en-US" sz="3400" dirty="0">
                <a:solidFill>
                  <a:srgbClr val="FFFFFF"/>
                </a:solidFill>
                <a:latin typeface="Arial" pitchFamily="34" charset="0"/>
                <a:ea typeface="Arial" pitchFamily="34" charset="-122"/>
                <a:cs typeface="Arial" pitchFamily="34" charset="-120"/>
              </a:rPr>
              <a:t>Görev ve </a:t>
            </a:r>
            <a:pPr algn="ctr" indent="0" marL="0">
              <a:buNone/>
            </a:pPr>
            <a:r>
              <a:rPr lang="en-US" sz="3400" b="1" i="1" dirty="0">
                <a:solidFill>
                  <a:srgbClr val="A78BFA"/>
                </a:solidFill>
                <a:latin typeface="Cambria" pitchFamily="34" charset="0"/>
                <a:ea typeface="Cambria" pitchFamily="34" charset="-122"/>
                <a:cs typeface="Cambria" pitchFamily="34" charset="-120"/>
              </a:rPr>
              <a:t>kabul ölçütü</a:t>
            </a:r>
            <a:endParaRPr lang="en-US" sz="3400" dirty="0"/>
          </a:p>
        </p:txBody>
      </p:sp>
      <p:sp>
        <p:nvSpPr>
          <p:cNvPr id="10" name="Shape 8"/>
          <p:cNvSpPr/>
          <p:nvPr/>
        </p:nvSpPr>
        <p:spPr>
          <a:xfrm>
            <a:off x="960120" y="2286000"/>
            <a:ext cx="4937760" cy="3246120"/>
          </a:xfrm>
          <a:prstGeom prst="roundRect">
            <a:avLst>
              <a:gd name="adj" fmla="val 845"/>
            </a:avLst>
          </a:prstGeom>
          <a:solidFill>
            <a:srgbClr val="101010"/>
          </a:solidFill>
          <a:ln w="9525">
            <a:solidFill>
              <a:srgbClr val="2E2E2E"/>
            </a:solidFill>
            <a:prstDash val="solid"/>
          </a:ln>
        </p:spPr>
      </p:sp>
      <p:sp>
        <p:nvSpPr>
          <p:cNvPr id="11" name="Text 9"/>
          <p:cNvSpPr txBox="1"/>
          <p:nvPr/>
        </p:nvSpPr>
        <p:spPr>
          <a:xfrm>
            <a:off x="1216152" y="2468880"/>
            <a:ext cx="4480560" cy="2926080"/>
          </a:xfrm>
          <a:prstGeom prst="rect">
            <a:avLst/>
          </a:prstGeom>
          <a:noFill/>
          <a:ln/>
        </p:spPr>
        <p:txBody>
          <a:bodyPr wrap="square" lIns="0" tIns="0" rIns="0" bIns="0" rtlCol="0" anchor="ctr"/>
          <a:lstStyle/>
          <a:p>
            <a:pPr indent="0" marL="0">
              <a:lnSpc>
                <a:spcPct val="120000"/>
              </a:lnSpc>
              <a:buNone/>
            </a:pPr>
            <a:r>
              <a:rPr lang="en-US" sz="1150" dirty="0">
                <a:solidFill>
                  <a:srgbClr val="8FB98F"/>
                </a:solidFill>
                <a:latin typeface="Courier New" pitchFamily="34" charset="0"/>
                <a:ea typeface="Courier New" pitchFamily="34" charset="-122"/>
                <a:cs typeface="Courier New" pitchFamily="34" charset="-120"/>
              </a:rPr>
              <a:t># Arama ve kullanıcı botları açık
</a:t>
            </a:r>
            <a:pPr indent="0" marL="0">
              <a:lnSpc>
                <a:spcPct val="120000"/>
              </a:lnSpc>
              <a:buNone/>
            </a:pPr>
            <a:r>
              <a:rPr lang="en-US" sz="1150" b="1" dirty="0">
                <a:solidFill>
                  <a:srgbClr val="FFFFFF"/>
                </a:solidFill>
                <a:latin typeface="Courier New" pitchFamily="34" charset="0"/>
                <a:ea typeface="Courier New" pitchFamily="34" charset="-122"/>
                <a:cs typeface="Courier New" pitchFamily="34" charset="-120"/>
              </a:rPr>
              <a:t>User-agent: OAI-SearchBot
</a:t>
            </a:r>
            <a:pPr indent="0" marL="0">
              <a:lnSpc>
                <a:spcPct val="120000"/>
              </a:lnSpc>
              <a:buNone/>
            </a:pPr>
            <a:r>
              <a:rPr lang="en-US" sz="1150" dirty="0">
                <a:solidFill>
                  <a:srgbClr val="A78BFA"/>
                </a:solidFill>
                <a:latin typeface="Courier New" pitchFamily="34" charset="0"/>
                <a:ea typeface="Courier New" pitchFamily="34" charset="-122"/>
                <a:cs typeface="Courier New" pitchFamily="34" charset="-120"/>
              </a:rPr>
              <a:t>Allow: /
</a:t>
            </a:r>
            <a:pPr indent="0" marL="0">
              <a:lnSpc>
                <a:spcPct val="120000"/>
              </a:lnSpc>
              <a:buNone/>
            </a:pPr>
            <a:r>
              <a:rPr lang="en-US" sz="1150" b="1" dirty="0">
                <a:solidFill>
                  <a:srgbClr val="FFFFFF"/>
                </a:solidFill>
                <a:latin typeface="Courier New" pitchFamily="34" charset="0"/>
                <a:ea typeface="Courier New" pitchFamily="34" charset="-122"/>
                <a:cs typeface="Courier New" pitchFamily="34" charset="-120"/>
              </a:rPr>
              <a:t>User-agent: ChatGPT-User
</a:t>
            </a:r>
            <a:pPr indent="0" marL="0">
              <a:lnSpc>
                <a:spcPct val="120000"/>
              </a:lnSpc>
              <a:buNone/>
            </a:pPr>
            <a:r>
              <a:rPr lang="en-US" sz="1150" dirty="0">
                <a:solidFill>
                  <a:srgbClr val="A78BFA"/>
                </a:solidFill>
                <a:latin typeface="Courier New" pitchFamily="34" charset="0"/>
                <a:ea typeface="Courier New" pitchFamily="34" charset="-122"/>
                <a:cs typeface="Courier New" pitchFamily="34" charset="-120"/>
              </a:rPr>
              <a:t>Allow: /
</a:t>
            </a:r>
            <a:pPr indent="0" marL="0">
              <a:lnSpc>
                <a:spcPct val="120000"/>
              </a:lnSpc>
              <a:buNone/>
            </a:pPr>
            <a:r>
              <a:rPr lang="en-US" sz="1150" b="1" dirty="0">
                <a:solidFill>
                  <a:srgbClr val="FFFFFF"/>
                </a:solidFill>
                <a:latin typeface="Courier New" pitchFamily="34" charset="0"/>
                <a:ea typeface="Courier New" pitchFamily="34" charset="-122"/>
                <a:cs typeface="Courier New" pitchFamily="34" charset="-120"/>
              </a:rPr>
              <a:t>User-agent: Claude-SearchBot
</a:t>
            </a:r>
            <a:pPr indent="0" marL="0">
              <a:lnSpc>
                <a:spcPct val="120000"/>
              </a:lnSpc>
              <a:buNone/>
            </a:pPr>
            <a:r>
              <a:rPr lang="en-US" sz="1150" dirty="0">
                <a:solidFill>
                  <a:srgbClr val="A78BFA"/>
                </a:solidFill>
                <a:latin typeface="Courier New" pitchFamily="34" charset="0"/>
                <a:ea typeface="Courier New" pitchFamily="34" charset="-122"/>
                <a:cs typeface="Courier New" pitchFamily="34" charset="-120"/>
              </a:rPr>
              <a:t>Allow: /
</a:t>
            </a:r>
            <a:pPr indent="0" marL="0">
              <a:lnSpc>
                <a:spcPct val="120000"/>
              </a:lnSpc>
              <a:buNone/>
            </a:pPr>
            <a:r>
              <a:rPr lang="en-US" sz="1150" b="1" dirty="0">
                <a:solidFill>
                  <a:srgbClr val="FFFFFF"/>
                </a:solidFill>
                <a:latin typeface="Courier New" pitchFamily="34" charset="0"/>
                <a:ea typeface="Courier New" pitchFamily="34" charset="-122"/>
                <a:cs typeface="Courier New" pitchFamily="34" charset="-120"/>
              </a:rPr>
              <a:t>User-agent: PerplexityBot
</a:t>
            </a:r>
            <a:pPr indent="0" marL="0">
              <a:lnSpc>
                <a:spcPct val="120000"/>
              </a:lnSpc>
              <a:buNone/>
            </a:pPr>
            <a:r>
              <a:rPr lang="en-US" sz="1150" dirty="0">
                <a:solidFill>
                  <a:srgbClr val="A78BFA"/>
                </a:solidFill>
                <a:latin typeface="Courier New" pitchFamily="34" charset="0"/>
                <a:ea typeface="Courier New" pitchFamily="34" charset="-122"/>
                <a:cs typeface="Courier New" pitchFamily="34" charset="-120"/>
              </a:rPr>
              <a:t>Allow: /
</a:t>
            </a:r>
            <a:pPr indent="0" marL="0">
              <a:lnSpc>
                <a:spcPct val="120000"/>
              </a:lnSpc>
              <a:buNone/>
            </a:pPr>
            <a:r>
              <a:rPr lang="en-US" sz="1150" dirty="0">
                <a:solidFill>
                  <a:srgbClr val="D8D8D8"/>
                </a:solidFill>
                <a:latin typeface="Courier New" pitchFamily="34" charset="0"/>
                <a:ea typeface="Courier New" pitchFamily="34" charset="-122"/>
                <a:cs typeface="Courier New" pitchFamily="34" charset="-120"/>
              </a:rPr>
              <a:t>
</a:t>
            </a:r>
            <a:pPr indent="0" marL="0">
              <a:lnSpc>
                <a:spcPct val="120000"/>
              </a:lnSpc>
              <a:buNone/>
            </a:pPr>
            <a:r>
              <a:rPr lang="en-US" sz="1150" dirty="0">
                <a:solidFill>
                  <a:srgbClr val="D8D8D8"/>
                </a:solidFill>
                <a:latin typeface="Courier New" pitchFamily="34" charset="0"/>
                <a:ea typeface="Courier New" pitchFamily="34" charset="-122"/>
                <a:cs typeface="Courier New" pitchFamily="34" charset="-120"/>
              </a:rPr>
              <a:t>Sitemap: https://site.com/sitemap.xml</a:t>
            </a:r>
            <a:endParaRPr lang="en-US" sz="1150" dirty="0"/>
          </a:p>
        </p:txBody>
      </p:sp>
      <p:sp>
        <p:nvSpPr>
          <p:cNvPr id="12" name="Shape 10"/>
          <p:cNvSpPr/>
          <p:nvPr/>
        </p:nvSpPr>
        <p:spPr>
          <a:xfrm>
            <a:off x="6263640" y="2286000"/>
            <a:ext cx="4937760" cy="3246120"/>
          </a:xfrm>
          <a:prstGeom prst="roundRect">
            <a:avLst>
              <a:gd name="adj" fmla="val 1127"/>
            </a:avLst>
          </a:prstGeom>
          <a:solidFill>
            <a:srgbClr val="2A2145"/>
          </a:solidFill>
          <a:ln w="9525">
            <a:solidFill>
              <a:srgbClr val="A78BFA"/>
            </a:solidFill>
            <a:prstDash val="solid"/>
          </a:ln>
        </p:spPr>
      </p:sp>
      <p:sp>
        <p:nvSpPr>
          <p:cNvPr id="13" name="Text 11"/>
          <p:cNvSpPr txBox="1"/>
          <p:nvPr/>
        </p:nvSpPr>
        <p:spPr>
          <a:xfrm>
            <a:off x="6583680" y="2487168"/>
            <a:ext cx="4389120" cy="256032"/>
          </a:xfrm>
          <a:prstGeom prst="rect">
            <a:avLst/>
          </a:prstGeom>
          <a:noFill/>
          <a:ln/>
        </p:spPr>
        <p:txBody>
          <a:bodyPr wrap="square" lIns="0" tIns="0" rIns="0" bIns="0" rtlCol="0" anchor="ctr"/>
          <a:lstStyle/>
          <a:p>
            <a:pPr indent="0" marL="0">
              <a:buNone/>
            </a:pPr>
            <a:r>
              <a:rPr lang="en-US" sz="1050" spc="240" kern="0" dirty="0">
                <a:solidFill>
                  <a:srgbClr val="A78BFA"/>
                </a:solidFill>
                <a:latin typeface="Arial" pitchFamily="34" charset="0"/>
                <a:ea typeface="Arial" pitchFamily="34" charset="-122"/>
                <a:cs typeface="Arial" pitchFamily="34" charset="-120"/>
              </a:rPr>
              <a:t>KABUL ÖLÇÜTÜ ÖRNEĞİ</a:t>
            </a:r>
            <a:endParaRPr lang="en-US" sz="1050" dirty="0"/>
          </a:p>
        </p:txBody>
      </p:sp>
      <p:sp>
        <p:nvSpPr>
          <p:cNvPr id="14" name="Text 12"/>
          <p:cNvSpPr txBox="1"/>
          <p:nvPr/>
        </p:nvSpPr>
        <p:spPr>
          <a:xfrm>
            <a:off x="6583680" y="2834640"/>
            <a:ext cx="4389120" cy="2560320"/>
          </a:xfrm>
          <a:prstGeom prst="rect">
            <a:avLst/>
          </a:prstGeom>
          <a:noFill/>
          <a:ln/>
        </p:spPr>
        <p:txBody>
          <a:bodyPr wrap="square" lIns="0" tIns="0" rIns="0" bIns="0" rtlCol="0" anchor="ctr"/>
          <a:lstStyle/>
          <a:p>
            <a:pPr indent="0" marL="0">
              <a:lnSpc>
                <a:spcPct val="120000"/>
              </a:lnSpc>
              <a:buNone/>
            </a:pPr>
            <a:r>
              <a:rPr lang="en-US" sz="1400" dirty="0">
                <a:solidFill>
                  <a:srgbClr val="E5E5E5"/>
                </a:solidFill>
                <a:latin typeface="Arial" pitchFamily="34" charset="0"/>
                <a:ea typeface="Arial" pitchFamily="34" charset="-122"/>
                <a:cs typeface="Arial" pitchFamily="34" charset="-120"/>
              </a:rPr>
              <a:t>Seçilen 10 kamuya açık ürün sayfası, izin verilen tarayıcılara hata veya doğrulama ekranı yerine beklenen içerikle yanıt verir.</a:t>
            </a:r>
            <a:endParaRPr lang="en-US" sz="1400" dirty="0"/>
          </a:p>
          <a:p>
            <a:pPr indent="0" marL="0">
              <a:lnSpc>
                <a:spcPct val="120000"/>
              </a:lnSpc>
              <a:buNone/>
            </a:pPr>
            <a:endParaRPr lang="en-US" sz="1400" dirty="0"/>
          </a:p>
          <a:p>
            <a:pPr indent="0" marL="0">
              <a:lnSpc>
                <a:spcPct val="120000"/>
              </a:lnSpc>
              <a:buNone/>
            </a:pPr>
            <a:r>
              <a:rPr lang="en-US" sz="1400" dirty="0">
                <a:solidFill>
                  <a:srgbClr val="E5E5E5"/>
                </a:solidFill>
                <a:latin typeface="Arial" pitchFamily="34" charset="0"/>
                <a:ea typeface="Arial" pitchFamily="34" charset="-122"/>
                <a:cs typeface="Arial" pitchFamily="34" charset="-120"/>
              </a:rPr>
              <a:t>Özel müşteri alanları yetkisiz erişime açılmaz.</a:t>
            </a:r>
            <a:endParaRPr lang="en-US" sz="1400" dirty="0"/>
          </a:p>
          <a:p>
            <a:pPr indent="0" marL="0">
              <a:lnSpc>
                <a:spcPct val="120000"/>
              </a:lnSpc>
              <a:buNone/>
            </a:pPr>
            <a:endParaRPr lang="en-US" sz="1400" dirty="0"/>
          </a:p>
          <a:p>
            <a:pPr indent="0" marL="0">
              <a:lnSpc>
                <a:spcPct val="120000"/>
              </a:lnSpc>
              <a:buNone/>
            </a:pPr>
            <a:r>
              <a:rPr lang="en-US" sz="1400" dirty="0">
                <a:solidFill>
                  <a:srgbClr val="E5E5E5"/>
                </a:solidFill>
                <a:latin typeface="Arial" pitchFamily="34" charset="0"/>
                <a:ea typeface="Arial" pitchFamily="34" charset="-122"/>
                <a:cs typeface="Arial" pitchFamily="34" charset="-120"/>
              </a:rPr>
              <a:t>Kontrolün tarihi ve yöntemi raporlanır.</a:t>
            </a:r>
            <a:endParaRPr lang="en-US" sz="1400" dirty="0"/>
          </a:p>
        </p:txBody>
      </p:sp>
      <p:sp>
        <p:nvSpPr>
          <p:cNvPr id="15" name="Text 13"/>
          <p:cNvSpPr txBox="1"/>
          <p:nvPr/>
        </p:nvSpPr>
        <p:spPr>
          <a:xfrm>
            <a:off x="868680" y="5760720"/>
            <a:ext cx="10424160" cy="274320"/>
          </a:xfrm>
          <a:prstGeom prst="rect">
            <a:avLst/>
          </a:prstGeom>
          <a:noFill/>
          <a:ln/>
        </p:spPr>
        <p:txBody>
          <a:bodyPr wrap="square" lIns="0" tIns="0" rIns="0" bIns="0" rtlCol="0" anchor="ctr"/>
          <a:lstStyle/>
          <a:p>
            <a:pPr indent="0" marL="0">
              <a:buNone/>
            </a:pPr>
            <a:r>
              <a:rPr lang="en-US" sz="1000" dirty="0">
                <a:solidFill>
                  <a:srgbClr val="777777"/>
                </a:solidFill>
                <a:latin typeface="Arial" pitchFamily="34" charset="0"/>
                <a:ea typeface="Arial" pitchFamily="34" charset="-122"/>
                <a:cs typeface="Arial" pitchFamily="34" charset="-120"/>
              </a:rPr>
              <a:t>"Yaptık" demek yetmez. Tamamlandığını gösteren gözlenebilir bir çıktı istiyoruz.</a:t>
            </a:r>
            <a:endParaRPr lang="en-US" sz="10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EFEFEF"/>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9A9A9A"/>
            </a:solidFill>
            <a:prstDash val="solid"/>
          </a:ln>
        </p:spPr>
      </p:sp>
      <p:sp>
        <p:nvSpPr>
          <p:cNvPr id="3" name="Shape 1"/>
          <p:cNvSpPr/>
          <p:nvPr/>
        </p:nvSpPr>
        <p:spPr>
          <a:xfrm>
            <a:off x="658368" y="6199632"/>
            <a:ext cx="10844784" cy="0"/>
          </a:xfrm>
          <a:prstGeom prst="line">
            <a:avLst/>
          </a:prstGeom>
          <a:noFill/>
          <a:ln w="9525">
            <a:solidFill>
              <a:srgbClr val="9A9A9A"/>
            </a:solidFill>
            <a:prstDash val="solid"/>
          </a:ln>
        </p:spPr>
      </p:sp>
      <p:sp>
        <p:nvSpPr>
          <p:cNvPr id="4" name="Shape 2"/>
          <p:cNvSpPr/>
          <p:nvPr/>
        </p:nvSpPr>
        <p:spPr>
          <a:xfrm>
            <a:off x="658368" y="457200"/>
            <a:ext cx="0" cy="402336"/>
          </a:xfrm>
          <a:prstGeom prst="line">
            <a:avLst/>
          </a:prstGeom>
          <a:noFill/>
          <a:ln w="9525">
            <a:solidFill>
              <a:srgbClr val="9A9A9A"/>
            </a:solidFill>
            <a:prstDash val="solid"/>
          </a:ln>
        </p:spPr>
      </p:sp>
      <p:sp>
        <p:nvSpPr>
          <p:cNvPr id="5" name="Shape 3"/>
          <p:cNvSpPr/>
          <p:nvPr/>
        </p:nvSpPr>
        <p:spPr>
          <a:xfrm>
            <a:off x="658368" y="5998464"/>
            <a:ext cx="0" cy="402336"/>
          </a:xfrm>
          <a:prstGeom prst="line">
            <a:avLst/>
          </a:prstGeom>
          <a:noFill/>
          <a:ln w="9525">
            <a:solidFill>
              <a:srgbClr val="9A9A9A"/>
            </a:solidFill>
            <a:prstDash val="solid"/>
          </a:ln>
        </p:spPr>
      </p:sp>
      <p:sp>
        <p:nvSpPr>
          <p:cNvPr id="6" name="Shape 4"/>
          <p:cNvSpPr/>
          <p:nvPr/>
        </p:nvSpPr>
        <p:spPr>
          <a:xfrm>
            <a:off x="11503152" y="457200"/>
            <a:ext cx="0" cy="402336"/>
          </a:xfrm>
          <a:prstGeom prst="line">
            <a:avLst/>
          </a:prstGeom>
          <a:noFill/>
          <a:ln w="9525">
            <a:solidFill>
              <a:srgbClr val="9A9A9A"/>
            </a:solidFill>
            <a:prstDash val="solid"/>
          </a:ln>
        </p:spPr>
      </p:sp>
      <p:sp>
        <p:nvSpPr>
          <p:cNvPr id="7" name="Shape 5"/>
          <p:cNvSpPr/>
          <p:nvPr/>
        </p:nvSpPr>
        <p:spPr>
          <a:xfrm>
            <a:off x="11503152" y="5998464"/>
            <a:ext cx="0" cy="402336"/>
          </a:xfrm>
          <a:prstGeom prst="line">
            <a:avLst/>
          </a:prstGeom>
          <a:noFill/>
          <a:ln w="9525">
            <a:solidFill>
              <a:srgbClr val="9A9A9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6B6B6B"/>
                </a:solidFill>
                <a:latin typeface="Arial" pitchFamily="34" charset="0"/>
                <a:ea typeface="Arial" pitchFamily="34" charset="-122"/>
                <a:cs typeface="Arial" pitchFamily="34" charset="-120"/>
              </a:rPr>
              <a:t>SAYFAYI KİM NASIL OKUYOR</a:t>
            </a:r>
            <a:endParaRPr lang="en-US" sz="1100" dirty="0"/>
          </a:p>
        </p:txBody>
      </p:sp>
      <p:sp>
        <p:nvSpPr>
          <p:cNvPr id="9" name="Text 7"/>
          <p:cNvSpPr txBox="1"/>
          <p:nvPr/>
        </p:nvSpPr>
        <p:spPr>
          <a:xfrm>
            <a:off x="822960" y="1234440"/>
            <a:ext cx="10515600" cy="822960"/>
          </a:xfrm>
          <a:prstGeom prst="rect">
            <a:avLst/>
          </a:prstGeom>
          <a:noFill/>
          <a:ln/>
        </p:spPr>
        <p:txBody>
          <a:bodyPr wrap="square" lIns="0" tIns="0" rIns="0" bIns="0" rtlCol="0" anchor="t"/>
          <a:lstStyle/>
          <a:p>
            <a:pPr algn="ctr" indent="0" marL="0">
              <a:buNone/>
            </a:pPr>
            <a:r>
              <a:rPr lang="en-US" sz="3400" dirty="0">
                <a:solidFill>
                  <a:srgbClr val="111111"/>
                </a:solidFill>
                <a:latin typeface="Arial" pitchFamily="34" charset="0"/>
                <a:ea typeface="Arial" pitchFamily="34" charset="-122"/>
                <a:cs typeface="Arial" pitchFamily="34" charset="-120"/>
              </a:rPr>
              <a:t>Kritik bilgi </a:t>
            </a:r>
            <a:pPr algn="ctr" indent="0" marL="0">
              <a:buNone/>
            </a:pPr>
            <a:r>
              <a:rPr lang="en-US" sz="3400" b="1" dirty="0">
                <a:solidFill>
                  <a:srgbClr val="111111"/>
                </a:solidFill>
                <a:latin typeface="Arial" pitchFamily="34" charset="0"/>
                <a:ea typeface="Arial" pitchFamily="34" charset="-122"/>
                <a:cs typeface="Arial" pitchFamily="34" charset="-120"/>
              </a:rPr>
              <a:t>ilk HTML'de</a:t>
            </a:r>
            <a:pPr algn="ctr" indent="0" marL="0">
              <a:buNone/>
            </a:pPr>
            <a:r>
              <a:rPr lang="en-US" sz="3400" dirty="0">
                <a:solidFill>
                  <a:srgbClr val="111111"/>
                </a:solidFill>
                <a:latin typeface="Arial" pitchFamily="34" charset="0"/>
                <a:ea typeface="Arial" pitchFamily="34" charset="-122"/>
                <a:cs typeface="Arial" pitchFamily="34" charset="-120"/>
              </a:rPr>
              <a:t> olsun</a:t>
            </a:r>
            <a:endParaRPr lang="en-US" sz="3400" dirty="0"/>
          </a:p>
        </p:txBody>
      </p:sp>
      <p:sp>
        <p:nvSpPr>
          <p:cNvPr id="10" name="Shape 8"/>
          <p:cNvSpPr/>
          <p:nvPr/>
        </p:nvSpPr>
        <p:spPr>
          <a:xfrm>
            <a:off x="960120" y="2286000"/>
            <a:ext cx="4800600" cy="2194560"/>
          </a:xfrm>
          <a:prstGeom prst="roundRect">
            <a:avLst>
              <a:gd name="adj" fmla="val 1667"/>
            </a:avLst>
          </a:prstGeom>
          <a:solidFill>
            <a:srgbClr val="E4E4E4"/>
          </a:solidFill>
          <a:ln w="9525">
            <a:solidFill>
              <a:srgbClr val="C2C2C2"/>
            </a:solidFill>
            <a:prstDash val="solid"/>
          </a:ln>
        </p:spPr>
      </p:sp>
      <p:sp>
        <p:nvSpPr>
          <p:cNvPr id="11" name="Text 9"/>
          <p:cNvSpPr txBox="1"/>
          <p:nvPr/>
        </p:nvSpPr>
        <p:spPr>
          <a:xfrm>
            <a:off x="1280160" y="2487168"/>
            <a:ext cx="4114800" cy="256032"/>
          </a:xfrm>
          <a:prstGeom prst="rect">
            <a:avLst/>
          </a:prstGeom>
          <a:noFill/>
          <a:ln/>
        </p:spPr>
        <p:txBody>
          <a:bodyPr wrap="square" lIns="0" tIns="0" rIns="0" bIns="0" rtlCol="0" anchor="ctr"/>
          <a:lstStyle/>
          <a:p>
            <a:pPr indent="0" marL="0">
              <a:buNone/>
            </a:pPr>
            <a:r>
              <a:rPr lang="en-US" sz="1050" spc="240" kern="0" dirty="0">
                <a:solidFill>
                  <a:srgbClr val="888888"/>
                </a:solidFill>
                <a:latin typeface="Arial" pitchFamily="34" charset="0"/>
                <a:ea typeface="Arial" pitchFamily="34" charset="-122"/>
                <a:cs typeface="Arial" pitchFamily="34" charset="-120"/>
              </a:rPr>
              <a:t>TARAYICIDA GÖRDÜĞÜNÜZ</a:t>
            </a:r>
            <a:endParaRPr lang="en-US" sz="1050" dirty="0"/>
          </a:p>
        </p:txBody>
      </p:sp>
      <p:sp>
        <p:nvSpPr>
          <p:cNvPr id="12" name="Text 10"/>
          <p:cNvSpPr txBox="1"/>
          <p:nvPr/>
        </p:nvSpPr>
        <p:spPr>
          <a:xfrm>
            <a:off x="1280160" y="2834640"/>
            <a:ext cx="4206240" cy="1463040"/>
          </a:xfrm>
          <a:prstGeom prst="rect">
            <a:avLst/>
          </a:prstGeom>
          <a:noFill/>
          <a:ln/>
        </p:spPr>
        <p:txBody>
          <a:bodyPr wrap="square" lIns="0" tIns="0" rIns="0" bIns="0" rtlCol="0" anchor="ctr"/>
          <a:lstStyle/>
          <a:p>
            <a:pPr indent="0" marL="0">
              <a:buNone/>
            </a:pPr>
            <a:r>
              <a:rPr lang="en-US" sz="1500" dirty="0">
                <a:solidFill>
                  <a:srgbClr val="2E2E2E"/>
                </a:solidFill>
                <a:latin typeface="Arial" pitchFamily="34" charset="0"/>
                <a:ea typeface="Arial" pitchFamily="34" charset="-122"/>
                <a:cs typeface="Arial" pitchFamily="34" charset="-120"/>
              </a:rPr>
              <a:t>Ürün adı, fiyat, teknik tablo, stok. Her şey yerinde görünüyor.</a:t>
            </a:r>
            <a:endParaRPr lang="en-US" sz="1500" dirty="0"/>
          </a:p>
        </p:txBody>
      </p:sp>
      <p:sp>
        <p:nvSpPr>
          <p:cNvPr id="13" name="Shape 11"/>
          <p:cNvSpPr/>
          <p:nvPr/>
        </p:nvSpPr>
        <p:spPr>
          <a:xfrm>
            <a:off x="6400800" y="2286000"/>
            <a:ext cx="4800600" cy="2194560"/>
          </a:xfrm>
          <a:prstGeom prst="roundRect">
            <a:avLst>
              <a:gd name="adj" fmla="val 1667"/>
            </a:avLst>
          </a:prstGeom>
          <a:solidFill>
            <a:srgbClr val="1C1C1C"/>
          </a:solidFill>
          <a:ln w="9525">
            <a:solidFill>
              <a:srgbClr val="1C1C1C"/>
            </a:solidFill>
            <a:prstDash val="solid"/>
          </a:ln>
        </p:spPr>
      </p:sp>
      <p:sp>
        <p:nvSpPr>
          <p:cNvPr id="14" name="Text 12"/>
          <p:cNvSpPr txBox="1"/>
          <p:nvPr/>
        </p:nvSpPr>
        <p:spPr>
          <a:xfrm>
            <a:off x="6720840" y="2487168"/>
            <a:ext cx="4114800" cy="256032"/>
          </a:xfrm>
          <a:prstGeom prst="rect">
            <a:avLst/>
          </a:prstGeom>
          <a:noFill/>
          <a:ln/>
        </p:spPr>
        <p:txBody>
          <a:bodyPr wrap="square" lIns="0" tIns="0" rIns="0" bIns="0" rtlCol="0" anchor="ctr"/>
          <a:lstStyle/>
          <a:p>
            <a:pPr indent="0" marL="0">
              <a:buNone/>
            </a:pPr>
            <a:r>
              <a:rPr lang="en-US" sz="1050" spc="240" kern="0" dirty="0">
                <a:solidFill>
                  <a:srgbClr val="8A8A8A"/>
                </a:solidFill>
                <a:latin typeface="Arial" pitchFamily="34" charset="0"/>
                <a:ea typeface="Arial" pitchFamily="34" charset="-122"/>
                <a:cs typeface="Arial" pitchFamily="34" charset="-120"/>
              </a:rPr>
              <a:t>SAYFA KAYNAĞINDA OLAN</a:t>
            </a:r>
            <a:endParaRPr lang="en-US" sz="1050" dirty="0"/>
          </a:p>
        </p:txBody>
      </p:sp>
      <p:sp>
        <p:nvSpPr>
          <p:cNvPr id="15" name="Text 13"/>
          <p:cNvSpPr txBox="1"/>
          <p:nvPr/>
        </p:nvSpPr>
        <p:spPr>
          <a:xfrm>
            <a:off x="6720840" y="2834640"/>
            <a:ext cx="4206240" cy="1463040"/>
          </a:xfrm>
          <a:prstGeom prst="rect">
            <a:avLst/>
          </a:prstGeom>
          <a:noFill/>
          <a:ln/>
        </p:spPr>
        <p:txBody>
          <a:bodyPr wrap="square" lIns="0" tIns="0" rIns="0" bIns="0" rtlCol="0" anchor="ctr"/>
          <a:lstStyle/>
          <a:p>
            <a:pPr indent="0" marL="0">
              <a:buNone/>
            </a:pPr>
            <a:r>
              <a:rPr lang="en-US" sz="1500" dirty="0">
                <a:solidFill>
                  <a:srgbClr val="EEEEEE"/>
                </a:solidFill>
                <a:latin typeface="Arial" pitchFamily="34" charset="0"/>
                <a:ea typeface="Arial" pitchFamily="34" charset="-122"/>
                <a:cs typeface="Arial" pitchFamily="34" charset="-120"/>
              </a:rPr>
              <a:t>Teknik tablo sonradan JavaScript ile yükleniyorsa, bazı sistemler onu hiç görmeyebilir.</a:t>
            </a:r>
            <a:endParaRPr lang="en-US" sz="1500" dirty="0"/>
          </a:p>
        </p:txBody>
      </p:sp>
      <p:sp>
        <p:nvSpPr>
          <p:cNvPr id="16" name="Text 14"/>
          <p:cNvSpPr txBox="1"/>
          <p:nvPr/>
        </p:nvSpPr>
        <p:spPr>
          <a:xfrm>
            <a:off x="960120" y="4709160"/>
            <a:ext cx="3657600" cy="320040"/>
          </a:xfrm>
          <a:prstGeom prst="rect">
            <a:avLst/>
          </a:prstGeom>
          <a:noFill/>
          <a:ln/>
        </p:spPr>
        <p:txBody>
          <a:bodyPr wrap="square" lIns="0" tIns="0" rIns="0" bIns="0" rtlCol="0" anchor="ctr"/>
          <a:lstStyle/>
          <a:p>
            <a:pPr indent="0" marL="0">
              <a:buNone/>
            </a:pPr>
            <a:r>
              <a:rPr lang="en-US" sz="1300" b="1" dirty="0">
                <a:solidFill>
                  <a:srgbClr val="111111"/>
                </a:solidFill>
                <a:latin typeface="Arial" pitchFamily="34" charset="0"/>
                <a:ea typeface="Arial" pitchFamily="34" charset="-122"/>
                <a:cs typeface="Arial" pitchFamily="34" charset="-120"/>
              </a:rPr>
              <a:t>5 dakikalık gösterim</a:t>
            </a:r>
            <a:endParaRPr lang="en-US" sz="1300" dirty="0"/>
          </a:p>
        </p:txBody>
      </p:sp>
      <p:sp>
        <p:nvSpPr>
          <p:cNvPr id="17" name="Text 15"/>
          <p:cNvSpPr txBox="1"/>
          <p:nvPr/>
        </p:nvSpPr>
        <p:spPr>
          <a:xfrm>
            <a:off x="960120" y="5029200"/>
            <a:ext cx="10241280" cy="594360"/>
          </a:xfrm>
          <a:prstGeom prst="rect">
            <a:avLst/>
          </a:prstGeom>
          <a:noFill/>
          <a:ln/>
        </p:spPr>
        <p:txBody>
          <a:bodyPr wrap="square" lIns="0" tIns="0" rIns="0" bIns="0" rtlCol="0" anchor="ctr"/>
          <a:lstStyle/>
          <a:p>
            <a:pPr indent="0" marL="0">
              <a:buNone/>
            </a:pPr>
            <a:r>
              <a:rPr lang="en-US" sz="1300" dirty="0">
                <a:solidFill>
                  <a:srgbClr val="333333"/>
                </a:solidFill>
                <a:latin typeface="Arial" pitchFamily="34" charset="0"/>
                <a:ea typeface="Arial" pitchFamily="34" charset="-122"/>
                <a:cs typeface="Arial" pitchFamily="34" charset="-120"/>
              </a:rPr>
              <a:t>Aynı ürünün normal görünümünü ve sayfa kaynağını açın. Ürün kodunu ve bir teknik değeri arayın. Kaynakta yoksa bu ileri test gerektiren bir işarettir.</a:t>
            </a:r>
            <a:endParaRPr lang="en-US" sz="1300" dirty="0"/>
          </a:p>
        </p:txBody>
      </p:sp>
      <p:sp>
        <p:nvSpPr>
          <p:cNvPr id="18" name="Text 16"/>
          <p:cNvSpPr txBox="1"/>
          <p:nvPr/>
        </p:nvSpPr>
        <p:spPr>
          <a:xfrm>
            <a:off x="868680" y="5806440"/>
            <a:ext cx="10424160" cy="274320"/>
          </a:xfrm>
          <a:prstGeom prst="rect">
            <a:avLst/>
          </a:prstGeom>
          <a:noFill/>
          <a:ln/>
        </p:spPr>
        <p:txBody>
          <a:bodyPr wrap="square" lIns="0" tIns="0" rIns="0" bIns="0" rtlCol="0" anchor="ctr"/>
          <a:lstStyle/>
          <a:p>
            <a:pPr indent="0" marL="0">
              <a:buNone/>
            </a:pPr>
            <a:r>
              <a:rPr lang="en-US" sz="1000" dirty="0">
                <a:solidFill>
                  <a:srgbClr val="8E8E8E"/>
                </a:solidFill>
                <a:latin typeface="Arial" pitchFamily="34" charset="0"/>
                <a:ea typeface="Arial" pitchFamily="34" charset="-122"/>
                <a:cs typeface="Arial" pitchFamily="34" charset="-120"/>
              </a:rPr>
              <a:t>"JavaScript kötüdür" demiyoruz. Modele "sitemi okuyabiliyor musun?" diye sormak teknik test değildir.</a:t>
            </a:r>
            <a:endParaRPr lang="en-US" sz="1000" dirty="0"/>
          </a:p>
        </p:txBody>
      </p:sp>
      <p:sp>
        <p:nvSpPr>
          <p:cNvPr id="9901" name="EkLink"/>
          <p:cNvSpPr txBox="1"/>
          <p:nvPr/>
        </p:nvSpPr>
        <p:spPr>
          <a:xfrm>
            <a:off x="8778240" y="6245352"/>
            <a:ext cx="2724912" cy="237744"/>
          </a:xfrm>
          <a:prstGeom prst="rect">
            <a:avLst/>
          </a:prstGeom>
          <a:noFill/>
        </p:spPr>
        <p:txBody>
          <a:bodyPr wrap="square" lIns="0" tIns="0" rIns="0" bIns="0" anchor="ctr"/>
          <a:lstStyle/>
          <a:p>
            <a:pPr algn="r"/>
            <a:r>
              <a:rPr lang="tr-TR" sz="1100" b="1">
                <a:solidFill>
                  <a:srgbClr val="6D4AE0"/>
                </a:solidFill>
                <a:latin typeface="Arial"/>
              </a:rPr>
              <a:t>▸ Ek s. 96</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EFEFEF"/>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9A9A9A"/>
            </a:solidFill>
            <a:prstDash val="solid"/>
          </a:ln>
        </p:spPr>
      </p:sp>
      <p:sp>
        <p:nvSpPr>
          <p:cNvPr id="3" name="Shape 1"/>
          <p:cNvSpPr/>
          <p:nvPr/>
        </p:nvSpPr>
        <p:spPr>
          <a:xfrm>
            <a:off x="658368" y="6199632"/>
            <a:ext cx="10844784" cy="0"/>
          </a:xfrm>
          <a:prstGeom prst="line">
            <a:avLst/>
          </a:prstGeom>
          <a:noFill/>
          <a:ln w="9525">
            <a:solidFill>
              <a:srgbClr val="9A9A9A"/>
            </a:solidFill>
            <a:prstDash val="solid"/>
          </a:ln>
        </p:spPr>
      </p:sp>
      <p:sp>
        <p:nvSpPr>
          <p:cNvPr id="4" name="Shape 2"/>
          <p:cNvSpPr/>
          <p:nvPr/>
        </p:nvSpPr>
        <p:spPr>
          <a:xfrm>
            <a:off x="658368" y="457200"/>
            <a:ext cx="0" cy="402336"/>
          </a:xfrm>
          <a:prstGeom prst="line">
            <a:avLst/>
          </a:prstGeom>
          <a:noFill/>
          <a:ln w="9525">
            <a:solidFill>
              <a:srgbClr val="9A9A9A"/>
            </a:solidFill>
            <a:prstDash val="solid"/>
          </a:ln>
        </p:spPr>
      </p:sp>
      <p:sp>
        <p:nvSpPr>
          <p:cNvPr id="5" name="Shape 3"/>
          <p:cNvSpPr/>
          <p:nvPr/>
        </p:nvSpPr>
        <p:spPr>
          <a:xfrm>
            <a:off x="658368" y="5998464"/>
            <a:ext cx="0" cy="402336"/>
          </a:xfrm>
          <a:prstGeom prst="line">
            <a:avLst/>
          </a:prstGeom>
          <a:noFill/>
          <a:ln w="9525">
            <a:solidFill>
              <a:srgbClr val="9A9A9A"/>
            </a:solidFill>
            <a:prstDash val="solid"/>
          </a:ln>
        </p:spPr>
      </p:sp>
      <p:sp>
        <p:nvSpPr>
          <p:cNvPr id="6" name="Shape 4"/>
          <p:cNvSpPr/>
          <p:nvPr/>
        </p:nvSpPr>
        <p:spPr>
          <a:xfrm>
            <a:off x="11503152" y="457200"/>
            <a:ext cx="0" cy="402336"/>
          </a:xfrm>
          <a:prstGeom prst="line">
            <a:avLst/>
          </a:prstGeom>
          <a:noFill/>
          <a:ln w="9525">
            <a:solidFill>
              <a:srgbClr val="9A9A9A"/>
            </a:solidFill>
            <a:prstDash val="solid"/>
          </a:ln>
        </p:spPr>
      </p:sp>
      <p:sp>
        <p:nvSpPr>
          <p:cNvPr id="7" name="Shape 5"/>
          <p:cNvSpPr/>
          <p:nvPr/>
        </p:nvSpPr>
        <p:spPr>
          <a:xfrm>
            <a:off x="11503152" y="5998464"/>
            <a:ext cx="0" cy="402336"/>
          </a:xfrm>
          <a:prstGeom prst="line">
            <a:avLst/>
          </a:prstGeom>
          <a:noFill/>
          <a:ln w="9525">
            <a:solidFill>
              <a:srgbClr val="9A9A9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6B6B6B"/>
                </a:solidFill>
                <a:latin typeface="Arial" pitchFamily="34" charset="0"/>
                <a:ea typeface="Arial" pitchFamily="34" charset="-122"/>
                <a:cs typeface="Arial" pitchFamily="34" charset="-120"/>
              </a:rPr>
              <a:t>YAPILANDIRILMIŞ VERİ</a:t>
            </a:r>
            <a:endParaRPr lang="en-US" sz="1100" dirty="0"/>
          </a:p>
        </p:txBody>
      </p:sp>
      <p:sp>
        <p:nvSpPr>
          <p:cNvPr id="9" name="Text 7"/>
          <p:cNvSpPr txBox="1"/>
          <p:nvPr/>
        </p:nvSpPr>
        <p:spPr>
          <a:xfrm>
            <a:off x="822960" y="1188720"/>
            <a:ext cx="10515600" cy="822960"/>
          </a:xfrm>
          <a:prstGeom prst="rect">
            <a:avLst/>
          </a:prstGeom>
          <a:noFill/>
          <a:ln/>
        </p:spPr>
        <p:txBody>
          <a:bodyPr wrap="square" lIns="0" tIns="0" rIns="0" bIns="0" rtlCol="0" anchor="t"/>
          <a:lstStyle/>
          <a:p>
            <a:pPr algn="ctr" indent="0" marL="0">
              <a:buNone/>
            </a:pPr>
            <a:r>
              <a:rPr lang="en-US" sz="3200" dirty="0">
                <a:solidFill>
                  <a:srgbClr val="111111"/>
                </a:solidFill>
                <a:latin typeface="Arial" pitchFamily="34" charset="0"/>
                <a:ea typeface="Arial" pitchFamily="34" charset="-122"/>
                <a:cs typeface="Arial" pitchFamily="34" charset="-120"/>
              </a:rPr>
              <a:t>Hangi bilgi, </a:t>
            </a:r>
            <a:pPr algn="ctr" indent="0" marL="0">
              <a:buNone/>
            </a:pPr>
            <a:r>
              <a:rPr lang="en-US" sz="3200" b="1" i="1" dirty="0">
                <a:solidFill>
                  <a:srgbClr val="6D4AE0"/>
                </a:solidFill>
                <a:latin typeface="Cambria" pitchFamily="34" charset="0"/>
                <a:ea typeface="Cambria" pitchFamily="34" charset="-122"/>
                <a:cs typeface="Cambria" pitchFamily="34" charset="-120"/>
              </a:rPr>
              <a:t>hangi şemayla</a:t>
            </a:r>
            <a:endParaRPr lang="en-US" sz="3200" dirty="0"/>
          </a:p>
        </p:txBody>
      </p:sp>
      <p:sp>
        <p:nvSpPr>
          <p:cNvPr id="10" name="Text 8"/>
          <p:cNvSpPr txBox="1"/>
          <p:nvPr/>
        </p:nvSpPr>
        <p:spPr>
          <a:xfrm>
            <a:off x="914400" y="1783080"/>
            <a:ext cx="2057400" cy="256032"/>
          </a:xfrm>
          <a:prstGeom prst="rect">
            <a:avLst/>
          </a:prstGeom>
          <a:noFill/>
          <a:ln/>
        </p:spPr>
        <p:txBody>
          <a:bodyPr wrap="square" lIns="0" tIns="0" rIns="0" bIns="0" rtlCol="0" anchor="ctr"/>
          <a:lstStyle/>
          <a:p>
            <a:pPr indent="0" marL="0">
              <a:buNone/>
            </a:pPr>
            <a:r>
              <a:rPr lang="en-US" sz="1000" spc="200" kern="0" dirty="0">
                <a:solidFill>
                  <a:srgbClr val="888888"/>
                </a:solidFill>
                <a:latin typeface="Arial" pitchFamily="34" charset="0"/>
                <a:ea typeface="Arial" pitchFamily="34" charset="-122"/>
                <a:cs typeface="Arial" pitchFamily="34" charset="-120"/>
              </a:rPr>
              <a:t>İÇERİK</a:t>
            </a:r>
            <a:endParaRPr lang="en-US" sz="1000" dirty="0"/>
          </a:p>
        </p:txBody>
      </p:sp>
      <p:sp>
        <p:nvSpPr>
          <p:cNvPr id="11" name="Text 9"/>
          <p:cNvSpPr txBox="1"/>
          <p:nvPr/>
        </p:nvSpPr>
        <p:spPr>
          <a:xfrm>
            <a:off x="3108960" y="1783080"/>
            <a:ext cx="4617720" cy="256032"/>
          </a:xfrm>
          <a:prstGeom prst="rect">
            <a:avLst/>
          </a:prstGeom>
          <a:noFill/>
          <a:ln/>
        </p:spPr>
        <p:txBody>
          <a:bodyPr wrap="square" lIns="0" tIns="0" rIns="0" bIns="0" rtlCol="0" anchor="ctr"/>
          <a:lstStyle/>
          <a:p>
            <a:pPr indent="0" marL="0">
              <a:buNone/>
            </a:pPr>
            <a:r>
              <a:rPr lang="en-US" sz="1000" spc="200" kern="0" dirty="0">
                <a:solidFill>
                  <a:srgbClr val="888888"/>
                </a:solidFill>
                <a:latin typeface="Arial" pitchFamily="34" charset="0"/>
                <a:ea typeface="Arial" pitchFamily="34" charset="-122"/>
                <a:cs typeface="Arial" pitchFamily="34" charset="-120"/>
              </a:rPr>
              <a:t>TÜR VE ALAN ÖRNEKLERİ</a:t>
            </a:r>
            <a:endParaRPr lang="en-US" sz="1000" dirty="0"/>
          </a:p>
        </p:txBody>
      </p:sp>
      <p:sp>
        <p:nvSpPr>
          <p:cNvPr id="12" name="Text 10"/>
          <p:cNvSpPr txBox="1"/>
          <p:nvPr/>
        </p:nvSpPr>
        <p:spPr>
          <a:xfrm>
            <a:off x="7863840" y="1783080"/>
            <a:ext cx="3337560" cy="256032"/>
          </a:xfrm>
          <a:prstGeom prst="rect">
            <a:avLst/>
          </a:prstGeom>
          <a:noFill/>
          <a:ln/>
        </p:spPr>
        <p:txBody>
          <a:bodyPr wrap="square" lIns="0" tIns="0" rIns="0" bIns="0" rtlCol="0" anchor="ctr"/>
          <a:lstStyle/>
          <a:p>
            <a:pPr indent="0" marL="0">
              <a:buNone/>
            </a:pPr>
            <a:r>
              <a:rPr lang="en-US" sz="1000" spc="200" kern="0" dirty="0">
                <a:solidFill>
                  <a:srgbClr val="888888"/>
                </a:solidFill>
                <a:latin typeface="Arial" pitchFamily="34" charset="0"/>
                <a:ea typeface="Arial" pitchFamily="34" charset="-122"/>
                <a:cs typeface="Arial" pitchFamily="34" charset="-120"/>
              </a:rPr>
              <a:t>KONTROL</a:t>
            </a:r>
            <a:endParaRPr lang="en-US" sz="1000" dirty="0"/>
          </a:p>
        </p:txBody>
      </p:sp>
      <p:sp>
        <p:nvSpPr>
          <p:cNvPr id="13" name="Shape 11"/>
          <p:cNvSpPr/>
          <p:nvPr/>
        </p:nvSpPr>
        <p:spPr>
          <a:xfrm>
            <a:off x="868680" y="2112264"/>
            <a:ext cx="10424160" cy="0"/>
          </a:xfrm>
          <a:prstGeom prst="line">
            <a:avLst/>
          </a:prstGeom>
          <a:noFill/>
          <a:ln w="9525">
            <a:solidFill>
              <a:srgbClr val="C2C2C2"/>
            </a:solidFill>
            <a:prstDash val="dash"/>
          </a:ln>
        </p:spPr>
      </p:sp>
      <p:sp>
        <p:nvSpPr>
          <p:cNvPr id="14" name="Text 12"/>
          <p:cNvSpPr txBox="1"/>
          <p:nvPr/>
        </p:nvSpPr>
        <p:spPr>
          <a:xfrm>
            <a:off x="941832" y="2167128"/>
            <a:ext cx="2011680" cy="347472"/>
          </a:xfrm>
          <a:prstGeom prst="rect">
            <a:avLst/>
          </a:prstGeom>
          <a:noFill/>
          <a:ln/>
        </p:spPr>
        <p:txBody>
          <a:bodyPr wrap="square" lIns="0" tIns="0" rIns="0" bIns="0" rtlCol="0" anchor="ctr"/>
          <a:lstStyle/>
          <a:p>
            <a:pPr indent="0" marL="0">
              <a:buNone/>
            </a:pPr>
            <a:r>
              <a:rPr lang="en-US" sz="1150" b="1" dirty="0">
                <a:solidFill>
                  <a:srgbClr val="111111"/>
                </a:solidFill>
                <a:latin typeface="Arial" pitchFamily="34" charset="0"/>
                <a:ea typeface="Arial" pitchFamily="34" charset="-122"/>
                <a:cs typeface="Arial" pitchFamily="34" charset="-120"/>
              </a:rPr>
              <a:t>Şirket kimliği</a:t>
            </a:r>
            <a:endParaRPr lang="en-US" sz="1150" dirty="0"/>
          </a:p>
        </p:txBody>
      </p:sp>
      <p:sp>
        <p:nvSpPr>
          <p:cNvPr id="15" name="Text 13"/>
          <p:cNvSpPr txBox="1"/>
          <p:nvPr/>
        </p:nvSpPr>
        <p:spPr>
          <a:xfrm>
            <a:off x="3136392" y="2167128"/>
            <a:ext cx="4572000" cy="347472"/>
          </a:xfrm>
          <a:prstGeom prst="rect">
            <a:avLst/>
          </a:prstGeom>
          <a:noFill/>
          <a:ln/>
        </p:spPr>
        <p:txBody>
          <a:bodyPr wrap="square" lIns="0" tIns="0" rIns="0" bIns="0" rtlCol="0" anchor="ctr"/>
          <a:lstStyle/>
          <a:p>
            <a:pPr indent="0" marL="0">
              <a:buNone/>
            </a:pPr>
            <a:r>
              <a:rPr lang="en-US" sz="1150" dirty="0">
                <a:solidFill>
                  <a:srgbClr val="333333"/>
                </a:solidFill>
                <a:latin typeface="Arial" pitchFamily="34" charset="0"/>
                <a:ea typeface="Arial" pitchFamily="34" charset="-122"/>
                <a:cs typeface="Arial" pitchFamily="34" charset="-120"/>
              </a:rPr>
              <a:t>Organization · name, url, logo, address, sameAs</a:t>
            </a:r>
            <a:endParaRPr lang="en-US" sz="1150" dirty="0"/>
          </a:p>
        </p:txBody>
      </p:sp>
      <p:sp>
        <p:nvSpPr>
          <p:cNvPr id="16" name="Text 14"/>
          <p:cNvSpPr txBox="1"/>
          <p:nvPr/>
        </p:nvSpPr>
        <p:spPr>
          <a:xfrm>
            <a:off x="7891272" y="2167128"/>
            <a:ext cx="3291840" cy="347472"/>
          </a:xfrm>
          <a:prstGeom prst="rect">
            <a:avLst/>
          </a:prstGeom>
          <a:noFill/>
          <a:ln/>
        </p:spPr>
        <p:txBody>
          <a:bodyPr wrap="square" lIns="0" tIns="0" rIns="0" bIns="0" rtlCol="0" anchor="ctr"/>
          <a:lstStyle/>
          <a:p>
            <a:pPr indent="0" marL="0">
              <a:buNone/>
            </a:pPr>
            <a:r>
              <a:rPr lang="en-US" sz="1150" dirty="0">
                <a:solidFill>
                  <a:srgbClr val="2E2E2E"/>
                </a:solidFill>
                <a:latin typeface="Arial" pitchFamily="34" charset="0"/>
                <a:ea typeface="Arial" pitchFamily="34" charset="-122"/>
                <a:cs typeface="Arial" pitchFamily="34" charset="-120"/>
              </a:rPr>
              <a:t>Resmî ad ve gerçek profiller doğru mu</a:t>
            </a:r>
            <a:endParaRPr lang="en-US" sz="1150" dirty="0"/>
          </a:p>
        </p:txBody>
      </p:sp>
      <p:sp>
        <p:nvSpPr>
          <p:cNvPr id="17" name="Shape 15"/>
          <p:cNvSpPr/>
          <p:nvPr/>
        </p:nvSpPr>
        <p:spPr>
          <a:xfrm>
            <a:off x="868680" y="2569464"/>
            <a:ext cx="10424160" cy="0"/>
          </a:xfrm>
          <a:prstGeom prst="line">
            <a:avLst/>
          </a:prstGeom>
          <a:noFill/>
          <a:ln w="9525">
            <a:solidFill>
              <a:srgbClr val="C2C2C2"/>
            </a:solidFill>
            <a:prstDash val="dash"/>
          </a:ln>
        </p:spPr>
      </p:sp>
      <p:sp>
        <p:nvSpPr>
          <p:cNvPr id="18" name="Text 16"/>
          <p:cNvSpPr txBox="1"/>
          <p:nvPr/>
        </p:nvSpPr>
        <p:spPr>
          <a:xfrm>
            <a:off x="941832" y="2624328"/>
            <a:ext cx="2011680" cy="347472"/>
          </a:xfrm>
          <a:prstGeom prst="rect">
            <a:avLst/>
          </a:prstGeom>
          <a:noFill/>
          <a:ln/>
        </p:spPr>
        <p:txBody>
          <a:bodyPr wrap="square" lIns="0" tIns="0" rIns="0" bIns="0" rtlCol="0" anchor="ctr"/>
          <a:lstStyle/>
          <a:p>
            <a:pPr indent="0" marL="0">
              <a:buNone/>
            </a:pPr>
            <a:r>
              <a:rPr lang="en-US" sz="1150" b="1" dirty="0">
                <a:solidFill>
                  <a:srgbClr val="111111"/>
                </a:solidFill>
                <a:latin typeface="Arial" pitchFamily="34" charset="0"/>
                <a:ea typeface="Arial" pitchFamily="34" charset="-122"/>
                <a:cs typeface="Arial" pitchFamily="34" charset="-120"/>
              </a:rPr>
              <a:t>Ürün</a:t>
            </a:r>
            <a:endParaRPr lang="en-US" sz="1150" dirty="0"/>
          </a:p>
        </p:txBody>
      </p:sp>
      <p:sp>
        <p:nvSpPr>
          <p:cNvPr id="19" name="Text 17"/>
          <p:cNvSpPr txBox="1"/>
          <p:nvPr/>
        </p:nvSpPr>
        <p:spPr>
          <a:xfrm>
            <a:off x="3136392" y="2624328"/>
            <a:ext cx="4572000" cy="347472"/>
          </a:xfrm>
          <a:prstGeom prst="rect">
            <a:avLst/>
          </a:prstGeom>
          <a:noFill/>
          <a:ln/>
        </p:spPr>
        <p:txBody>
          <a:bodyPr wrap="square" lIns="0" tIns="0" rIns="0" bIns="0" rtlCol="0" anchor="ctr"/>
          <a:lstStyle/>
          <a:p>
            <a:pPr indent="0" marL="0">
              <a:buNone/>
            </a:pPr>
            <a:r>
              <a:rPr lang="en-US" sz="1150" dirty="0">
                <a:solidFill>
                  <a:srgbClr val="333333"/>
                </a:solidFill>
                <a:latin typeface="Arial" pitchFamily="34" charset="0"/>
                <a:ea typeface="Arial" pitchFamily="34" charset="-122"/>
                <a:cs typeface="Arial" pitchFamily="34" charset="-120"/>
              </a:rPr>
              <a:t>Product · brand, sku, mpn, gtin, additionalProperty</a:t>
            </a:r>
            <a:endParaRPr lang="en-US" sz="1150" dirty="0"/>
          </a:p>
        </p:txBody>
      </p:sp>
      <p:sp>
        <p:nvSpPr>
          <p:cNvPr id="20" name="Text 18"/>
          <p:cNvSpPr txBox="1"/>
          <p:nvPr/>
        </p:nvSpPr>
        <p:spPr>
          <a:xfrm>
            <a:off x="7891272" y="2624328"/>
            <a:ext cx="3291840" cy="347472"/>
          </a:xfrm>
          <a:prstGeom prst="rect">
            <a:avLst/>
          </a:prstGeom>
          <a:noFill/>
          <a:ln/>
        </p:spPr>
        <p:txBody>
          <a:bodyPr wrap="square" lIns="0" tIns="0" rIns="0" bIns="0" rtlCol="0" anchor="ctr"/>
          <a:lstStyle/>
          <a:p>
            <a:pPr indent="0" marL="0">
              <a:buNone/>
            </a:pPr>
            <a:r>
              <a:rPr lang="en-US" sz="1150" dirty="0">
                <a:solidFill>
                  <a:srgbClr val="2E2E2E"/>
                </a:solidFill>
                <a:latin typeface="Arial" pitchFamily="34" charset="0"/>
                <a:ea typeface="Arial" pitchFamily="34" charset="-122"/>
                <a:cs typeface="Arial" pitchFamily="34" charset="-120"/>
              </a:rPr>
              <a:t>Değer gerçek ürüne ve varyanta mı ait</a:t>
            </a:r>
            <a:endParaRPr lang="en-US" sz="1150" dirty="0"/>
          </a:p>
        </p:txBody>
      </p:sp>
      <p:sp>
        <p:nvSpPr>
          <p:cNvPr id="21" name="Shape 19"/>
          <p:cNvSpPr/>
          <p:nvPr/>
        </p:nvSpPr>
        <p:spPr>
          <a:xfrm>
            <a:off x="868680" y="3026664"/>
            <a:ext cx="10424160" cy="0"/>
          </a:xfrm>
          <a:prstGeom prst="line">
            <a:avLst/>
          </a:prstGeom>
          <a:noFill/>
          <a:ln w="9525">
            <a:solidFill>
              <a:srgbClr val="C2C2C2"/>
            </a:solidFill>
            <a:prstDash val="dash"/>
          </a:ln>
        </p:spPr>
      </p:sp>
      <p:sp>
        <p:nvSpPr>
          <p:cNvPr id="22" name="Text 20"/>
          <p:cNvSpPr txBox="1"/>
          <p:nvPr/>
        </p:nvSpPr>
        <p:spPr>
          <a:xfrm>
            <a:off x="941832" y="3081528"/>
            <a:ext cx="2011680" cy="347472"/>
          </a:xfrm>
          <a:prstGeom prst="rect">
            <a:avLst/>
          </a:prstGeom>
          <a:noFill/>
          <a:ln/>
        </p:spPr>
        <p:txBody>
          <a:bodyPr wrap="square" lIns="0" tIns="0" rIns="0" bIns="0" rtlCol="0" anchor="ctr"/>
          <a:lstStyle/>
          <a:p>
            <a:pPr indent="0" marL="0">
              <a:buNone/>
            </a:pPr>
            <a:r>
              <a:rPr lang="en-US" sz="1150" b="1" dirty="0">
                <a:solidFill>
                  <a:srgbClr val="111111"/>
                </a:solidFill>
                <a:latin typeface="Arial" pitchFamily="34" charset="0"/>
                <a:ea typeface="Arial" pitchFamily="34" charset="-122"/>
                <a:cs typeface="Arial" pitchFamily="34" charset="-120"/>
              </a:rPr>
              <a:t>Satış teklifi</a:t>
            </a:r>
            <a:endParaRPr lang="en-US" sz="1150" dirty="0"/>
          </a:p>
        </p:txBody>
      </p:sp>
      <p:sp>
        <p:nvSpPr>
          <p:cNvPr id="23" name="Text 21"/>
          <p:cNvSpPr txBox="1"/>
          <p:nvPr/>
        </p:nvSpPr>
        <p:spPr>
          <a:xfrm>
            <a:off x="3136392" y="3081528"/>
            <a:ext cx="4572000" cy="347472"/>
          </a:xfrm>
          <a:prstGeom prst="rect">
            <a:avLst/>
          </a:prstGeom>
          <a:noFill/>
          <a:ln/>
        </p:spPr>
        <p:txBody>
          <a:bodyPr wrap="square" lIns="0" tIns="0" rIns="0" bIns="0" rtlCol="0" anchor="ctr"/>
          <a:lstStyle/>
          <a:p>
            <a:pPr indent="0" marL="0">
              <a:buNone/>
            </a:pPr>
            <a:r>
              <a:rPr lang="en-US" sz="1150" dirty="0">
                <a:solidFill>
                  <a:srgbClr val="333333"/>
                </a:solidFill>
                <a:latin typeface="Arial" pitchFamily="34" charset="0"/>
                <a:ea typeface="Arial" pitchFamily="34" charset="-122"/>
                <a:cs typeface="Arial" pitchFamily="34" charset="-120"/>
              </a:rPr>
              <a:t>Offer · price, availability, eligibleQuantity (MOQ)</a:t>
            </a:r>
            <a:endParaRPr lang="en-US" sz="1150" dirty="0"/>
          </a:p>
        </p:txBody>
      </p:sp>
      <p:sp>
        <p:nvSpPr>
          <p:cNvPr id="24" name="Text 22"/>
          <p:cNvSpPr txBox="1"/>
          <p:nvPr/>
        </p:nvSpPr>
        <p:spPr>
          <a:xfrm>
            <a:off x="7891272" y="3081528"/>
            <a:ext cx="3291840" cy="347472"/>
          </a:xfrm>
          <a:prstGeom prst="rect">
            <a:avLst/>
          </a:prstGeom>
          <a:noFill/>
          <a:ln/>
        </p:spPr>
        <p:txBody>
          <a:bodyPr wrap="square" lIns="0" tIns="0" rIns="0" bIns="0" rtlCol="0" anchor="ctr"/>
          <a:lstStyle/>
          <a:p>
            <a:pPr indent="0" marL="0">
              <a:buNone/>
            </a:pPr>
            <a:r>
              <a:rPr lang="en-US" sz="1150" dirty="0">
                <a:solidFill>
                  <a:srgbClr val="2E2E2E"/>
                </a:solidFill>
                <a:latin typeface="Arial" pitchFamily="34" charset="0"/>
                <a:ea typeface="Arial" pitchFamily="34" charset="-122"/>
                <a:cs typeface="Arial" pitchFamily="34" charset="-120"/>
              </a:rPr>
              <a:t>Görünür teklif ve koşullarla eşleşiyor mu</a:t>
            </a:r>
            <a:endParaRPr lang="en-US" sz="1150" dirty="0"/>
          </a:p>
        </p:txBody>
      </p:sp>
      <p:sp>
        <p:nvSpPr>
          <p:cNvPr id="25" name="Shape 23"/>
          <p:cNvSpPr/>
          <p:nvPr/>
        </p:nvSpPr>
        <p:spPr>
          <a:xfrm>
            <a:off x="868680" y="3483864"/>
            <a:ext cx="10424160" cy="0"/>
          </a:xfrm>
          <a:prstGeom prst="line">
            <a:avLst/>
          </a:prstGeom>
          <a:noFill/>
          <a:ln w="9525">
            <a:solidFill>
              <a:srgbClr val="C2C2C2"/>
            </a:solidFill>
            <a:prstDash val="dash"/>
          </a:ln>
        </p:spPr>
      </p:sp>
      <p:sp>
        <p:nvSpPr>
          <p:cNvPr id="26" name="Text 24"/>
          <p:cNvSpPr txBox="1"/>
          <p:nvPr/>
        </p:nvSpPr>
        <p:spPr>
          <a:xfrm>
            <a:off x="941832" y="3538728"/>
            <a:ext cx="2011680" cy="347472"/>
          </a:xfrm>
          <a:prstGeom prst="rect">
            <a:avLst/>
          </a:prstGeom>
          <a:noFill/>
          <a:ln/>
        </p:spPr>
        <p:txBody>
          <a:bodyPr wrap="square" lIns="0" tIns="0" rIns="0" bIns="0" rtlCol="0" anchor="ctr"/>
          <a:lstStyle/>
          <a:p>
            <a:pPr indent="0" marL="0">
              <a:buNone/>
            </a:pPr>
            <a:r>
              <a:rPr lang="en-US" sz="1150" b="1" dirty="0">
                <a:solidFill>
                  <a:srgbClr val="111111"/>
                </a:solidFill>
                <a:latin typeface="Arial" pitchFamily="34" charset="0"/>
                <a:ea typeface="Arial" pitchFamily="34" charset="-122"/>
                <a:cs typeface="Arial" pitchFamily="34" charset="-120"/>
              </a:rPr>
              <a:t>Teslimat</a:t>
            </a:r>
            <a:endParaRPr lang="en-US" sz="1150" dirty="0"/>
          </a:p>
        </p:txBody>
      </p:sp>
      <p:sp>
        <p:nvSpPr>
          <p:cNvPr id="27" name="Text 25"/>
          <p:cNvSpPr txBox="1"/>
          <p:nvPr/>
        </p:nvSpPr>
        <p:spPr>
          <a:xfrm>
            <a:off x="3136392" y="3538728"/>
            <a:ext cx="4572000" cy="347472"/>
          </a:xfrm>
          <a:prstGeom prst="rect">
            <a:avLst/>
          </a:prstGeom>
          <a:noFill/>
          <a:ln/>
        </p:spPr>
        <p:txBody>
          <a:bodyPr wrap="square" lIns="0" tIns="0" rIns="0" bIns="0" rtlCol="0" anchor="ctr"/>
          <a:lstStyle/>
          <a:p>
            <a:pPr indent="0" marL="0">
              <a:buNone/>
            </a:pPr>
            <a:r>
              <a:rPr lang="en-US" sz="1150" dirty="0">
                <a:solidFill>
                  <a:srgbClr val="333333"/>
                </a:solidFill>
                <a:latin typeface="Arial" pitchFamily="34" charset="0"/>
                <a:ea typeface="Arial" pitchFamily="34" charset="-122"/>
                <a:cs typeface="Arial" pitchFamily="34" charset="-120"/>
              </a:rPr>
              <a:t>OfferShippingDetails · deliveryTime, shippingDestination</a:t>
            </a:r>
            <a:endParaRPr lang="en-US" sz="1150" dirty="0"/>
          </a:p>
        </p:txBody>
      </p:sp>
      <p:sp>
        <p:nvSpPr>
          <p:cNvPr id="28" name="Text 26"/>
          <p:cNvSpPr txBox="1"/>
          <p:nvPr/>
        </p:nvSpPr>
        <p:spPr>
          <a:xfrm>
            <a:off x="7891272" y="3538728"/>
            <a:ext cx="3291840" cy="347472"/>
          </a:xfrm>
          <a:prstGeom prst="rect">
            <a:avLst/>
          </a:prstGeom>
          <a:noFill/>
          <a:ln/>
        </p:spPr>
        <p:txBody>
          <a:bodyPr wrap="square" lIns="0" tIns="0" rIns="0" bIns="0" rtlCol="0" anchor="ctr"/>
          <a:lstStyle/>
          <a:p>
            <a:pPr indent="0" marL="0">
              <a:buNone/>
            </a:pPr>
            <a:r>
              <a:rPr lang="en-US" sz="1150" dirty="0">
                <a:solidFill>
                  <a:srgbClr val="2E2E2E"/>
                </a:solidFill>
                <a:latin typeface="Arial" pitchFamily="34" charset="0"/>
                <a:ea typeface="Arial" pitchFamily="34" charset="-122"/>
                <a:cs typeface="Arial" pitchFamily="34" charset="-120"/>
              </a:rPr>
              <a:t>Üretim ve sevkiyat ayrı mı</a:t>
            </a:r>
            <a:endParaRPr lang="en-US" sz="1150" dirty="0"/>
          </a:p>
        </p:txBody>
      </p:sp>
      <p:sp>
        <p:nvSpPr>
          <p:cNvPr id="29" name="Shape 27"/>
          <p:cNvSpPr/>
          <p:nvPr/>
        </p:nvSpPr>
        <p:spPr>
          <a:xfrm>
            <a:off x="868680" y="3941064"/>
            <a:ext cx="10424160" cy="0"/>
          </a:xfrm>
          <a:prstGeom prst="line">
            <a:avLst/>
          </a:prstGeom>
          <a:noFill/>
          <a:ln w="9525">
            <a:solidFill>
              <a:srgbClr val="C2C2C2"/>
            </a:solidFill>
            <a:prstDash val="dash"/>
          </a:ln>
        </p:spPr>
      </p:sp>
      <p:sp>
        <p:nvSpPr>
          <p:cNvPr id="30" name="Text 28"/>
          <p:cNvSpPr txBox="1"/>
          <p:nvPr/>
        </p:nvSpPr>
        <p:spPr>
          <a:xfrm>
            <a:off x="941832" y="3995928"/>
            <a:ext cx="2011680" cy="347472"/>
          </a:xfrm>
          <a:prstGeom prst="rect">
            <a:avLst/>
          </a:prstGeom>
          <a:noFill/>
          <a:ln/>
        </p:spPr>
        <p:txBody>
          <a:bodyPr wrap="square" lIns="0" tIns="0" rIns="0" bIns="0" rtlCol="0" anchor="ctr"/>
          <a:lstStyle/>
          <a:p>
            <a:pPr indent="0" marL="0">
              <a:buNone/>
            </a:pPr>
            <a:r>
              <a:rPr lang="en-US" sz="1150" b="1" dirty="0">
                <a:solidFill>
                  <a:srgbClr val="111111"/>
                </a:solidFill>
                <a:latin typeface="Arial" pitchFamily="34" charset="0"/>
                <a:ea typeface="Arial" pitchFamily="34" charset="-122"/>
                <a:cs typeface="Arial" pitchFamily="34" charset="-120"/>
              </a:rPr>
              <a:t>Ürün ailesi</a:t>
            </a:r>
            <a:endParaRPr lang="en-US" sz="1150" dirty="0"/>
          </a:p>
        </p:txBody>
      </p:sp>
      <p:sp>
        <p:nvSpPr>
          <p:cNvPr id="31" name="Text 29"/>
          <p:cNvSpPr txBox="1"/>
          <p:nvPr/>
        </p:nvSpPr>
        <p:spPr>
          <a:xfrm>
            <a:off x="3136392" y="3995928"/>
            <a:ext cx="4572000" cy="347472"/>
          </a:xfrm>
          <a:prstGeom prst="rect">
            <a:avLst/>
          </a:prstGeom>
          <a:noFill/>
          <a:ln/>
        </p:spPr>
        <p:txBody>
          <a:bodyPr wrap="square" lIns="0" tIns="0" rIns="0" bIns="0" rtlCol="0" anchor="ctr"/>
          <a:lstStyle/>
          <a:p>
            <a:pPr indent="0" marL="0">
              <a:buNone/>
            </a:pPr>
            <a:r>
              <a:rPr lang="en-US" sz="1150" dirty="0">
                <a:solidFill>
                  <a:srgbClr val="333333"/>
                </a:solidFill>
                <a:latin typeface="Arial" pitchFamily="34" charset="0"/>
                <a:ea typeface="Arial" pitchFamily="34" charset="-122"/>
                <a:cs typeface="Arial" pitchFamily="34" charset="-120"/>
              </a:rPr>
              <a:t>ProductGroup · variesBy, hasVariant</a:t>
            </a:r>
            <a:endParaRPr lang="en-US" sz="1150" dirty="0"/>
          </a:p>
        </p:txBody>
      </p:sp>
      <p:sp>
        <p:nvSpPr>
          <p:cNvPr id="32" name="Text 30"/>
          <p:cNvSpPr txBox="1"/>
          <p:nvPr/>
        </p:nvSpPr>
        <p:spPr>
          <a:xfrm>
            <a:off x="7891272" y="3995928"/>
            <a:ext cx="3291840" cy="347472"/>
          </a:xfrm>
          <a:prstGeom prst="rect">
            <a:avLst/>
          </a:prstGeom>
          <a:noFill/>
          <a:ln/>
        </p:spPr>
        <p:txBody>
          <a:bodyPr wrap="square" lIns="0" tIns="0" rIns="0" bIns="0" rtlCol="0" anchor="ctr"/>
          <a:lstStyle/>
          <a:p>
            <a:pPr indent="0" marL="0">
              <a:buNone/>
            </a:pPr>
            <a:r>
              <a:rPr lang="en-US" sz="1150" dirty="0">
                <a:solidFill>
                  <a:srgbClr val="2E2E2E"/>
                </a:solidFill>
                <a:latin typeface="Arial" pitchFamily="34" charset="0"/>
                <a:ea typeface="Arial" pitchFamily="34" charset="-122"/>
                <a:cs typeface="Arial" pitchFamily="34" charset="-120"/>
              </a:rPr>
              <a:t>Varyantlar doğru bağlı mı</a:t>
            </a:r>
            <a:endParaRPr lang="en-US" sz="1150" dirty="0"/>
          </a:p>
        </p:txBody>
      </p:sp>
      <p:sp>
        <p:nvSpPr>
          <p:cNvPr id="33" name="Shape 31"/>
          <p:cNvSpPr/>
          <p:nvPr/>
        </p:nvSpPr>
        <p:spPr>
          <a:xfrm>
            <a:off x="868680" y="4398264"/>
            <a:ext cx="10424160" cy="0"/>
          </a:xfrm>
          <a:prstGeom prst="line">
            <a:avLst/>
          </a:prstGeom>
          <a:noFill/>
          <a:ln w="9525">
            <a:solidFill>
              <a:srgbClr val="C2C2C2"/>
            </a:solidFill>
            <a:prstDash val="dash"/>
          </a:ln>
        </p:spPr>
      </p:sp>
      <p:sp>
        <p:nvSpPr>
          <p:cNvPr id="34" name="Text 32"/>
          <p:cNvSpPr txBox="1"/>
          <p:nvPr/>
        </p:nvSpPr>
        <p:spPr>
          <a:xfrm>
            <a:off x="941832" y="4453128"/>
            <a:ext cx="2011680" cy="347472"/>
          </a:xfrm>
          <a:prstGeom prst="rect">
            <a:avLst/>
          </a:prstGeom>
          <a:noFill/>
          <a:ln/>
        </p:spPr>
        <p:txBody>
          <a:bodyPr wrap="square" lIns="0" tIns="0" rIns="0" bIns="0" rtlCol="0" anchor="ctr"/>
          <a:lstStyle/>
          <a:p>
            <a:pPr indent="0" marL="0">
              <a:buNone/>
            </a:pPr>
            <a:r>
              <a:rPr lang="en-US" sz="1150" b="1" dirty="0">
                <a:solidFill>
                  <a:srgbClr val="111111"/>
                </a:solidFill>
                <a:latin typeface="Arial" pitchFamily="34" charset="0"/>
                <a:ea typeface="Arial" pitchFamily="34" charset="-122"/>
                <a:cs typeface="Arial" pitchFamily="34" charset="-120"/>
              </a:rPr>
              <a:t>Sayfa hiyerarşisi</a:t>
            </a:r>
            <a:endParaRPr lang="en-US" sz="1150" dirty="0"/>
          </a:p>
        </p:txBody>
      </p:sp>
      <p:sp>
        <p:nvSpPr>
          <p:cNvPr id="35" name="Text 33"/>
          <p:cNvSpPr txBox="1"/>
          <p:nvPr/>
        </p:nvSpPr>
        <p:spPr>
          <a:xfrm>
            <a:off x="3136392" y="4453128"/>
            <a:ext cx="4572000" cy="347472"/>
          </a:xfrm>
          <a:prstGeom prst="rect">
            <a:avLst/>
          </a:prstGeom>
          <a:noFill/>
          <a:ln/>
        </p:spPr>
        <p:txBody>
          <a:bodyPr wrap="square" lIns="0" tIns="0" rIns="0" bIns="0" rtlCol="0" anchor="ctr"/>
          <a:lstStyle/>
          <a:p>
            <a:pPr indent="0" marL="0">
              <a:buNone/>
            </a:pPr>
            <a:r>
              <a:rPr lang="en-US" sz="1150" dirty="0">
                <a:solidFill>
                  <a:srgbClr val="333333"/>
                </a:solidFill>
                <a:latin typeface="Arial" pitchFamily="34" charset="0"/>
                <a:ea typeface="Arial" pitchFamily="34" charset="-122"/>
                <a:cs typeface="Arial" pitchFamily="34" charset="-120"/>
              </a:rPr>
              <a:t>BreadcrumbList</a:t>
            </a:r>
            <a:endParaRPr lang="en-US" sz="1150" dirty="0"/>
          </a:p>
        </p:txBody>
      </p:sp>
      <p:sp>
        <p:nvSpPr>
          <p:cNvPr id="36" name="Text 34"/>
          <p:cNvSpPr txBox="1"/>
          <p:nvPr/>
        </p:nvSpPr>
        <p:spPr>
          <a:xfrm>
            <a:off x="7891272" y="4453128"/>
            <a:ext cx="3291840" cy="347472"/>
          </a:xfrm>
          <a:prstGeom prst="rect">
            <a:avLst/>
          </a:prstGeom>
          <a:noFill/>
          <a:ln/>
        </p:spPr>
        <p:txBody>
          <a:bodyPr wrap="square" lIns="0" tIns="0" rIns="0" bIns="0" rtlCol="0" anchor="ctr"/>
          <a:lstStyle/>
          <a:p>
            <a:pPr indent="0" marL="0">
              <a:buNone/>
            </a:pPr>
            <a:r>
              <a:rPr lang="en-US" sz="1150" dirty="0">
                <a:solidFill>
                  <a:srgbClr val="2E2E2E"/>
                </a:solidFill>
                <a:latin typeface="Arial" pitchFamily="34" charset="0"/>
                <a:ea typeface="Arial" pitchFamily="34" charset="-122"/>
                <a:cs typeface="Arial" pitchFamily="34" charset="-120"/>
              </a:rPr>
              <a:t>Gerçek gezinmeyi gösteriyor mu</a:t>
            </a:r>
            <a:endParaRPr lang="en-US" sz="1150" dirty="0"/>
          </a:p>
        </p:txBody>
      </p:sp>
      <p:sp>
        <p:nvSpPr>
          <p:cNvPr id="37" name="Shape 35"/>
          <p:cNvSpPr/>
          <p:nvPr/>
        </p:nvSpPr>
        <p:spPr>
          <a:xfrm>
            <a:off x="868680" y="4855464"/>
            <a:ext cx="10424160" cy="0"/>
          </a:xfrm>
          <a:prstGeom prst="line">
            <a:avLst/>
          </a:prstGeom>
          <a:noFill/>
          <a:ln w="9525">
            <a:solidFill>
              <a:srgbClr val="C2C2C2"/>
            </a:solidFill>
            <a:prstDash val="dash"/>
          </a:ln>
        </p:spPr>
      </p:sp>
      <p:sp>
        <p:nvSpPr>
          <p:cNvPr id="38" name="Shape 36"/>
          <p:cNvSpPr/>
          <p:nvPr/>
        </p:nvSpPr>
        <p:spPr>
          <a:xfrm>
            <a:off x="868680" y="4983480"/>
            <a:ext cx="10424160" cy="777240"/>
          </a:xfrm>
          <a:prstGeom prst="roundRect">
            <a:avLst>
              <a:gd name="adj" fmla="val 4706"/>
            </a:avLst>
          </a:prstGeom>
          <a:solidFill>
            <a:srgbClr val="E2DCF7"/>
          </a:solidFill>
          <a:ln w="9525">
            <a:solidFill>
              <a:srgbClr val="6D4AE0"/>
            </a:solidFill>
            <a:prstDash val="solid"/>
          </a:ln>
        </p:spPr>
      </p:sp>
      <p:sp>
        <p:nvSpPr>
          <p:cNvPr id="39" name="Text 37"/>
          <p:cNvSpPr txBox="1"/>
          <p:nvPr/>
        </p:nvSpPr>
        <p:spPr>
          <a:xfrm>
            <a:off x="1143000" y="4983480"/>
            <a:ext cx="9966960" cy="777240"/>
          </a:xfrm>
          <a:prstGeom prst="rect">
            <a:avLst/>
          </a:prstGeom>
          <a:noFill/>
          <a:ln/>
        </p:spPr>
        <p:txBody>
          <a:bodyPr wrap="square" lIns="0" tIns="0" rIns="0" bIns="0" rtlCol="0" anchor="ctr"/>
          <a:lstStyle/>
          <a:p>
            <a:pPr indent="0" marL="0">
              <a:buNone/>
            </a:pPr>
            <a:r>
              <a:rPr lang="en-US" sz="1250" b="1" dirty="0">
                <a:solidFill>
                  <a:srgbClr val="6D4AE0"/>
                </a:solidFill>
                <a:latin typeface="Arial" pitchFamily="34" charset="0"/>
                <a:ea typeface="Arial" pitchFamily="34" charset="-122"/>
                <a:cs typeface="Arial" pitchFamily="34" charset="-120"/>
              </a:rPr>
              <a:t>Yapmayın: </a:t>
            </a:r>
            <a:pPr indent="0" marL="0">
              <a:buNone/>
            </a:pPr>
            <a:r>
              <a:rPr lang="en-US" sz="1250" dirty="0">
                <a:solidFill>
                  <a:srgbClr val="2A1C6B"/>
                </a:solidFill>
                <a:latin typeface="Arial" pitchFamily="34" charset="0"/>
                <a:ea typeface="Arial" pitchFamily="34" charset="-122"/>
                <a:cs typeface="Arial" pitchFamily="34" charset="-120"/>
              </a:rPr>
              <a:t>Teklifle satılan ürüne yapay "0 TL" fiyatı, bayi fiyatını açığa çıkarmak, olmayan puan, kapsamı aşan sertifika iddiası. Google'ın yapay zekâ için özel bir şeması yok; şema görünürlüğü garanti etmez.</a:t>
            </a:r>
            <a:endParaRPr lang="en-US" sz="125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3A3A3A"/>
            </a:solidFill>
            <a:prstDash val="solid"/>
          </a:ln>
        </p:spPr>
      </p:sp>
      <p:sp>
        <p:nvSpPr>
          <p:cNvPr id="3" name="Shape 1"/>
          <p:cNvSpPr/>
          <p:nvPr/>
        </p:nvSpPr>
        <p:spPr>
          <a:xfrm>
            <a:off x="658368" y="6199632"/>
            <a:ext cx="10844784" cy="0"/>
          </a:xfrm>
          <a:prstGeom prst="line">
            <a:avLst/>
          </a:prstGeom>
          <a:noFill/>
          <a:ln w="9525">
            <a:solidFill>
              <a:srgbClr val="3A3A3A"/>
            </a:solidFill>
            <a:prstDash val="solid"/>
          </a:ln>
        </p:spPr>
      </p:sp>
      <p:sp>
        <p:nvSpPr>
          <p:cNvPr id="4" name="Shape 2"/>
          <p:cNvSpPr/>
          <p:nvPr/>
        </p:nvSpPr>
        <p:spPr>
          <a:xfrm>
            <a:off x="658368" y="457200"/>
            <a:ext cx="0" cy="402336"/>
          </a:xfrm>
          <a:prstGeom prst="line">
            <a:avLst/>
          </a:prstGeom>
          <a:noFill/>
          <a:ln w="9525">
            <a:solidFill>
              <a:srgbClr val="3A3A3A"/>
            </a:solidFill>
            <a:prstDash val="solid"/>
          </a:ln>
        </p:spPr>
      </p:sp>
      <p:sp>
        <p:nvSpPr>
          <p:cNvPr id="5" name="Shape 3"/>
          <p:cNvSpPr/>
          <p:nvPr/>
        </p:nvSpPr>
        <p:spPr>
          <a:xfrm>
            <a:off x="658368" y="5998464"/>
            <a:ext cx="0" cy="402336"/>
          </a:xfrm>
          <a:prstGeom prst="line">
            <a:avLst/>
          </a:prstGeom>
          <a:noFill/>
          <a:ln w="9525">
            <a:solidFill>
              <a:srgbClr val="3A3A3A"/>
            </a:solidFill>
            <a:prstDash val="solid"/>
          </a:ln>
        </p:spPr>
      </p:sp>
      <p:sp>
        <p:nvSpPr>
          <p:cNvPr id="6" name="Shape 4"/>
          <p:cNvSpPr/>
          <p:nvPr/>
        </p:nvSpPr>
        <p:spPr>
          <a:xfrm>
            <a:off x="11503152" y="457200"/>
            <a:ext cx="0" cy="402336"/>
          </a:xfrm>
          <a:prstGeom prst="line">
            <a:avLst/>
          </a:prstGeom>
          <a:noFill/>
          <a:ln w="9525">
            <a:solidFill>
              <a:srgbClr val="3A3A3A"/>
            </a:solidFill>
            <a:prstDash val="solid"/>
          </a:ln>
        </p:spPr>
      </p:sp>
      <p:sp>
        <p:nvSpPr>
          <p:cNvPr id="7" name="Shape 5"/>
          <p:cNvSpPr/>
          <p:nvPr/>
        </p:nvSpPr>
        <p:spPr>
          <a:xfrm>
            <a:off x="11503152" y="5998464"/>
            <a:ext cx="0" cy="402336"/>
          </a:xfrm>
          <a:prstGeom prst="line">
            <a:avLst/>
          </a:prstGeom>
          <a:noFill/>
          <a:ln w="9525">
            <a:solidFill>
              <a:srgbClr val="3A3A3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8A8A8A"/>
                </a:solidFill>
                <a:latin typeface="Arial" pitchFamily="34" charset="0"/>
                <a:ea typeface="Arial" pitchFamily="34" charset="-122"/>
                <a:cs typeface="Arial" pitchFamily="34" charset="-120"/>
              </a:rPr>
              <a:t>NEYİN İŞE YARADIĞI ÖLÇÜLDÜ</a:t>
            </a:r>
            <a:endParaRPr lang="en-US" sz="1100" dirty="0"/>
          </a:p>
        </p:txBody>
      </p:sp>
      <p:sp>
        <p:nvSpPr>
          <p:cNvPr id="9" name="Text 7"/>
          <p:cNvSpPr txBox="1"/>
          <p:nvPr/>
        </p:nvSpPr>
        <p:spPr>
          <a:xfrm>
            <a:off x="822960" y="1234440"/>
            <a:ext cx="10515600" cy="822960"/>
          </a:xfrm>
          <a:prstGeom prst="rect">
            <a:avLst/>
          </a:prstGeom>
          <a:noFill/>
          <a:ln/>
        </p:spPr>
        <p:txBody>
          <a:bodyPr wrap="square" lIns="0" tIns="0" rIns="0" bIns="0" rtlCol="0" anchor="t"/>
          <a:lstStyle/>
          <a:p>
            <a:pPr algn="ctr" indent="0" marL="0">
              <a:buNone/>
            </a:pPr>
            <a:r>
              <a:rPr lang="en-US" sz="3000" dirty="0">
                <a:solidFill>
                  <a:srgbClr val="FFFFFF"/>
                </a:solidFill>
                <a:latin typeface="Arial" pitchFamily="34" charset="0"/>
                <a:ea typeface="Arial" pitchFamily="34" charset="-122"/>
                <a:cs typeface="Arial" pitchFamily="34" charset="-120"/>
              </a:rPr>
              <a:t>İçerik değişikliği </a:t>
            </a:r>
            <a:pPr algn="ctr" indent="0" marL="0">
              <a:buNone/>
            </a:pPr>
            <a:r>
              <a:rPr lang="en-US" sz="3000" b="1" i="1" dirty="0">
                <a:solidFill>
                  <a:srgbClr val="A78BFA"/>
                </a:solidFill>
                <a:latin typeface="Cambria" pitchFamily="34" charset="0"/>
                <a:ea typeface="Cambria" pitchFamily="34" charset="-122"/>
                <a:cs typeface="Cambria" pitchFamily="34" charset="-120"/>
              </a:rPr>
              <a:t>fark yaratıyor</a:t>
            </a:r>
            <a:pPr algn="ctr" indent="0" marL="0">
              <a:buNone/>
            </a:pPr>
            <a:r>
              <a:rPr lang="en-US" sz="3000" dirty="0">
                <a:solidFill>
                  <a:srgbClr val="FFFFFF"/>
                </a:solidFill>
                <a:latin typeface="Arial" pitchFamily="34" charset="0"/>
                <a:ea typeface="Arial" pitchFamily="34" charset="-122"/>
                <a:cs typeface="Arial" pitchFamily="34" charset="-120"/>
              </a:rPr>
              <a:t>. Ama garanti değil.</a:t>
            </a:r>
            <a:endParaRPr lang="en-US" sz="3000" dirty="0"/>
          </a:p>
        </p:txBody>
      </p:sp>
      <p:sp>
        <p:nvSpPr>
          <p:cNvPr id="10" name="Shape 8"/>
          <p:cNvSpPr/>
          <p:nvPr/>
        </p:nvSpPr>
        <p:spPr>
          <a:xfrm>
            <a:off x="960120" y="2148840"/>
            <a:ext cx="10241280" cy="0"/>
          </a:xfrm>
          <a:prstGeom prst="line">
            <a:avLst/>
          </a:prstGeom>
          <a:noFill/>
          <a:ln w="9525">
            <a:solidFill>
              <a:srgbClr val="3A3A3A"/>
            </a:solidFill>
            <a:prstDash val="dash"/>
          </a:ln>
        </p:spPr>
      </p:sp>
      <p:sp>
        <p:nvSpPr>
          <p:cNvPr id="11" name="Text 9"/>
          <p:cNvSpPr txBox="1"/>
          <p:nvPr/>
        </p:nvSpPr>
        <p:spPr>
          <a:xfrm>
            <a:off x="1033272" y="2203704"/>
            <a:ext cx="1828800" cy="548640"/>
          </a:xfrm>
          <a:prstGeom prst="rect">
            <a:avLst/>
          </a:prstGeom>
          <a:noFill/>
          <a:ln/>
        </p:spPr>
        <p:txBody>
          <a:bodyPr wrap="square" lIns="0" tIns="0" rIns="0" bIns="0" rtlCol="0" anchor="ctr"/>
          <a:lstStyle/>
          <a:p>
            <a:pPr indent="0" marL="0">
              <a:buNone/>
            </a:pPr>
            <a:r>
              <a:rPr lang="en-US" sz="2400" b="1" i="1" dirty="0">
                <a:solidFill>
                  <a:srgbClr val="A78BFA"/>
                </a:solidFill>
                <a:latin typeface="Cambria" pitchFamily="34" charset="0"/>
                <a:ea typeface="Cambria" pitchFamily="34" charset="-122"/>
                <a:cs typeface="Cambria" pitchFamily="34" charset="-120"/>
              </a:rPr>
              <a:t>~%41</a:t>
            </a:r>
            <a:endParaRPr lang="en-US" sz="2400" dirty="0"/>
          </a:p>
        </p:txBody>
      </p:sp>
      <p:sp>
        <p:nvSpPr>
          <p:cNvPr id="12" name="Text 10"/>
          <p:cNvSpPr txBox="1"/>
          <p:nvPr/>
        </p:nvSpPr>
        <p:spPr>
          <a:xfrm>
            <a:off x="3044952" y="2203704"/>
            <a:ext cx="8046720" cy="548640"/>
          </a:xfrm>
          <a:prstGeom prst="rect">
            <a:avLst/>
          </a:prstGeom>
          <a:noFill/>
          <a:ln/>
        </p:spPr>
        <p:txBody>
          <a:bodyPr wrap="square" lIns="0" tIns="0" rIns="0" bIns="0" rtlCol="0" anchor="ctr"/>
          <a:lstStyle/>
          <a:p>
            <a:pPr indent="0" marL="0">
              <a:buNone/>
            </a:pPr>
            <a:r>
              <a:rPr lang="en-US" sz="1300" dirty="0">
                <a:solidFill>
                  <a:srgbClr val="D2D2D2"/>
                </a:solidFill>
                <a:latin typeface="Arial" pitchFamily="34" charset="0"/>
                <a:ea typeface="Arial" pitchFamily="34" charset="-122"/>
                <a:cs typeface="Arial" pitchFamily="34" charset="-120"/>
              </a:rPr>
              <a:t>Kaynağa alıntı eklemek, pozisyona göre ağırlıklı görünürlüğü 19,3'ten 27,2'ye çıkardı.</a:t>
            </a:r>
            <a:endParaRPr lang="en-US" sz="1300" dirty="0"/>
          </a:p>
        </p:txBody>
      </p:sp>
      <p:sp>
        <p:nvSpPr>
          <p:cNvPr id="13" name="Shape 11"/>
          <p:cNvSpPr/>
          <p:nvPr/>
        </p:nvSpPr>
        <p:spPr>
          <a:xfrm>
            <a:off x="960120" y="2807208"/>
            <a:ext cx="10241280" cy="0"/>
          </a:xfrm>
          <a:prstGeom prst="line">
            <a:avLst/>
          </a:prstGeom>
          <a:noFill/>
          <a:ln w="9525">
            <a:solidFill>
              <a:srgbClr val="3A3A3A"/>
            </a:solidFill>
            <a:prstDash val="dash"/>
          </a:ln>
        </p:spPr>
      </p:sp>
      <p:sp>
        <p:nvSpPr>
          <p:cNvPr id="14" name="Text 12"/>
          <p:cNvSpPr txBox="1"/>
          <p:nvPr/>
        </p:nvSpPr>
        <p:spPr>
          <a:xfrm>
            <a:off x="1033272" y="2862072"/>
            <a:ext cx="1828800" cy="548640"/>
          </a:xfrm>
          <a:prstGeom prst="rect">
            <a:avLst/>
          </a:prstGeom>
          <a:noFill/>
          <a:ln/>
        </p:spPr>
        <p:txBody>
          <a:bodyPr wrap="square" lIns="0" tIns="0" rIns="0" bIns="0" rtlCol="0" anchor="ctr"/>
          <a:lstStyle/>
          <a:p>
            <a:pPr indent="0" marL="0">
              <a:buNone/>
            </a:pPr>
            <a:r>
              <a:rPr lang="en-US" sz="2400" b="1" i="1" dirty="0">
                <a:solidFill>
                  <a:srgbClr val="A78BFA"/>
                </a:solidFill>
                <a:latin typeface="Cambria" pitchFamily="34" charset="0"/>
                <a:ea typeface="Cambria" pitchFamily="34" charset="-122"/>
                <a:cs typeface="Cambria" pitchFamily="34" charset="-120"/>
              </a:rPr>
              <a:t>Artı</a:t>
            </a:r>
            <a:endParaRPr lang="en-US" sz="2400" dirty="0"/>
          </a:p>
        </p:txBody>
      </p:sp>
      <p:sp>
        <p:nvSpPr>
          <p:cNvPr id="15" name="Text 13"/>
          <p:cNvSpPr txBox="1"/>
          <p:nvPr/>
        </p:nvSpPr>
        <p:spPr>
          <a:xfrm>
            <a:off x="3044952" y="2862072"/>
            <a:ext cx="8046720" cy="548640"/>
          </a:xfrm>
          <a:prstGeom prst="rect">
            <a:avLst/>
          </a:prstGeom>
          <a:noFill/>
          <a:ln/>
        </p:spPr>
        <p:txBody>
          <a:bodyPr wrap="square" lIns="0" tIns="0" rIns="0" bIns="0" rtlCol="0" anchor="ctr"/>
          <a:lstStyle/>
          <a:p>
            <a:pPr indent="0" marL="0">
              <a:buNone/>
            </a:pPr>
            <a:r>
              <a:rPr lang="en-US" sz="1300" dirty="0">
                <a:solidFill>
                  <a:srgbClr val="D2D2D2"/>
                </a:solidFill>
                <a:latin typeface="Arial" pitchFamily="34" charset="0"/>
                <a:ea typeface="Arial" pitchFamily="34" charset="-122"/>
                <a:cs typeface="Arial" pitchFamily="34" charset="-120"/>
              </a:rPr>
              <a:t>Somut istatistik eklemek görünürlüğü artırdı. Anahtar kelime doldurmak ise düşürdü.</a:t>
            </a:r>
            <a:endParaRPr lang="en-US" sz="1300" dirty="0"/>
          </a:p>
        </p:txBody>
      </p:sp>
      <p:sp>
        <p:nvSpPr>
          <p:cNvPr id="16" name="Shape 14"/>
          <p:cNvSpPr/>
          <p:nvPr/>
        </p:nvSpPr>
        <p:spPr>
          <a:xfrm>
            <a:off x="960120" y="3465576"/>
            <a:ext cx="10241280" cy="0"/>
          </a:xfrm>
          <a:prstGeom prst="line">
            <a:avLst/>
          </a:prstGeom>
          <a:noFill/>
          <a:ln w="9525">
            <a:solidFill>
              <a:srgbClr val="3A3A3A"/>
            </a:solidFill>
            <a:prstDash val="dash"/>
          </a:ln>
        </p:spPr>
      </p:sp>
      <p:sp>
        <p:nvSpPr>
          <p:cNvPr id="17" name="Text 15"/>
          <p:cNvSpPr txBox="1"/>
          <p:nvPr/>
        </p:nvSpPr>
        <p:spPr>
          <a:xfrm>
            <a:off x="1033272" y="3520440"/>
            <a:ext cx="1828800" cy="548640"/>
          </a:xfrm>
          <a:prstGeom prst="rect">
            <a:avLst/>
          </a:prstGeom>
          <a:noFill/>
          <a:ln/>
        </p:spPr>
        <p:txBody>
          <a:bodyPr wrap="square" lIns="0" tIns="0" rIns="0" bIns="0" rtlCol="0" anchor="ctr"/>
          <a:lstStyle/>
          <a:p>
            <a:pPr indent="0" marL="0">
              <a:buNone/>
            </a:pPr>
            <a:r>
              <a:rPr lang="en-US" sz="2400" b="1" i="1" dirty="0">
                <a:solidFill>
                  <a:srgbClr val="A78BFA"/>
                </a:solidFill>
                <a:latin typeface="Cambria" pitchFamily="34" charset="0"/>
                <a:ea typeface="Cambria" pitchFamily="34" charset="-122"/>
                <a:cs typeface="Cambria" pitchFamily="34" charset="-120"/>
              </a:rPr>
              <a:t>Sıfır toplam</a:t>
            </a:r>
            <a:endParaRPr lang="en-US" sz="2400" dirty="0"/>
          </a:p>
        </p:txBody>
      </p:sp>
      <p:sp>
        <p:nvSpPr>
          <p:cNvPr id="18" name="Text 16"/>
          <p:cNvSpPr txBox="1"/>
          <p:nvPr/>
        </p:nvSpPr>
        <p:spPr>
          <a:xfrm>
            <a:off x="3044952" y="3520440"/>
            <a:ext cx="8046720" cy="548640"/>
          </a:xfrm>
          <a:prstGeom prst="rect">
            <a:avLst/>
          </a:prstGeom>
          <a:noFill/>
          <a:ln/>
        </p:spPr>
        <p:txBody>
          <a:bodyPr wrap="square" lIns="0" tIns="0" rIns="0" bIns="0" rtlCol="0" anchor="ctr"/>
          <a:lstStyle/>
          <a:p>
            <a:pPr indent="0" marL="0">
              <a:buNone/>
            </a:pPr>
            <a:r>
              <a:rPr lang="en-US" sz="1300" dirty="0">
                <a:solidFill>
                  <a:srgbClr val="D2D2D2"/>
                </a:solidFill>
                <a:latin typeface="Arial" pitchFamily="34" charset="0"/>
                <a:ea typeface="Arial" pitchFamily="34" charset="-122"/>
                <a:cs typeface="Arial" pitchFamily="34" charset="-120"/>
              </a:rPr>
              <a:t>5. sıradaki kaynak %115 kazanırken 1. sıradaki %30 kaybetti. Birinin kazancı diğerinin kaybı.</a:t>
            </a:r>
            <a:endParaRPr lang="en-US" sz="1300" dirty="0"/>
          </a:p>
        </p:txBody>
      </p:sp>
      <p:sp>
        <p:nvSpPr>
          <p:cNvPr id="19" name="Shape 17"/>
          <p:cNvSpPr/>
          <p:nvPr/>
        </p:nvSpPr>
        <p:spPr>
          <a:xfrm>
            <a:off x="960120" y="4123944"/>
            <a:ext cx="10241280" cy="0"/>
          </a:xfrm>
          <a:prstGeom prst="line">
            <a:avLst/>
          </a:prstGeom>
          <a:noFill/>
          <a:ln w="9525">
            <a:solidFill>
              <a:srgbClr val="3A3A3A"/>
            </a:solidFill>
            <a:prstDash val="dash"/>
          </a:ln>
        </p:spPr>
      </p:sp>
      <p:sp>
        <p:nvSpPr>
          <p:cNvPr id="20" name="Text 18"/>
          <p:cNvSpPr txBox="1"/>
          <p:nvPr/>
        </p:nvSpPr>
        <p:spPr>
          <a:xfrm>
            <a:off x="1033272" y="4178808"/>
            <a:ext cx="1828800" cy="548640"/>
          </a:xfrm>
          <a:prstGeom prst="rect">
            <a:avLst/>
          </a:prstGeom>
          <a:noFill/>
          <a:ln/>
        </p:spPr>
        <p:txBody>
          <a:bodyPr wrap="square" lIns="0" tIns="0" rIns="0" bIns="0" rtlCol="0" anchor="ctr"/>
          <a:lstStyle/>
          <a:p>
            <a:pPr indent="0" marL="0">
              <a:buNone/>
            </a:pPr>
            <a:r>
              <a:rPr lang="en-US" sz="2400" b="1" i="1" dirty="0">
                <a:solidFill>
                  <a:srgbClr val="A78BFA"/>
                </a:solidFill>
                <a:latin typeface="Cambria" pitchFamily="34" charset="0"/>
                <a:ea typeface="Cambria" pitchFamily="34" charset="-122"/>
                <a:cs typeface="Cambria" pitchFamily="34" charset="-120"/>
              </a:rPr>
              <a:t>Eleştiri</a:t>
            </a:r>
            <a:endParaRPr lang="en-US" sz="2400" dirty="0"/>
          </a:p>
        </p:txBody>
      </p:sp>
      <p:sp>
        <p:nvSpPr>
          <p:cNvPr id="21" name="Text 19"/>
          <p:cNvSpPr txBox="1"/>
          <p:nvPr/>
        </p:nvSpPr>
        <p:spPr>
          <a:xfrm>
            <a:off x="3044952" y="4178808"/>
            <a:ext cx="8046720" cy="548640"/>
          </a:xfrm>
          <a:prstGeom prst="rect">
            <a:avLst/>
          </a:prstGeom>
          <a:noFill/>
          <a:ln/>
        </p:spPr>
        <p:txBody>
          <a:bodyPr wrap="square" lIns="0" tIns="0" rIns="0" bIns="0" rtlCol="0" anchor="ctr"/>
          <a:lstStyle/>
          <a:p>
            <a:pPr indent="0" marL="0">
              <a:buNone/>
            </a:pPr>
            <a:r>
              <a:rPr lang="en-US" sz="1300" dirty="0">
                <a:solidFill>
                  <a:srgbClr val="D2D2D2"/>
                </a:solidFill>
                <a:latin typeface="Arial" pitchFamily="34" charset="0"/>
                <a:ea typeface="Arial" pitchFamily="34" charset="-122"/>
                <a:cs typeface="Arial" pitchFamily="34" charset="-120"/>
              </a:rPr>
              <a:t>45 çalışmalık tarama: en tutarlı etkenler konuya uygunluk ve bilginin metindeki yeri. Kalıcı ve platformlar arası nedensel etki gösteren teknik yok.</a:t>
            </a:r>
            <a:endParaRPr lang="en-US" sz="1300" dirty="0"/>
          </a:p>
        </p:txBody>
      </p:sp>
      <p:sp>
        <p:nvSpPr>
          <p:cNvPr id="22" name="Shape 20"/>
          <p:cNvSpPr/>
          <p:nvPr/>
        </p:nvSpPr>
        <p:spPr>
          <a:xfrm>
            <a:off x="960120" y="4782312"/>
            <a:ext cx="10241280" cy="0"/>
          </a:xfrm>
          <a:prstGeom prst="line">
            <a:avLst/>
          </a:prstGeom>
          <a:noFill/>
          <a:ln w="9525">
            <a:solidFill>
              <a:srgbClr val="3A3A3A"/>
            </a:solidFill>
            <a:prstDash val="dash"/>
          </a:ln>
        </p:spPr>
      </p:sp>
      <p:sp>
        <p:nvSpPr>
          <p:cNvPr id="23" name="Text 21"/>
          <p:cNvSpPr txBox="1"/>
          <p:nvPr/>
        </p:nvSpPr>
        <p:spPr>
          <a:xfrm>
            <a:off x="868680" y="5212080"/>
            <a:ext cx="10424160" cy="457200"/>
          </a:xfrm>
          <a:prstGeom prst="rect">
            <a:avLst/>
          </a:prstGeom>
          <a:noFill/>
          <a:ln/>
        </p:spPr>
        <p:txBody>
          <a:bodyPr wrap="square" lIns="0" tIns="0" rIns="0" bIns="0" rtlCol="0" anchor="ctr"/>
          <a:lstStyle/>
          <a:p>
            <a:pPr algn="ctr" indent="0" marL="0">
              <a:buNone/>
            </a:pPr>
            <a:r>
              <a:rPr lang="en-US" sz="1700" b="1" i="1" dirty="0">
                <a:solidFill>
                  <a:srgbClr val="A78BFA"/>
                </a:solidFill>
                <a:latin typeface="Cambria" pitchFamily="34" charset="0"/>
                <a:ea typeface="Cambria" pitchFamily="34" charset="-122"/>
                <a:cs typeface="Cambria" pitchFamily="34" charset="-120"/>
              </a:rPr>
              <a:t>Kısayol yok. Size garanti değil, ölçüm ve kontrollü deney öneriyorum.</a:t>
            </a:r>
            <a:endParaRPr lang="en-US" sz="1700" dirty="0"/>
          </a:p>
        </p:txBody>
      </p:sp>
      <p:sp>
        <p:nvSpPr>
          <p:cNvPr id="24" name="Text 22"/>
          <p:cNvSpPr txBox="1"/>
          <p:nvPr/>
        </p:nvSpPr>
        <p:spPr>
          <a:xfrm>
            <a:off x="868680" y="5806440"/>
            <a:ext cx="10424160" cy="274320"/>
          </a:xfrm>
          <a:prstGeom prst="rect">
            <a:avLst/>
          </a:prstGeom>
          <a:noFill/>
          <a:ln/>
        </p:spPr>
        <p:txBody>
          <a:bodyPr wrap="square" lIns="0" tIns="0" rIns="0" bIns="0" rtlCol="0" anchor="ctr"/>
          <a:lstStyle/>
          <a:p>
            <a:pPr indent="0" marL="0">
              <a:buNone/>
            </a:pPr>
            <a:r>
              <a:rPr lang="en-US" sz="1000" dirty="0">
                <a:solidFill>
                  <a:srgbClr val="777777"/>
                </a:solidFill>
                <a:latin typeface="Arial" pitchFamily="34" charset="0"/>
                <a:ea typeface="Arial" pitchFamily="34" charset="-122"/>
                <a:cs typeface="Arial" pitchFamily="34" charset="-120"/>
              </a:rPr>
              <a:t>Aggarwal ve diğerleri, KDD 2024 · Martinez, arXiv 2607.14035, Temmuz 2026</a:t>
            </a:r>
            <a:endParaRPr lang="en-US" sz="10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EFEFEF"/>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9A9A9A"/>
            </a:solidFill>
            <a:prstDash val="solid"/>
          </a:ln>
        </p:spPr>
      </p:sp>
      <p:sp>
        <p:nvSpPr>
          <p:cNvPr id="3" name="Shape 1"/>
          <p:cNvSpPr/>
          <p:nvPr/>
        </p:nvSpPr>
        <p:spPr>
          <a:xfrm>
            <a:off x="658368" y="6199632"/>
            <a:ext cx="10844784" cy="0"/>
          </a:xfrm>
          <a:prstGeom prst="line">
            <a:avLst/>
          </a:prstGeom>
          <a:noFill/>
          <a:ln w="9525">
            <a:solidFill>
              <a:srgbClr val="9A9A9A"/>
            </a:solidFill>
            <a:prstDash val="solid"/>
          </a:ln>
        </p:spPr>
      </p:sp>
      <p:sp>
        <p:nvSpPr>
          <p:cNvPr id="4" name="Shape 2"/>
          <p:cNvSpPr/>
          <p:nvPr/>
        </p:nvSpPr>
        <p:spPr>
          <a:xfrm>
            <a:off x="658368" y="457200"/>
            <a:ext cx="0" cy="402336"/>
          </a:xfrm>
          <a:prstGeom prst="line">
            <a:avLst/>
          </a:prstGeom>
          <a:noFill/>
          <a:ln w="9525">
            <a:solidFill>
              <a:srgbClr val="9A9A9A"/>
            </a:solidFill>
            <a:prstDash val="solid"/>
          </a:ln>
        </p:spPr>
      </p:sp>
      <p:sp>
        <p:nvSpPr>
          <p:cNvPr id="5" name="Shape 3"/>
          <p:cNvSpPr/>
          <p:nvPr/>
        </p:nvSpPr>
        <p:spPr>
          <a:xfrm>
            <a:off x="658368" y="5998464"/>
            <a:ext cx="0" cy="402336"/>
          </a:xfrm>
          <a:prstGeom prst="line">
            <a:avLst/>
          </a:prstGeom>
          <a:noFill/>
          <a:ln w="9525">
            <a:solidFill>
              <a:srgbClr val="9A9A9A"/>
            </a:solidFill>
            <a:prstDash val="solid"/>
          </a:ln>
        </p:spPr>
      </p:sp>
      <p:sp>
        <p:nvSpPr>
          <p:cNvPr id="6" name="Shape 4"/>
          <p:cNvSpPr/>
          <p:nvPr/>
        </p:nvSpPr>
        <p:spPr>
          <a:xfrm>
            <a:off x="11503152" y="457200"/>
            <a:ext cx="0" cy="402336"/>
          </a:xfrm>
          <a:prstGeom prst="line">
            <a:avLst/>
          </a:prstGeom>
          <a:noFill/>
          <a:ln w="9525">
            <a:solidFill>
              <a:srgbClr val="9A9A9A"/>
            </a:solidFill>
            <a:prstDash val="solid"/>
          </a:ln>
        </p:spPr>
      </p:sp>
      <p:sp>
        <p:nvSpPr>
          <p:cNvPr id="7" name="Shape 5"/>
          <p:cNvSpPr/>
          <p:nvPr/>
        </p:nvSpPr>
        <p:spPr>
          <a:xfrm>
            <a:off x="11503152" y="5998464"/>
            <a:ext cx="0" cy="402336"/>
          </a:xfrm>
          <a:prstGeom prst="line">
            <a:avLst/>
          </a:prstGeom>
          <a:noFill/>
          <a:ln w="9525">
            <a:solidFill>
              <a:srgbClr val="9A9A9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6B6B6B"/>
                </a:solidFill>
                <a:latin typeface="Arial" pitchFamily="34" charset="0"/>
                <a:ea typeface="Arial" pitchFamily="34" charset="-122"/>
                <a:cs typeface="Arial" pitchFamily="34" charset="-120"/>
              </a:rPr>
              <a:t>KENDİ BAŞINA ANLAŞILAN İÇERİK BÖLÜMÜ</a:t>
            </a:r>
            <a:endParaRPr lang="en-US" sz="1100" dirty="0"/>
          </a:p>
        </p:txBody>
      </p:sp>
      <p:sp>
        <p:nvSpPr>
          <p:cNvPr id="9" name="Shape 7"/>
          <p:cNvSpPr/>
          <p:nvPr/>
        </p:nvSpPr>
        <p:spPr>
          <a:xfrm>
            <a:off x="9464040" y="850392"/>
            <a:ext cx="1783080" cy="274320"/>
          </a:xfrm>
          <a:prstGeom prst="roundRect">
            <a:avLst>
              <a:gd name="adj" fmla="val 16667"/>
            </a:avLst>
          </a:prstGeom>
          <a:solidFill>
            <a:srgbClr val="E2DCF7"/>
          </a:solidFill>
          <a:ln w="6350">
            <a:solidFill>
              <a:srgbClr val="6D4AE0"/>
            </a:solidFill>
            <a:prstDash val="solid"/>
          </a:ln>
        </p:spPr>
      </p:sp>
      <p:sp>
        <p:nvSpPr>
          <p:cNvPr id="10" name="Text 8"/>
          <p:cNvSpPr txBox="1"/>
          <p:nvPr/>
        </p:nvSpPr>
        <p:spPr>
          <a:xfrm>
            <a:off x="9464040" y="850392"/>
            <a:ext cx="1783080" cy="274320"/>
          </a:xfrm>
          <a:prstGeom prst="rect">
            <a:avLst/>
          </a:prstGeom>
          <a:noFill/>
          <a:ln/>
        </p:spPr>
        <p:txBody>
          <a:bodyPr wrap="square" lIns="0" tIns="0" rIns="0" bIns="0" rtlCol="0" anchor="ctr"/>
          <a:lstStyle/>
          <a:p>
            <a:pPr algn="ctr" indent="0" marL="0">
              <a:buNone/>
            </a:pPr>
            <a:r>
              <a:rPr lang="en-US" sz="850" b="1" spc="150" kern="0" dirty="0">
                <a:solidFill>
                  <a:srgbClr val="6D4AE0"/>
                </a:solidFill>
                <a:latin typeface="Arial" pitchFamily="34" charset="0"/>
                <a:ea typeface="Arial" pitchFamily="34" charset="-122"/>
                <a:cs typeface="Arial" pitchFamily="34" charset="-120"/>
              </a:rPr>
              <a:t>KURGUSAL ÖRNEK</a:t>
            </a:r>
            <a:endParaRPr lang="en-US" sz="850" dirty="0"/>
          </a:p>
        </p:txBody>
      </p:sp>
      <p:sp>
        <p:nvSpPr>
          <p:cNvPr id="11" name="Text 9"/>
          <p:cNvSpPr txBox="1"/>
          <p:nvPr/>
        </p:nvSpPr>
        <p:spPr>
          <a:xfrm>
            <a:off x="822960" y="1234440"/>
            <a:ext cx="10515600" cy="822960"/>
          </a:xfrm>
          <a:prstGeom prst="rect">
            <a:avLst/>
          </a:prstGeom>
          <a:noFill/>
          <a:ln/>
        </p:spPr>
        <p:txBody>
          <a:bodyPr wrap="square" lIns="0" tIns="0" rIns="0" bIns="0" rtlCol="0" anchor="t"/>
          <a:lstStyle/>
          <a:p>
            <a:pPr algn="ctr" indent="0" marL="0">
              <a:buNone/>
            </a:pPr>
            <a:r>
              <a:rPr lang="en-US" sz="3400" dirty="0">
                <a:solidFill>
                  <a:srgbClr val="111111"/>
                </a:solidFill>
                <a:latin typeface="Arial" pitchFamily="34" charset="0"/>
                <a:ea typeface="Arial" pitchFamily="34" charset="-122"/>
                <a:cs typeface="Arial" pitchFamily="34" charset="-120"/>
              </a:rPr>
              <a:t>Sıfatı sil, </a:t>
            </a:r>
            <a:pPr algn="ctr" indent="0" marL="0">
              <a:buNone/>
            </a:pPr>
            <a:r>
              <a:rPr lang="en-US" sz="3400" b="1" i="1" dirty="0">
                <a:solidFill>
                  <a:srgbClr val="6D4AE0"/>
                </a:solidFill>
                <a:latin typeface="Cambria" pitchFamily="34" charset="0"/>
                <a:ea typeface="Cambria" pitchFamily="34" charset="-122"/>
                <a:cs typeface="Cambria" pitchFamily="34" charset="-120"/>
              </a:rPr>
              <a:t>karar bilgisini yaz</a:t>
            </a:r>
            <a:endParaRPr lang="en-US" sz="3400" dirty="0"/>
          </a:p>
        </p:txBody>
      </p:sp>
      <p:sp>
        <p:nvSpPr>
          <p:cNvPr id="12" name="Shape 10"/>
          <p:cNvSpPr/>
          <p:nvPr/>
        </p:nvSpPr>
        <p:spPr>
          <a:xfrm>
            <a:off x="960120" y="2240280"/>
            <a:ext cx="10241280" cy="868680"/>
          </a:xfrm>
          <a:prstGeom prst="roundRect">
            <a:avLst>
              <a:gd name="adj" fmla="val 4211"/>
            </a:avLst>
          </a:prstGeom>
          <a:solidFill>
            <a:srgbClr val="E4E4E4"/>
          </a:solidFill>
          <a:ln w="9525">
            <a:solidFill>
              <a:srgbClr val="C2C2C2"/>
            </a:solidFill>
            <a:prstDash val="solid"/>
          </a:ln>
        </p:spPr>
      </p:sp>
      <p:sp>
        <p:nvSpPr>
          <p:cNvPr id="13" name="Text 11"/>
          <p:cNvSpPr txBox="1"/>
          <p:nvPr/>
        </p:nvSpPr>
        <p:spPr>
          <a:xfrm>
            <a:off x="1280160" y="2359152"/>
            <a:ext cx="1828800" cy="256032"/>
          </a:xfrm>
          <a:prstGeom prst="rect">
            <a:avLst/>
          </a:prstGeom>
          <a:noFill/>
          <a:ln/>
        </p:spPr>
        <p:txBody>
          <a:bodyPr wrap="square" lIns="0" tIns="0" rIns="0" bIns="0" rtlCol="0" anchor="ctr"/>
          <a:lstStyle/>
          <a:p>
            <a:pPr indent="0" marL="0">
              <a:buNone/>
            </a:pPr>
            <a:r>
              <a:rPr lang="en-US" sz="1050" spc="240" kern="0" dirty="0">
                <a:solidFill>
                  <a:srgbClr val="888888"/>
                </a:solidFill>
                <a:latin typeface="Arial" pitchFamily="34" charset="0"/>
                <a:ea typeface="Arial" pitchFamily="34" charset="-122"/>
                <a:cs typeface="Arial" pitchFamily="34" charset="-120"/>
              </a:rPr>
              <a:t>ÖNCE</a:t>
            </a:r>
            <a:endParaRPr lang="en-US" sz="1050" dirty="0"/>
          </a:p>
        </p:txBody>
      </p:sp>
      <p:sp>
        <p:nvSpPr>
          <p:cNvPr id="14" name="Text 12"/>
          <p:cNvSpPr txBox="1"/>
          <p:nvPr/>
        </p:nvSpPr>
        <p:spPr>
          <a:xfrm>
            <a:off x="1280160" y="2633472"/>
            <a:ext cx="9692640" cy="411480"/>
          </a:xfrm>
          <a:prstGeom prst="rect">
            <a:avLst/>
          </a:prstGeom>
          <a:noFill/>
          <a:ln/>
        </p:spPr>
        <p:txBody>
          <a:bodyPr wrap="square" lIns="0" tIns="0" rIns="0" bIns="0" rtlCol="0" anchor="ctr"/>
          <a:lstStyle/>
          <a:p>
            <a:pPr indent="0" marL="0">
              <a:buNone/>
            </a:pPr>
            <a:r>
              <a:rPr lang="en-US" sz="1500" i="1" dirty="0">
                <a:solidFill>
                  <a:srgbClr val="555555"/>
                </a:solidFill>
                <a:latin typeface="Cambria" pitchFamily="34" charset="0"/>
                <a:ea typeface="Cambria" pitchFamily="34" charset="-122"/>
                <a:cs typeface="Cambria" pitchFamily="34" charset="-120"/>
              </a:rPr>
              <a:t>"Üstün kalitemiz ve hızlı üretimimizle tüm ihtiyaçlara cevap veriyoruz."</a:t>
            </a:r>
            <a:endParaRPr lang="en-US" sz="1500" dirty="0"/>
          </a:p>
        </p:txBody>
      </p:sp>
      <p:sp>
        <p:nvSpPr>
          <p:cNvPr id="15" name="Shape 13"/>
          <p:cNvSpPr/>
          <p:nvPr/>
        </p:nvSpPr>
        <p:spPr>
          <a:xfrm>
            <a:off x="960120" y="3291840"/>
            <a:ext cx="10241280" cy="1691640"/>
          </a:xfrm>
          <a:prstGeom prst="roundRect">
            <a:avLst>
              <a:gd name="adj" fmla="val 2162"/>
            </a:avLst>
          </a:prstGeom>
          <a:solidFill>
            <a:srgbClr val="E2DCF7"/>
          </a:solidFill>
          <a:ln w="9525">
            <a:solidFill>
              <a:srgbClr val="6D4AE0"/>
            </a:solidFill>
            <a:prstDash val="solid"/>
          </a:ln>
        </p:spPr>
      </p:sp>
      <p:sp>
        <p:nvSpPr>
          <p:cNvPr id="16" name="Text 14"/>
          <p:cNvSpPr txBox="1"/>
          <p:nvPr/>
        </p:nvSpPr>
        <p:spPr>
          <a:xfrm>
            <a:off x="1280160" y="3410712"/>
            <a:ext cx="1828800" cy="256032"/>
          </a:xfrm>
          <a:prstGeom prst="rect">
            <a:avLst/>
          </a:prstGeom>
          <a:noFill/>
          <a:ln/>
        </p:spPr>
        <p:txBody>
          <a:bodyPr wrap="square" lIns="0" tIns="0" rIns="0" bIns="0" rtlCol="0" anchor="ctr"/>
          <a:lstStyle/>
          <a:p>
            <a:pPr indent="0" marL="0">
              <a:buNone/>
            </a:pPr>
            <a:r>
              <a:rPr lang="en-US" sz="1050" spc="240" kern="0" dirty="0">
                <a:solidFill>
                  <a:srgbClr val="6D4AE0"/>
                </a:solidFill>
                <a:latin typeface="Arial" pitchFamily="34" charset="0"/>
                <a:ea typeface="Arial" pitchFamily="34" charset="-122"/>
                <a:cs typeface="Arial" pitchFamily="34" charset="-120"/>
              </a:rPr>
              <a:t>SONRA</a:t>
            </a:r>
            <a:endParaRPr lang="en-US" sz="1050" dirty="0"/>
          </a:p>
        </p:txBody>
      </p:sp>
      <p:sp>
        <p:nvSpPr>
          <p:cNvPr id="17" name="Text 15"/>
          <p:cNvSpPr txBox="1"/>
          <p:nvPr/>
        </p:nvSpPr>
        <p:spPr>
          <a:xfrm>
            <a:off x="1280160" y="3685032"/>
            <a:ext cx="9692640" cy="1234440"/>
          </a:xfrm>
          <a:prstGeom prst="rect">
            <a:avLst/>
          </a:prstGeom>
          <a:noFill/>
          <a:ln/>
        </p:spPr>
        <p:txBody>
          <a:bodyPr wrap="square" lIns="0" tIns="0" rIns="0" bIns="0" rtlCol="0" anchor="ctr"/>
          <a:lstStyle/>
          <a:p>
            <a:pPr indent="0" marL="0">
              <a:lnSpc>
                <a:spcPct val="115000"/>
              </a:lnSpc>
              <a:buNone/>
            </a:pPr>
            <a:r>
              <a:rPr lang="en-US" sz="1400" dirty="0">
                <a:solidFill>
                  <a:srgbClr val="2A1C6B"/>
                </a:solidFill>
                <a:latin typeface="Arial" pitchFamily="34" charset="0"/>
                <a:ea typeface="Arial" pitchFamily="34" charset="-122"/>
                <a:cs typeface="Arial" pitchFamily="34" charset="-120"/>
              </a:rPr>
              <a:t>MD500 havlu, %100 pamuk bileşimi ve 500 g/m² hedef gramajıyla otel kullanımı için sunulur. Standart ölçü 70 × 140 cm. Minimum sipariş renk başına 500 adet. Standart ürünlerde hedef üretim süresi, numune ve sipariş onayından sonra 20 iş günüdür; sevkiyat ayrıca hesaplanır. Toleranslar teknik föydedir.</a:t>
            </a:r>
            <a:endParaRPr lang="en-US" sz="1400" dirty="0"/>
          </a:p>
        </p:txBody>
      </p:sp>
      <p:sp>
        <p:nvSpPr>
          <p:cNvPr id="18" name="Text 16"/>
          <p:cNvSpPr txBox="1"/>
          <p:nvPr/>
        </p:nvSpPr>
        <p:spPr>
          <a:xfrm>
            <a:off x="960120" y="5166360"/>
            <a:ext cx="10241280" cy="548640"/>
          </a:xfrm>
          <a:prstGeom prst="rect">
            <a:avLst/>
          </a:prstGeom>
          <a:noFill/>
          <a:ln/>
        </p:spPr>
        <p:txBody>
          <a:bodyPr wrap="square" lIns="0" tIns="0" rIns="0" bIns="0" rtlCol="0" anchor="ctr"/>
          <a:lstStyle/>
          <a:p>
            <a:pPr algn="ctr" indent="0" marL="0">
              <a:buNone/>
            </a:pPr>
            <a:r>
              <a:rPr lang="en-US" sz="1350" dirty="0">
                <a:solidFill>
                  <a:srgbClr val="333333"/>
                </a:solidFill>
                <a:latin typeface="Arial" pitchFamily="34" charset="0"/>
                <a:ea typeface="Arial" pitchFamily="34" charset="-122"/>
                <a:cs typeface="Arial" pitchFamily="34" charset="-120"/>
              </a:rPr>
              <a:t>Google sayfayı bütün olarak sıralar. Ama her bölüm tek başına alındığında da ne olduğu, hangi koşulda geçerli olduğu anlaşılmalı.</a:t>
            </a:r>
            <a:endParaRPr lang="en-US" sz="1350" dirty="0"/>
          </a:p>
        </p:txBody>
      </p:sp>
      <p:sp>
        <p:nvSpPr>
          <p:cNvPr id="19" name="Text 17"/>
          <p:cNvSpPr txBox="1"/>
          <p:nvPr/>
        </p:nvSpPr>
        <p:spPr>
          <a:xfrm>
            <a:off x="868680" y="5833872"/>
            <a:ext cx="10424160" cy="274320"/>
          </a:xfrm>
          <a:prstGeom prst="rect">
            <a:avLst/>
          </a:prstGeom>
          <a:noFill/>
          <a:ln/>
        </p:spPr>
        <p:txBody>
          <a:bodyPr wrap="square" lIns="0" tIns="0" rIns="0" bIns="0" rtlCol="0" anchor="ctr"/>
          <a:lstStyle/>
          <a:p>
            <a:pPr indent="0" marL="0">
              <a:buNone/>
            </a:pPr>
            <a:r>
              <a:rPr lang="en-US" sz="1000" dirty="0">
                <a:solidFill>
                  <a:srgbClr val="8E8E8E"/>
                </a:solidFill>
                <a:latin typeface="Arial" pitchFamily="34" charset="0"/>
                <a:ea typeface="Arial" pitchFamily="34" charset="-122"/>
                <a:cs typeface="Arial" pitchFamily="34" charset="-120"/>
              </a:rPr>
              <a:t>Örnek değerler öğretim içindir. Ürün ve operasyon ekibi doğrulamadan yayımlanmaz; "20 iş günü" koşulsuz teslim garantisine dönüştürülmez.</a:t>
            </a:r>
            <a:endParaRPr lang="en-US" sz="10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3A3A3A"/>
            </a:solidFill>
            <a:prstDash val="solid"/>
          </a:ln>
        </p:spPr>
      </p:sp>
      <p:sp>
        <p:nvSpPr>
          <p:cNvPr id="3" name="Shape 1"/>
          <p:cNvSpPr/>
          <p:nvPr/>
        </p:nvSpPr>
        <p:spPr>
          <a:xfrm>
            <a:off x="658368" y="6199632"/>
            <a:ext cx="10844784" cy="0"/>
          </a:xfrm>
          <a:prstGeom prst="line">
            <a:avLst/>
          </a:prstGeom>
          <a:noFill/>
          <a:ln w="9525">
            <a:solidFill>
              <a:srgbClr val="3A3A3A"/>
            </a:solidFill>
            <a:prstDash val="solid"/>
          </a:ln>
        </p:spPr>
      </p:sp>
      <p:sp>
        <p:nvSpPr>
          <p:cNvPr id="4" name="Shape 2"/>
          <p:cNvSpPr/>
          <p:nvPr/>
        </p:nvSpPr>
        <p:spPr>
          <a:xfrm>
            <a:off x="658368" y="457200"/>
            <a:ext cx="0" cy="402336"/>
          </a:xfrm>
          <a:prstGeom prst="line">
            <a:avLst/>
          </a:prstGeom>
          <a:noFill/>
          <a:ln w="9525">
            <a:solidFill>
              <a:srgbClr val="3A3A3A"/>
            </a:solidFill>
            <a:prstDash val="solid"/>
          </a:ln>
        </p:spPr>
      </p:sp>
      <p:sp>
        <p:nvSpPr>
          <p:cNvPr id="5" name="Shape 3"/>
          <p:cNvSpPr/>
          <p:nvPr/>
        </p:nvSpPr>
        <p:spPr>
          <a:xfrm>
            <a:off x="658368" y="5998464"/>
            <a:ext cx="0" cy="402336"/>
          </a:xfrm>
          <a:prstGeom prst="line">
            <a:avLst/>
          </a:prstGeom>
          <a:noFill/>
          <a:ln w="9525">
            <a:solidFill>
              <a:srgbClr val="3A3A3A"/>
            </a:solidFill>
            <a:prstDash val="solid"/>
          </a:ln>
        </p:spPr>
      </p:sp>
      <p:sp>
        <p:nvSpPr>
          <p:cNvPr id="6" name="Shape 4"/>
          <p:cNvSpPr/>
          <p:nvPr/>
        </p:nvSpPr>
        <p:spPr>
          <a:xfrm>
            <a:off x="11503152" y="457200"/>
            <a:ext cx="0" cy="402336"/>
          </a:xfrm>
          <a:prstGeom prst="line">
            <a:avLst/>
          </a:prstGeom>
          <a:noFill/>
          <a:ln w="9525">
            <a:solidFill>
              <a:srgbClr val="3A3A3A"/>
            </a:solidFill>
            <a:prstDash val="solid"/>
          </a:ln>
        </p:spPr>
      </p:sp>
      <p:sp>
        <p:nvSpPr>
          <p:cNvPr id="7" name="Shape 5"/>
          <p:cNvSpPr/>
          <p:nvPr/>
        </p:nvSpPr>
        <p:spPr>
          <a:xfrm>
            <a:off x="11503152" y="5998464"/>
            <a:ext cx="0" cy="402336"/>
          </a:xfrm>
          <a:prstGeom prst="line">
            <a:avLst/>
          </a:prstGeom>
          <a:noFill/>
          <a:ln w="9525">
            <a:solidFill>
              <a:srgbClr val="3A3A3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8A8A8A"/>
                </a:solidFill>
                <a:latin typeface="Arial" pitchFamily="34" charset="0"/>
                <a:ea typeface="Arial" pitchFamily="34" charset="-122"/>
                <a:cs typeface="Arial" pitchFamily="34" charset="-120"/>
              </a:rPr>
              <a:t>KATMAN 4 · BİLMENİZ YETER, HEMEN KURMANIZ GEREKMEZ</a:t>
            </a:r>
            <a:endParaRPr lang="en-US" sz="1100" dirty="0"/>
          </a:p>
        </p:txBody>
      </p:sp>
      <p:sp>
        <p:nvSpPr>
          <p:cNvPr id="9" name="Text 7"/>
          <p:cNvSpPr txBox="1"/>
          <p:nvPr/>
        </p:nvSpPr>
        <p:spPr>
          <a:xfrm>
            <a:off x="822960" y="1234440"/>
            <a:ext cx="10515600" cy="822960"/>
          </a:xfrm>
          <a:prstGeom prst="rect">
            <a:avLst/>
          </a:prstGeom>
          <a:noFill/>
          <a:ln/>
        </p:spPr>
        <p:txBody>
          <a:bodyPr wrap="square" lIns="0" tIns="0" rIns="0" bIns="0" rtlCol="0" anchor="t"/>
          <a:lstStyle/>
          <a:p>
            <a:pPr algn="ctr" indent="0" marL="0">
              <a:buNone/>
            </a:pPr>
            <a:r>
              <a:rPr lang="en-US" sz="3400" dirty="0">
                <a:solidFill>
                  <a:srgbClr val="FFFFFF"/>
                </a:solidFill>
                <a:latin typeface="Arial" pitchFamily="34" charset="0"/>
                <a:ea typeface="Arial" pitchFamily="34" charset="-122"/>
                <a:cs typeface="Arial" pitchFamily="34" charset="-120"/>
              </a:rPr>
              <a:t>Şimdi </a:t>
            </a:r>
            <a:pPr algn="ctr" indent="0" marL="0">
              <a:buNone/>
            </a:pPr>
            <a:r>
              <a:rPr lang="en-US" sz="3400" b="1" i="1" dirty="0">
                <a:solidFill>
                  <a:srgbClr val="A78BFA"/>
                </a:solidFill>
                <a:latin typeface="Cambria" pitchFamily="34" charset="0"/>
                <a:ea typeface="Cambria" pitchFamily="34" charset="-122"/>
                <a:cs typeface="Cambria" pitchFamily="34" charset="-120"/>
              </a:rPr>
              <a:t>kurmanız gerekmiyor</a:t>
            </a:r>
            <a:endParaRPr lang="en-US" sz="3400" dirty="0"/>
          </a:p>
        </p:txBody>
      </p:sp>
      <p:sp>
        <p:nvSpPr>
          <p:cNvPr id="10" name="Shape 8"/>
          <p:cNvSpPr/>
          <p:nvPr/>
        </p:nvSpPr>
        <p:spPr>
          <a:xfrm>
            <a:off x="960120" y="2103120"/>
            <a:ext cx="10241280" cy="0"/>
          </a:xfrm>
          <a:prstGeom prst="line">
            <a:avLst/>
          </a:prstGeom>
          <a:noFill/>
          <a:ln w="9525">
            <a:solidFill>
              <a:srgbClr val="3A3A3A"/>
            </a:solidFill>
            <a:prstDash val="dash"/>
          </a:ln>
        </p:spPr>
      </p:sp>
      <p:sp>
        <p:nvSpPr>
          <p:cNvPr id="11" name="Text 9"/>
          <p:cNvSpPr txBox="1"/>
          <p:nvPr/>
        </p:nvSpPr>
        <p:spPr>
          <a:xfrm>
            <a:off x="1033272" y="2157984"/>
            <a:ext cx="1188720" cy="493776"/>
          </a:xfrm>
          <a:prstGeom prst="rect">
            <a:avLst/>
          </a:prstGeom>
          <a:noFill/>
          <a:ln/>
        </p:spPr>
        <p:txBody>
          <a:bodyPr wrap="square" lIns="0" tIns="0" rIns="0" bIns="0" rtlCol="0" anchor="ctr"/>
          <a:lstStyle/>
          <a:p>
            <a:pPr indent="0" marL="0">
              <a:buNone/>
            </a:pPr>
            <a:r>
              <a:rPr lang="en-US" sz="2000" b="1" i="1" dirty="0">
                <a:solidFill>
                  <a:srgbClr val="A78BFA"/>
                </a:solidFill>
                <a:latin typeface="Cambria" pitchFamily="34" charset="0"/>
                <a:ea typeface="Cambria" pitchFamily="34" charset="-122"/>
                <a:cs typeface="Cambria" pitchFamily="34" charset="-120"/>
              </a:rPr>
              <a:t>MCP</a:t>
            </a:r>
            <a:endParaRPr lang="en-US" sz="2000" dirty="0"/>
          </a:p>
        </p:txBody>
      </p:sp>
      <p:sp>
        <p:nvSpPr>
          <p:cNvPr id="12" name="Text 10"/>
          <p:cNvSpPr txBox="1"/>
          <p:nvPr/>
        </p:nvSpPr>
        <p:spPr>
          <a:xfrm>
            <a:off x="2404872" y="2157984"/>
            <a:ext cx="2926080" cy="493776"/>
          </a:xfrm>
          <a:prstGeom prst="rect">
            <a:avLst/>
          </a:prstGeom>
          <a:noFill/>
          <a:ln/>
        </p:spPr>
        <p:txBody>
          <a:bodyPr wrap="square" lIns="0" tIns="0" rIns="0" bIns="0" rtlCol="0" anchor="ctr"/>
          <a:lstStyle/>
          <a:p>
            <a:pPr indent="0" marL="0">
              <a:buNone/>
            </a:pPr>
            <a:r>
              <a:rPr lang="en-US" sz="1200" dirty="0">
                <a:solidFill>
                  <a:srgbClr val="D2D2D2"/>
                </a:solidFill>
                <a:latin typeface="Arial" pitchFamily="34" charset="0"/>
                <a:ea typeface="Arial" pitchFamily="34" charset="-122"/>
                <a:cs typeface="Arial" pitchFamily="34" charset="-120"/>
              </a:rPr>
              <a:t>Yapay zekâ uygulamasını veri ve araçlara bağlar</a:t>
            </a:r>
            <a:endParaRPr lang="en-US" sz="1200" dirty="0"/>
          </a:p>
        </p:txBody>
      </p:sp>
      <p:sp>
        <p:nvSpPr>
          <p:cNvPr id="13" name="Text 11"/>
          <p:cNvSpPr txBox="1"/>
          <p:nvPr/>
        </p:nvSpPr>
        <p:spPr>
          <a:xfrm>
            <a:off x="5513832" y="2157984"/>
            <a:ext cx="2011680" cy="493776"/>
          </a:xfrm>
          <a:prstGeom prst="rect">
            <a:avLst/>
          </a:prstGeom>
          <a:noFill/>
          <a:ln/>
        </p:spPr>
        <p:txBody>
          <a:bodyPr wrap="square" lIns="0" tIns="0" rIns="0" bIns="0" rtlCol="0" anchor="ctr"/>
          <a:lstStyle/>
          <a:p>
            <a:pPr indent="0" marL="0">
              <a:buNone/>
            </a:pPr>
            <a:r>
              <a:rPr lang="en-US" sz="1200" dirty="0">
                <a:solidFill>
                  <a:srgbClr val="888888"/>
                </a:solidFill>
                <a:latin typeface="Arial" pitchFamily="34" charset="0"/>
                <a:ea typeface="Arial" pitchFamily="34" charset="-122"/>
                <a:cs typeface="Arial" pitchFamily="34" charset="-120"/>
              </a:rPr>
              <a:t>Anthropic, Kasım 2024</a:t>
            </a:r>
            <a:endParaRPr lang="en-US" sz="1200" dirty="0"/>
          </a:p>
        </p:txBody>
      </p:sp>
      <p:sp>
        <p:nvSpPr>
          <p:cNvPr id="14" name="Text 12"/>
          <p:cNvSpPr txBox="1"/>
          <p:nvPr/>
        </p:nvSpPr>
        <p:spPr>
          <a:xfrm>
            <a:off x="7708392" y="2157984"/>
            <a:ext cx="3383280" cy="493776"/>
          </a:xfrm>
          <a:prstGeom prst="rect">
            <a:avLst/>
          </a:prstGeom>
          <a:noFill/>
          <a:ln/>
        </p:spPr>
        <p:txBody>
          <a:bodyPr wrap="square" lIns="0" tIns="0" rIns="0" bIns="0" rtlCol="0" anchor="ctr"/>
          <a:lstStyle/>
          <a:p>
            <a:pPr indent="0" marL="0">
              <a:buNone/>
            </a:pPr>
            <a:r>
              <a:rPr lang="en-US" sz="1200" dirty="0">
                <a:solidFill>
                  <a:srgbClr val="D2D2D2"/>
                </a:solidFill>
                <a:latin typeface="Arial" pitchFamily="34" charset="0"/>
                <a:ea typeface="Arial" pitchFamily="34" charset="-122"/>
                <a:cs typeface="Arial" pitchFamily="34" charset="-120"/>
              </a:rPr>
              <a:t>Yetkili asistanın katalogdan ürün bilgisi alması</a:t>
            </a:r>
            <a:endParaRPr lang="en-US" sz="1200" dirty="0"/>
          </a:p>
        </p:txBody>
      </p:sp>
      <p:sp>
        <p:nvSpPr>
          <p:cNvPr id="15" name="Shape 13"/>
          <p:cNvSpPr/>
          <p:nvPr/>
        </p:nvSpPr>
        <p:spPr>
          <a:xfrm>
            <a:off x="960120" y="2706624"/>
            <a:ext cx="10241280" cy="0"/>
          </a:xfrm>
          <a:prstGeom prst="line">
            <a:avLst/>
          </a:prstGeom>
          <a:noFill/>
          <a:ln w="9525">
            <a:solidFill>
              <a:srgbClr val="3A3A3A"/>
            </a:solidFill>
            <a:prstDash val="dash"/>
          </a:ln>
        </p:spPr>
      </p:sp>
      <p:sp>
        <p:nvSpPr>
          <p:cNvPr id="16" name="Text 14"/>
          <p:cNvSpPr txBox="1"/>
          <p:nvPr/>
        </p:nvSpPr>
        <p:spPr>
          <a:xfrm>
            <a:off x="1033272" y="2761488"/>
            <a:ext cx="1188720" cy="493776"/>
          </a:xfrm>
          <a:prstGeom prst="rect">
            <a:avLst/>
          </a:prstGeom>
          <a:noFill/>
          <a:ln/>
        </p:spPr>
        <p:txBody>
          <a:bodyPr wrap="square" lIns="0" tIns="0" rIns="0" bIns="0" rtlCol="0" anchor="ctr"/>
          <a:lstStyle/>
          <a:p>
            <a:pPr indent="0" marL="0">
              <a:buNone/>
            </a:pPr>
            <a:r>
              <a:rPr lang="en-US" sz="2000" b="1" i="1" dirty="0">
                <a:solidFill>
                  <a:srgbClr val="A78BFA"/>
                </a:solidFill>
                <a:latin typeface="Cambria" pitchFamily="34" charset="0"/>
                <a:ea typeface="Cambria" pitchFamily="34" charset="-122"/>
                <a:cs typeface="Cambria" pitchFamily="34" charset="-120"/>
              </a:rPr>
              <a:t>A2A</a:t>
            </a:r>
            <a:endParaRPr lang="en-US" sz="2000" dirty="0"/>
          </a:p>
        </p:txBody>
      </p:sp>
      <p:sp>
        <p:nvSpPr>
          <p:cNvPr id="17" name="Text 15"/>
          <p:cNvSpPr txBox="1"/>
          <p:nvPr/>
        </p:nvSpPr>
        <p:spPr>
          <a:xfrm>
            <a:off x="2404872" y="2761488"/>
            <a:ext cx="2926080" cy="493776"/>
          </a:xfrm>
          <a:prstGeom prst="rect">
            <a:avLst/>
          </a:prstGeom>
          <a:noFill/>
          <a:ln/>
        </p:spPr>
        <p:txBody>
          <a:bodyPr wrap="square" lIns="0" tIns="0" rIns="0" bIns="0" rtlCol="0" anchor="ctr"/>
          <a:lstStyle/>
          <a:p>
            <a:pPr indent="0" marL="0">
              <a:buNone/>
            </a:pPr>
            <a:r>
              <a:rPr lang="en-US" sz="1200" dirty="0">
                <a:solidFill>
                  <a:srgbClr val="D2D2D2"/>
                </a:solidFill>
                <a:latin typeface="Arial" pitchFamily="34" charset="0"/>
                <a:ea typeface="Arial" pitchFamily="34" charset="-122"/>
                <a:cs typeface="Arial" pitchFamily="34" charset="-120"/>
              </a:rPr>
              <a:t>Ayrı ajanlar arasında görev iletişimi</a:t>
            </a:r>
            <a:endParaRPr lang="en-US" sz="1200" dirty="0"/>
          </a:p>
        </p:txBody>
      </p:sp>
      <p:sp>
        <p:nvSpPr>
          <p:cNvPr id="18" name="Text 16"/>
          <p:cNvSpPr txBox="1"/>
          <p:nvPr/>
        </p:nvSpPr>
        <p:spPr>
          <a:xfrm>
            <a:off x="5513832" y="2761488"/>
            <a:ext cx="2011680" cy="493776"/>
          </a:xfrm>
          <a:prstGeom prst="rect">
            <a:avLst/>
          </a:prstGeom>
          <a:noFill/>
          <a:ln/>
        </p:spPr>
        <p:txBody>
          <a:bodyPr wrap="square" lIns="0" tIns="0" rIns="0" bIns="0" rtlCol="0" anchor="ctr"/>
          <a:lstStyle/>
          <a:p>
            <a:pPr indent="0" marL="0">
              <a:buNone/>
            </a:pPr>
            <a:r>
              <a:rPr lang="en-US" sz="1200" dirty="0">
                <a:solidFill>
                  <a:srgbClr val="888888"/>
                </a:solidFill>
                <a:latin typeface="Arial" pitchFamily="34" charset="0"/>
                <a:ea typeface="Arial" pitchFamily="34" charset="-122"/>
                <a:cs typeface="Arial" pitchFamily="34" charset="-120"/>
              </a:rPr>
              <a:t>Google, Nisan 2025</a:t>
            </a:r>
            <a:endParaRPr lang="en-US" sz="1200" dirty="0"/>
          </a:p>
        </p:txBody>
      </p:sp>
      <p:sp>
        <p:nvSpPr>
          <p:cNvPr id="19" name="Text 17"/>
          <p:cNvSpPr txBox="1"/>
          <p:nvPr/>
        </p:nvSpPr>
        <p:spPr>
          <a:xfrm>
            <a:off x="7708392" y="2761488"/>
            <a:ext cx="3383280" cy="493776"/>
          </a:xfrm>
          <a:prstGeom prst="rect">
            <a:avLst/>
          </a:prstGeom>
          <a:noFill/>
          <a:ln/>
        </p:spPr>
        <p:txBody>
          <a:bodyPr wrap="square" lIns="0" tIns="0" rIns="0" bIns="0" rtlCol="0" anchor="ctr"/>
          <a:lstStyle/>
          <a:p>
            <a:pPr indent="0" marL="0">
              <a:buNone/>
            </a:pPr>
            <a:r>
              <a:rPr lang="en-US" sz="1200" dirty="0">
                <a:solidFill>
                  <a:srgbClr val="D2D2D2"/>
                </a:solidFill>
                <a:latin typeface="Arial" pitchFamily="34" charset="0"/>
                <a:ea typeface="Arial" pitchFamily="34" charset="-122"/>
                <a:cs typeface="Arial" pitchFamily="34" charset="-120"/>
              </a:rPr>
              <a:t>Alıcı ve tedarikçi ajanının durum paylaşması</a:t>
            </a:r>
            <a:endParaRPr lang="en-US" sz="1200" dirty="0"/>
          </a:p>
        </p:txBody>
      </p:sp>
      <p:sp>
        <p:nvSpPr>
          <p:cNvPr id="20" name="Shape 18"/>
          <p:cNvSpPr/>
          <p:nvPr/>
        </p:nvSpPr>
        <p:spPr>
          <a:xfrm>
            <a:off x="960120" y="3310128"/>
            <a:ext cx="10241280" cy="0"/>
          </a:xfrm>
          <a:prstGeom prst="line">
            <a:avLst/>
          </a:prstGeom>
          <a:noFill/>
          <a:ln w="9525">
            <a:solidFill>
              <a:srgbClr val="3A3A3A"/>
            </a:solidFill>
            <a:prstDash val="dash"/>
          </a:ln>
        </p:spPr>
      </p:sp>
      <p:sp>
        <p:nvSpPr>
          <p:cNvPr id="21" name="Text 19"/>
          <p:cNvSpPr txBox="1"/>
          <p:nvPr/>
        </p:nvSpPr>
        <p:spPr>
          <a:xfrm>
            <a:off x="1033272" y="3364992"/>
            <a:ext cx="1188720" cy="493776"/>
          </a:xfrm>
          <a:prstGeom prst="rect">
            <a:avLst/>
          </a:prstGeom>
          <a:noFill/>
          <a:ln/>
        </p:spPr>
        <p:txBody>
          <a:bodyPr wrap="square" lIns="0" tIns="0" rIns="0" bIns="0" rtlCol="0" anchor="ctr"/>
          <a:lstStyle/>
          <a:p>
            <a:pPr indent="0" marL="0">
              <a:buNone/>
            </a:pPr>
            <a:r>
              <a:rPr lang="en-US" sz="2000" b="1" i="1" dirty="0">
                <a:solidFill>
                  <a:srgbClr val="A78BFA"/>
                </a:solidFill>
                <a:latin typeface="Cambria" pitchFamily="34" charset="0"/>
                <a:ea typeface="Cambria" pitchFamily="34" charset="-122"/>
                <a:cs typeface="Cambria" pitchFamily="34" charset="-120"/>
              </a:rPr>
              <a:t>ACP</a:t>
            </a:r>
            <a:endParaRPr lang="en-US" sz="2000" dirty="0"/>
          </a:p>
        </p:txBody>
      </p:sp>
      <p:sp>
        <p:nvSpPr>
          <p:cNvPr id="22" name="Text 20"/>
          <p:cNvSpPr txBox="1"/>
          <p:nvPr/>
        </p:nvSpPr>
        <p:spPr>
          <a:xfrm>
            <a:off x="2404872" y="3364992"/>
            <a:ext cx="2926080" cy="493776"/>
          </a:xfrm>
          <a:prstGeom prst="rect">
            <a:avLst/>
          </a:prstGeom>
          <a:noFill/>
          <a:ln/>
        </p:spPr>
        <p:txBody>
          <a:bodyPr wrap="square" lIns="0" tIns="0" rIns="0" bIns="0" rtlCol="0" anchor="ctr"/>
          <a:lstStyle/>
          <a:p>
            <a:pPr indent="0" marL="0">
              <a:buNone/>
            </a:pPr>
            <a:r>
              <a:rPr lang="en-US" sz="1200" dirty="0">
                <a:solidFill>
                  <a:srgbClr val="D2D2D2"/>
                </a:solidFill>
                <a:latin typeface="Arial" pitchFamily="34" charset="0"/>
                <a:ea typeface="Arial" pitchFamily="34" charset="-122"/>
                <a:cs typeface="Arial" pitchFamily="34" charset="-120"/>
              </a:rPr>
              <a:t>Ajanlarla ticaret sistemleri arasında akış</a:t>
            </a:r>
            <a:endParaRPr lang="en-US" sz="1200" dirty="0"/>
          </a:p>
        </p:txBody>
      </p:sp>
      <p:sp>
        <p:nvSpPr>
          <p:cNvPr id="23" name="Text 21"/>
          <p:cNvSpPr txBox="1"/>
          <p:nvPr/>
        </p:nvSpPr>
        <p:spPr>
          <a:xfrm>
            <a:off x="5513832" y="3364992"/>
            <a:ext cx="2011680" cy="493776"/>
          </a:xfrm>
          <a:prstGeom prst="rect">
            <a:avLst/>
          </a:prstGeom>
          <a:noFill/>
          <a:ln/>
        </p:spPr>
        <p:txBody>
          <a:bodyPr wrap="square" lIns="0" tIns="0" rIns="0" bIns="0" rtlCol="0" anchor="ctr"/>
          <a:lstStyle/>
          <a:p>
            <a:pPr indent="0" marL="0">
              <a:buNone/>
            </a:pPr>
            <a:r>
              <a:rPr lang="en-US" sz="1200" dirty="0">
                <a:solidFill>
                  <a:srgbClr val="888888"/>
                </a:solidFill>
                <a:latin typeface="Arial" pitchFamily="34" charset="0"/>
                <a:ea typeface="Arial" pitchFamily="34" charset="-122"/>
                <a:cs typeface="Arial" pitchFamily="34" charset="-120"/>
              </a:rPr>
              <a:t>OpenAI + Stripe, Eyl 2025</a:t>
            </a:r>
            <a:endParaRPr lang="en-US" sz="1200" dirty="0"/>
          </a:p>
        </p:txBody>
      </p:sp>
      <p:sp>
        <p:nvSpPr>
          <p:cNvPr id="24" name="Text 22"/>
          <p:cNvSpPr txBox="1"/>
          <p:nvPr/>
        </p:nvSpPr>
        <p:spPr>
          <a:xfrm>
            <a:off x="7708392" y="3364992"/>
            <a:ext cx="3383280" cy="493776"/>
          </a:xfrm>
          <a:prstGeom prst="rect">
            <a:avLst/>
          </a:prstGeom>
          <a:noFill/>
          <a:ln/>
        </p:spPr>
        <p:txBody>
          <a:bodyPr wrap="square" lIns="0" tIns="0" rIns="0" bIns="0" rtlCol="0" anchor="ctr"/>
          <a:lstStyle/>
          <a:p>
            <a:pPr indent="0" marL="0">
              <a:buNone/>
            </a:pPr>
            <a:r>
              <a:rPr lang="en-US" sz="1200" dirty="0">
                <a:solidFill>
                  <a:srgbClr val="D2D2D2"/>
                </a:solidFill>
                <a:latin typeface="Arial" pitchFamily="34" charset="0"/>
                <a:ea typeface="Arial" pitchFamily="34" charset="-122"/>
                <a:cs typeface="Arial" pitchFamily="34" charset="-120"/>
              </a:rPr>
              <a:t>Uygun platformda sepet ve ödeme</a:t>
            </a:r>
            <a:endParaRPr lang="en-US" sz="1200" dirty="0"/>
          </a:p>
        </p:txBody>
      </p:sp>
      <p:sp>
        <p:nvSpPr>
          <p:cNvPr id="25" name="Shape 23"/>
          <p:cNvSpPr/>
          <p:nvPr/>
        </p:nvSpPr>
        <p:spPr>
          <a:xfrm>
            <a:off x="960120" y="3913632"/>
            <a:ext cx="10241280" cy="0"/>
          </a:xfrm>
          <a:prstGeom prst="line">
            <a:avLst/>
          </a:prstGeom>
          <a:noFill/>
          <a:ln w="9525">
            <a:solidFill>
              <a:srgbClr val="3A3A3A"/>
            </a:solidFill>
            <a:prstDash val="dash"/>
          </a:ln>
        </p:spPr>
      </p:sp>
      <p:sp>
        <p:nvSpPr>
          <p:cNvPr id="26" name="Text 24"/>
          <p:cNvSpPr txBox="1"/>
          <p:nvPr/>
        </p:nvSpPr>
        <p:spPr>
          <a:xfrm>
            <a:off x="1033272" y="3968496"/>
            <a:ext cx="1188720" cy="493776"/>
          </a:xfrm>
          <a:prstGeom prst="rect">
            <a:avLst/>
          </a:prstGeom>
          <a:noFill/>
          <a:ln/>
        </p:spPr>
        <p:txBody>
          <a:bodyPr wrap="square" lIns="0" tIns="0" rIns="0" bIns="0" rtlCol="0" anchor="ctr"/>
          <a:lstStyle/>
          <a:p>
            <a:pPr indent="0" marL="0">
              <a:buNone/>
            </a:pPr>
            <a:r>
              <a:rPr lang="en-US" sz="2000" b="1" i="1" dirty="0">
                <a:solidFill>
                  <a:srgbClr val="A78BFA"/>
                </a:solidFill>
                <a:latin typeface="Cambria" pitchFamily="34" charset="0"/>
                <a:ea typeface="Cambria" pitchFamily="34" charset="-122"/>
                <a:cs typeface="Cambria" pitchFamily="34" charset="-120"/>
              </a:rPr>
              <a:t>UCP</a:t>
            </a:r>
            <a:endParaRPr lang="en-US" sz="2000" dirty="0"/>
          </a:p>
        </p:txBody>
      </p:sp>
      <p:sp>
        <p:nvSpPr>
          <p:cNvPr id="27" name="Text 25"/>
          <p:cNvSpPr txBox="1"/>
          <p:nvPr/>
        </p:nvSpPr>
        <p:spPr>
          <a:xfrm>
            <a:off x="2404872" y="3968496"/>
            <a:ext cx="2926080" cy="493776"/>
          </a:xfrm>
          <a:prstGeom prst="rect">
            <a:avLst/>
          </a:prstGeom>
          <a:noFill/>
          <a:ln/>
        </p:spPr>
        <p:txBody>
          <a:bodyPr wrap="square" lIns="0" tIns="0" rIns="0" bIns="0" rtlCol="0" anchor="ctr"/>
          <a:lstStyle/>
          <a:p>
            <a:pPr indent="0" marL="0">
              <a:buNone/>
            </a:pPr>
            <a:r>
              <a:rPr lang="en-US" sz="1200" dirty="0">
                <a:solidFill>
                  <a:srgbClr val="D2D2D2"/>
                </a:solidFill>
                <a:latin typeface="Arial" pitchFamily="34" charset="0"/>
                <a:ea typeface="Arial" pitchFamily="34" charset="-122"/>
                <a:cs typeface="Arial" pitchFamily="34" charset="-120"/>
              </a:rPr>
              <a:t>Platformlar arası ortak ticaret dili</a:t>
            </a:r>
            <a:endParaRPr lang="en-US" sz="1200" dirty="0"/>
          </a:p>
        </p:txBody>
      </p:sp>
      <p:sp>
        <p:nvSpPr>
          <p:cNvPr id="28" name="Text 26"/>
          <p:cNvSpPr txBox="1"/>
          <p:nvPr/>
        </p:nvSpPr>
        <p:spPr>
          <a:xfrm>
            <a:off x="5513832" y="3968496"/>
            <a:ext cx="2011680" cy="493776"/>
          </a:xfrm>
          <a:prstGeom prst="rect">
            <a:avLst/>
          </a:prstGeom>
          <a:noFill/>
          <a:ln/>
        </p:spPr>
        <p:txBody>
          <a:bodyPr wrap="square" lIns="0" tIns="0" rIns="0" bIns="0" rtlCol="0" anchor="ctr"/>
          <a:lstStyle/>
          <a:p>
            <a:pPr indent="0" marL="0">
              <a:buNone/>
            </a:pPr>
            <a:r>
              <a:rPr lang="en-US" sz="1200" dirty="0">
                <a:solidFill>
                  <a:srgbClr val="888888"/>
                </a:solidFill>
                <a:latin typeface="Arial" pitchFamily="34" charset="0"/>
                <a:ea typeface="Arial" pitchFamily="34" charset="-122"/>
                <a:cs typeface="Arial" pitchFamily="34" charset="-120"/>
              </a:rPr>
              <a:t>Google, Ocak 2026</a:t>
            </a:r>
            <a:endParaRPr lang="en-US" sz="1200" dirty="0"/>
          </a:p>
        </p:txBody>
      </p:sp>
      <p:sp>
        <p:nvSpPr>
          <p:cNvPr id="29" name="Text 27"/>
          <p:cNvSpPr txBox="1"/>
          <p:nvPr/>
        </p:nvSpPr>
        <p:spPr>
          <a:xfrm>
            <a:off x="7708392" y="3968496"/>
            <a:ext cx="3383280" cy="493776"/>
          </a:xfrm>
          <a:prstGeom prst="rect">
            <a:avLst/>
          </a:prstGeom>
          <a:noFill/>
          <a:ln/>
        </p:spPr>
        <p:txBody>
          <a:bodyPr wrap="square" lIns="0" tIns="0" rIns="0" bIns="0" rtlCol="0" anchor="ctr"/>
          <a:lstStyle/>
          <a:p>
            <a:pPr indent="0" marL="0">
              <a:buNone/>
            </a:pPr>
            <a:r>
              <a:rPr lang="en-US" sz="1200" dirty="0">
                <a:solidFill>
                  <a:srgbClr val="D2D2D2"/>
                </a:solidFill>
                <a:latin typeface="Arial" pitchFamily="34" charset="0"/>
                <a:ea typeface="Arial" pitchFamily="34" charset="-122"/>
                <a:cs typeface="Arial" pitchFamily="34" charset="-120"/>
              </a:rPr>
              <a:t>Desteklenen kanalda katalog ve satın alma</a:t>
            </a:r>
            <a:endParaRPr lang="en-US" sz="1200" dirty="0"/>
          </a:p>
        </p:txBody>
      </p:sp>
      <p:sp>
        <p:nvSpPr>
          <p:cNvPr id="30" name="Shape 28"/>
          <p:cNvSpPr/>
          <p:nvPr/>
        </p:nvSpPr>
        <p:spPr>
          <a:xfrm>
            <a:off x="960120" y="4517136"/>
            <a:ext cx="10241280" cy="0"/>
          </a:xfrm>
          <a:prstGeom prst="line">
            <a:avLst/>
          </a:prstGeom>
          <a:noFill/>
          <a:ln w="9525">
            <a:solidFill>
              <a:srgbClr val="3A3A3A"/>
            </a:solidFill>
            <a:prstDash val="dash"/>
          </a:ln>
        </p:spPr>
      </p:sp>
      <p:sp>
        <p:nvSpPr>
          <p:cNvPr id="31" name="Shape 29"/>
          <p:cNvSpPr/>
          <p:nvPr/>
        </p:nvSpPr>
        <p:spPr>
          <a:xfrm>
            <a:off x="960120" y="4709160"/>
            <a:ext cx="10241280" cy="868680"/>
          </a:xfrm>
          <a:prstGeom prst="roundRect">
            <a:avLst>
              <a:gd name="adj" fmla="val 4211"/>
            </a:avLst>
          </a:prstGeom>
          <a:solidFill>
            <a:srgbClr val="2A2145"/>
          </a:solidFill>
          <a:ln w="9525">
            <a:solidFill>
              <a:srgbClr val="A78BFA"/>
            </a:solidFill>
            <a:prstDash val="solid"/>
          </a:ln>
        </p:spPr>
      </p:sp>
      <p:sp>
        <p:nvSpPr>
          <p:cNvPr id="32" name="Text 30"/>
          <p:cNvSpPr txBox="1"/>
          <p:nvPr/>
        </p:nvSpPr>
        <p:spPr>
          <a:xfrm>
            <a:off x="1280160" y="4709160"/>
            <a:ext cx="9692640" cy="868680"/>
          </a:xfrm>
          <a:prstGeom prst="rect">
            <a:avLst/>
          </a:prstGeom>
          <a:noFill/>
          <a:ln/>
        </p:spPr>
        <p:txBody>
          <a:bodyPr wrap="square" lIns="0" tIns="0" rIns="0" bIns="0" rtlCol="0" anchor="ctr"/>
          <a:lstStyle/>
          <a:p>
            <a:pPr indent="0" marL="0">
              <a:buNone/>
            </a:pPr>
            <a:r>
              <a:rPr lang="en-US" sz="1400" b="1" dirty="0">
                <a:solidFill>
                  <a:srgbClr val="A78BFA"/>
                </a:solidFill>
                <a:latin typeface="Arial" pitchFamily="34" charset="0"/>
                <a:ea typeface="Arial" pitchFamily="34" charset="-122"/>
                <a:cs typeface="Arial" pitchFamily="34" charset="-120"/>
              </a:rPr>
              <a:t>Yatırım sorusu: </a:t>
            </a:r>
            <a:pPr indent="0" marL="0">
              <a:buNone/>
            </a:pPr>
            <a:r>
              <a:rPr lang="en-US" sz="1400" dirty="0">
                <a:solidFill>
                  <a:srgbClr val="E5E5E5"/>
                </a:solidFill>
                <a:latin typeface="Arial" pitchFamily="34" charset="0"/>
                <a:ea typeface="Arial" pitchFamily="34" charset="-122"/>
                <a:cs typeface="Arial" pitchFamily="34" charset="-120"/>
              </a:rPr>
              <a:t>Hangi müşteri, hangi kanalda, hangi işlemi yapacak ve bunun bugünkü maliyeti ne? Cevap yoksa protokolü önceliklendirmeyin.</a:t>
            </a:r>
            <a:endParaRPr lang="en-US" sz="1400" dirty="0"/>
          </a:p>
        </p:txBody>
      </p:sp>
      <p:sp>
        <p:nvSpPr>
          <p:cNvPr id="33" name="Text 31"/>
          <p:cNvSpPr txBox="1"/>
          <p:nvPr/>
        </p:nvSpPr>
        <p:spPr>
          <a:xfrm>
            <a:off x="868680" y="5806440"/>
            <a:ext cx="10424160" cy="274320"/>
          </a:xfrm>
          <a:prstGeom prst="rect">
            <a:avLst/>
          </a:prstGeom>
          <a:noFill/>
          <a:ln/>
        </p:spPr>
        <p:txBody>
          <a:bodyPr wrap="square" lIns="0" tIns="0" rIns="0" bIns="0" rtlCol="0" anchor="ctr"/>
          <a:lstStyle/>
          <a:p>
            <a:pPr indent="0" marL="0">
              <a:buNone/>
            </a:pPr>
            <a:r>
              <a:rPr lang="en-US" sz="1000" dirty="0">
                <a:solidFill>
                  <a:srgbClr val="777777"/>
                </a:solidFill>
                <a:latin typeface="Arial" pitchFamily="34" charset="0"/>
                <a:ea typeface="Arial" pitchFamily="34" charset="-122"/>
                <a:cs typeface="Arial" pitchFamily="34" charset="-120"/>
              </a:rPr>
              <a:t>Bunlar zorunlu ardışık aşamalar değildir. Teknik olarak uygulamak her kanalda kabul garantisi vermez.</a:t>
            </a:r>
            <a:endParaRPr lang="en-US" sz="10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EFEFEF"/>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9A9A9A"/>
            </a:solidFill>
            <a:prstDash val="solid"/>
          </a:ln>
        </p:spPr>
      </p:sp>
      <p:sp>
        <p:nvSpPr>
          <p:cNvPr id="3" name="Shape 1"/>
          <p:cNvSpPr/>
          <p:nvPr/>
        </p:nvSpPr>
        <p:spPr>
          <a:xfrm>
            <a:off x="658368" y="6199632"/>
            <a:ext cx="10844784" cy="0"/>
          </a:xfrm>
          <a:prstGeom prst="line">
            <a:avLst/>
          </a:prstGeom>
          <a:noFill/>
          <a:ln w="9525">
            <a:solidFill>
              <a:srgbClr val="9A9A9A"/>
            </a:solidFill>
            <a:prstDash val="solid"/>
          </a:ln>
        </p:spPr>
      </p:sp>
      <p:sp>
        <p:nvSpPr>
          <p:cNvPr id="4" name="Shape 2"/>
          <p:cNvSpPr/>
          <p:nvPr/>
        </p:nvSpPr>
        <p:spPr>
          <a:xfrm>
            <a:off x="658368" y="457200"/>
            <a:ext cx="0" cy="402336"/>
          </a:xfrm>
          <a:prstGeom prst="line">
            <a:avLst/>
          </a:prstGeom>
          <a:noFill/>
          <a:ln w="9525">
            <a:solidFill>
              <a:srgbClr val="9A9A9A"/>
            </a:solidFill>
            <a:prstDash val="solid"/>
          </a:ln>
        </p:spPr>
      </p:sp>
      <p:sp>
        <p:nvSpPr>
          <p:cNvPr id="5" name="Shape 3"/>
          <p:cNvSpPr/>
          <p:nvPr/>
        </p:nvSpPr>
        <p:spPr>
          <a:xfrm>
            <a:off x="658368" y="5998464"/>
            <a:ext cx="0" cy="402336"/>
          </a:xfrm>
          <a:prstGeom prst="line">
            <a:avLst/>
          </a:prstGeom>
          <a:noFill/>
          <a:ln w="9525">
            <a:solidFill>
              <a:srgbClr val="9A9A9A"/>
            </a:solidFill>
            <a:prstDash val="solid"/>
          </a:ln>
        </p:spPr>
      </p:sp>
      <p:sp>
        <p:nvSpPr>
          <p:cNvPr id="6" name="Shape 4"/>
          <p:cNvSpPr/>
          <p:nvPr/>
        </p:nvSpPr>
        <p:spPr>
          <a:xfrm>
            <a:off x="11503152" y="457200"/>
            <a:ext cx="0" cy="402336"/>
          </a:xfrm>
          <a:prstGeom prst="line">
            <a:avLst/>
          </a:prstGeom>
          <a:noFill/>
          <a:ln w="9525">
            <a:solidFill>
              <a:srgbClr val="9A9A9A"/>
            </a:solidFill>
            <a:prstDash val="solid"/>
          </a:ln>
        </p:spPr>
      </p:sp>
      <p:sp>
        <p:nvSpPr>
          <p:cNvPr id="7" name="Shape 5"/>
          <p:cNvSpPr/>
          <p:nvPr/>
        </p:nvSpPr>
        <p:spPr>
          <a:xfrm>
            <a:off x="11503152" y="5998464"/>
            <a:ext cx="0" cy="402336"/>
          </a:xfrm>
          <a:prstGeom prst="line">
            <a:avLst/>
          </a:prstGeom>
          <a:noFill/>
          <a:ln w="9525">
            <a:solidFill>
              <a:srgbClr val="9A9A9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6B6B6B"/>
                </a:solidFill>
                <a:latin typeface="Arial" pitchFamily="34" charset="0"/>
                <a:ea typeface="Arial" pitchFamily="34" charset="-122"/>
                <a:cs typeface="Arial" pitchFamily="34" charset="-120"/>
              </a:rPr>
              <a:t>YARIN SABAH TEKNİK EKİBE GÖNDERİN</a:t>
            </a:r>
            <a:endParaRPr lang="en-US" sz="1100" dirty="0"/>
          </a:p>
        </p:txBody>
      </p:sp>
      <p:sp>
        <p:nvSpPr>
          <p:cNvPr id="9" name="Text 7"/>
          <p:cNvSpPr txBox="1"/>
          <p:nvPr/>
        </p:nvSpPr>
        <p:spPr>
          <a:xfrm>
            <a:off x="822960" y="1234440"/>
            <a:ext cx="10515600" cy="822960"/>
          </a:xfrm>
          <a:prstGeom prst="rect">
            <a:avLst/>
          </a:prstGeom>
          <a:noFill/>
          <a:ln/>
        </p:spPr>
        <p:txBody>
          <a:bodyPr wrap="square" lIns="0" tIns="0" rIns="0" bIns="0" rtlCol="0" anchor="t"/>
          <a:lstStyle/>
          <a:p>
            <a:pPr algn="ctr" indent="0" marL="0">
              <a:buNone/>
            </a:pPr>
            <a:r>
              <a:rPr lang="en-US" sz="3400" dirty="0">
                <a:solidFill>
                  <a:srgbClr val="111111"/>
                </a:solidFill>
                <a:latin typeface="Arial" pitchFamily="34" charset="0"/>
                <a:ea typeface="Arial" pitchFamily="34" charset="-122"/>
                <a:cs typeface="Arial" pitchFamily="34" charset="-120"/>
              </a:rPr>
              <a:t>Kısa bir </a:t>
            </a:r>
            <a:pPr algn="ctr" indent="0" marL="0">
              <a:buNone/>
            </a:pPr>
            <a:r>
              <a:rPr lang="en-US" sz="3400" b="1" i="1" dirty="0">
                <a:solidFill>
                  <a:srgbClr val="6D4AE0"/>
                </a:solidFill>
                <a:latin typeface="Cambria" pitchFamily="34" charset="0"/>
                <a:ea typeface="Cambria" pitchFamily="34" charset="-122"/>
                <a:cs typeface="Cambria" pitchFamily="34" charset="-120"/>
              </a:rPr>
              <a:t>iş tanımı</a:t>
            </a:r>
            <a:endParaRPr lang="en-US" sz="3400" dirty="0"/>
          </a:p>
        </p:txBody>
      </p:sp>
      <p:sp>
        <p:nvSpPr>
          <p:cNvPr id="10" name="Shape 8"/>
          <p:cNvSpPr/>
          <p:nvPr/>
        </p:nvSpPr>
        <p:spPr>
          <a:xfrm>
            <a:off x="960120" y="2286000"/>
            <a:ext cx="10241280" cy="2240280"/>
          </a:xfrm>
          <a:prstGeom prst="roundRect">
            <a:avLst>
              <a:gd name="adj" fmla="val 1633"/>
            </a:avLst>
          </a:prstGeom>
          <a:solidFill>
            <a:srgbClr val="1C1C1C"/>
          </a:solidFill>
          <a:ln w="9525">
            <a:solidFill>
              <a:srgbClr val="1C1C1C"/>
            </a:solidFill>
            <a:prstDash val="solid"/>
          </a:ln>
        </p:spPr>
      </p:sp>
      <p:sp>
        <p:nvSpPr>
          <p:cNvPr id="11" name="Text 9"/>
          <p:cNvSpPr txBox="1"/>
          <p:nvPr/>
        </p:nvSpPr>
        <p:spPr>
          <a:xfrm>
            <a:off x="1325880" y="2423160"/>
            <a:ext cx="9509760" cy="1965960"/>
          </a:xfrm>
          <a:prstGeom prst="rect">
            <a:avLst/>
          </a:prstGeom>
          <a:noFill/>
          <a:ln/>
        </p:spPr>
        <p:txBody>
          <a:bodyPr wrap="square" lIns="0" tIns="0" rIns="0" bIns="0" rtlCol="0" anchor="ctr"/>
          <a:lstStyle/>
          <a:p>
            <a:pPr indent="0" marL="0">
              <a:lnSpc>
                <a:spcPct val="120000"/>
              </a:lnSpc>
              <a:buNone/>
            </a:pPr>
            <a:r>
              <a:rPr lang="en-US" sz="1700" i="1" dirty="0">
                <a:solidFill>
                  <a:srgbClr val="FFFFFF"/>
                </a:solidFill>
                <a:latin typeface="Cambria" pitchFamily="34" charset="0"/>
                <a:ea typeface="Cambria" pitchFamily="34" charset="-122"/>
                <a:cs typeface="Cambria" pitchFamily="34" charset="-120"/>
              </a:rPr>
              <a:t>"Bir hedef pazar için seçtiğimiz 10 ürün sayfasını inceleyin. Erişim, ilk HTML, ürün kimliği, yapılandırılmış veri, dil ve teklif formu hatalarını kanıtlarıyla raporlayın. En önemli üç sorunu düzeltin. Değişiklik öncesi ve sonrası aynı yöntemle test edin. Doğrulayamadığımız noktaları açıkça yazın."</a:t>
            </a:r>
            <a:endParaRPr lang="en-US" sz="1700" dirty="0"/>
          </a:p>
        </p:txBody>
      </p:sp>
      <p:sp>
        <p:nvSpPr>
          <p:cNvPr id="12" name="Text 10"/>
          <p:cNvSpPr txBox="1"/>
          <p:nvPr/>
        </p:nvSpPr>
        <p:spPr>
          <a:xfrm>
            <a:off x="960120" y="4800600"/>
            <a:ext cx="10241280" cy="365760"/>
          </a:xfrm>
          <a:prstGeom prst="rect">
            <a:avLst/>
          </a:prstGeom>
          <a:noFill/>
          <a:ln/>
        </p:spPr>
        <p:txBody>
          <a:bodyPr wrap="square" lIns="0" tIns="0" rIns="0" bIns="0" rtlCol="0" anchor="ctr"/>
          <a:lstStyle/>
          <a:p>
            <a:pPr indent="0" marL="0">
              <a:buNone/>
            </a:pPr>
            <a:r>
              <a:rPr lang="en-US" sz="1400" b="1" dirty="0">
                <a:solidFill>
                  <a:srgbClr val="111111"/>
                </a:solidFill>
                <a:latin typeface="Arial" pitchFamily="34" charset="0"/>
                <a:ea typeface="Arial" pitchFamily="34" charset="-122"/>
                <a:cs typeface="Arial" pitchFamily="34" charset="-120"/>
              </a:rPr>
              <a:t>Teslimat bir "AI uyumlu" etiketi değildir:</a:t>
            </a:r>
            <a:endParaRPr lang="en-US" sz="1400" dirty="0"/>
          </a:p>
        </p:txBody>
      </p:sp>
      <p:sp>
        <p:nvSpPr>
          <p:cNvPr id="13" name="Shape 11"/>
          <p:cNvSpPr/>
          <p:nvPr/>
        </p:nvSpPr>
        <p:spPr>
          <a:xfrm>
            <a:off x="960120" y="5230368"/>
            <a:ext cx="1554480" cy="566928"/>
          </a:xfrm>
          <a:prstGeom prst="roundRect">
            <a:avLst>
              <a:gd name="adj" fmla="val 6452"/>
            </a:avLst>
          </a:prstGeom>
          <a:solidFill>
            <a:srgbClr val="E2DCF7"/>
          </a:solidFill>
          <a:ln w="9525">
            <a:solidFill>
              <a:srgbClr val="6D4AE0"/>
            </a:solidFill>
            <a:prstDash val="solid"/>
          </a:ln>
        </p:spPr>
      </p:sp>
      <p:sp>
        <p:nvSpPr>
          <p:cNvPr id="14" name="Text 12"/>
          <p:cNvSpPr txBox="1"/>
          <p:nvPr/>
        </p:nvSpPr>
        <p:spPr>
          <a:xfrm>
            <a:off x="960120" y="5230368"/>
            <a:ext cx="1554480" cy="566928"/>
          </a:xfrm>
          <a:prstGeom prst="rect">
            <a:avLst/>
          </a:prstGeom>
          <a:noFill/>
          <a:ln/>
        </p:spPr>
        <p:txBody>
          <a:bodyPr wrap="square" lIns="0" tIns="0" rIns="0" bIns="0" rtlCol="0" anchor="ctr"/>
          <a:lstStyle/>
          <a:p>
            <a:pPr algn="ctr" indent="0" marL="0">
              <a:buNone/>
            </a:pPr>
            <a:r>
              <a:rPr lang="en-US" sz="1250" b="1" dirty="0">
                <a:solidFill>
                  <a:srgbClr val="2A1C6B"/>
                </a:solidFill>
                <a:latin typeface="Arial" pitchFamily="34" charset="0"/>
                <a:ea typeface="Arial" pitchFamily="34" charset="-122"/>
                <a:cs typeface="Arial" pitchFamily="34" charset="-120"/>
              </a:rPr>
              <a:t>Test URL'leri</a:t>
            </a:r>
            <a:endParaRPr lang="en-US" sz="1250" dirty="0"/>
          </a:p>
        </p:txBody>
      </p:sp>
      <p:sp>
        <p:nvSpPr>
          <p:cNvPr id="15" name="Shape 13"/>
          <p:cNvSpPr/>
          <p:nvPr/>
        </p:nvSpPr>
        <p:spPr>
          <a:xfrm>
            <a:off x="2697480" y="5230368"/>
            <a:ext cx="1554480" cy="566928"/>
          </a:xfrm>
          <a:prstGeom prst="roundRect">
            <a:avLst>
              <a:gd name="adj" fmla="val 6452"/>
            </a:avLst>
          </a:prstGeom>
          <a:solidFill>
            <a:srgbClr val="E2DCF7"/>
          </a:solidFill>
          <a:ln w="9525">
            <a:solidFill>
              <a:srgbClr val="6D4AE0"/>
            </a:solidFill>
            <a:prstDash val="solid"/>
          </a:ln>
        </p:spPr>
      </p:sp>
      <p:sp>
        <p:nvSpPr>
          <p:cNvPr id="16" name="Text 14"/>
          <p:cNvSpPr txBox="1"/>
          <p:nvPr/>
        </p:nvSpPr>
        <p:spPr>
          <a:xfrm>
            <a:off x="2697480" y="5230368"/>
            <a:ext cx="1554480" cy="566928"/>
          </a:xfrm>
          <a:prstGeom prst="rect">
            <a:avLst/>
          </a:prstGeom>
          <a:noFill/>
          <a:ln/>
        </p:spPr>
        <p:txBody>
          <a:bodyPr wrap="square" lIns="0" tIns="0" rIns="0" bIns="0" rtlCol="0" anchor="ctr"/>
          <a:lstStyle/>
          <a:p>
            <a:pPr algn="ctr" indent="0" marL="0">
              <a:buNone/>
            </a:pPr>
            <a:r>
              <a:rPr lang="en-US" sz="1250" b="1" dirty="0">
                <a:solidFill>
                  <a:srgbClr val="2A1C6B"/>
                </a:solidFill>
                <a:latin typeface="Arial" pitchFamily="34" charset="0"/>
                <a:ea typeface="Arial" pitchFamily="34" charset="-122"/>
                <a:cs typeface="Arial" pitchFamily="34" charset="-120"/>
              </a:rPr>
              <a:t>Bulgu</a:t>
            </a:r>
            <a:endParaRPr lang="en-US" sz="1250" dirty="0"/>
          </a:p>
        </p:txBody>
      </p:sp>
      <p:sp>
        <p:nvSpPr>
          <p:cNvPr id="17" name="Shape 15"/>
          <p:cNvSpPr/>
          <p:nvPr/>
        </p:nvSpPr>
        <p:spPr>
          <a:xfrm>
            <a:off x="4434840" y="5230368"/>
            <a:ext cx="1554480" cy="566928"/>
          </a:xfrm>
          <a:prstGeom prst="roundRect">
            <a:avLst>
              <a:gd name="adj" fmla="val 6452"/>
            </a:avLst>
          </a:prstGeom>
          <a:solidFill>
            <a:srgbClr val="E2DCF7"/>
          </a:solidFill>
          <a:ln w="9525">
            <a:solidFill>
              <a:srgbClr val="6D4AE0"/>
            </a:solidFill>
            <a:prstDash val="solid"/>
          </a:ln>
        </p:spPr>
      </p:sp>
      <p:sp>
        <p:nvSpPr>
          <p:cNvPr id="18" name="Text 16"/>
          <p:cNvSpPr txBox="1"/>
          <p:nvPr/>
        </p:nvSpPr>
        <p:spPr>
          <a:xfrm>
            <a:off x="4434840" y="5230368"/>
            <a:ext cx="1554480" cy="566928"/>
          </a:xfrm>
          <a:prstGeom prst="rect">
            <a:avLst/>
          </a:prstGeom>
          <a:noFill/>
          <a:ln/>
        </p:spPr>
        <p:txBody>
          <a:bodyPr wrap="square" lIns="0" tIns="0" rIns="0" bIns="0" rtlCol="0" anchor="ctr"/>
          <a:lstStyle/>
          <a:p>
            <a:pPr algn="ctr" indent="0" marL="0">
              <a:buNone/>
            </a:pPr>
            <a:r>
              <a:rPr lang="en-US" sz="1250" b="1" dirty="0">
                <a:solidFill>
                  <a:srgbClr val="2A1C6B"/>
                </a:solidFill>
                <a:latin typeface="Arial" pitchFamily="34" charset="0"/>
                <a:ea typeface="Arial" pitchFamily="34" charset="-122"/>
                <a:cs typeface="Arial" pitchFamily="34" charset="-120"/>
              </a:rPr>
              <a:t>Düzeltme</a:t>
            </a:r>
            <a:endParaRPr lang="en-US" sz="1250" dirty="0"/>
          </a:p>
        </p:txBody>
      </p:sp>
      <p:sp>
        <p:nvSpPr>
          <p:cNvPr id="19" name="Shape 17"/>
          <p:cNvSpPr/>
          <p:nvPr/>
        </p:nvSpPr>
        <p:spPr>
          <a:xfrm>
            <a:off x="6172200" y="5230368"/>
            <a:ext cx="1554480" cy="566928"/>
          </a:xfrm>
          <a:prstGeom prst="roundRect">
            <a:avLst>
              <a:gd name="adj" fmla="val 6452"/>
            </a:avLst>
          </a:prstGeom>
          <a:solidFill>
            <a:srgbClr val="E2DCF7"/>
          </a:solidFill>
          <a:ln w="9525">
            <a:solidFill>
              <a:srgbClr val="6D4AE0"/>
            </a:solidFill>
            <a:prstDash val="solid"/>
          </a:ln>
        </p:spPr>
      </p:sp>
      <p:sp>
        <p:nvSpPr>
          <p:cNvPr id="20" name="Text 18"/>
          <p:cNvSpPr txBox="1"/>
          <p:nvPr/>
        </p:nvSpPr>
        <p:spPr>
          <a:xfrm>
            <a:off x="6172200" y="5230368"/>
            <a:ext cx="1554480" cy="566928"/>
          </a:xfrm>
          <a:prstGeom prst="rect">
            <a:avLst/>
          </a:prstGeom>
          <a:noFill/>
          <a:ln/>
        </p:spPr>
        <p:txBody>
          <a:bodyPr wrap="square" lIns="0" tIns="0" rIns="0" bIns="0" rtlCol="0" anchor="ctr"/>
          <a:lstStyle/>
          <a:p>
            <a:pPr algn="ctr" indent="0" marL="0">
              <a:buNone/>
            </a:pPr>
            <a:r>
              <a:rPr lang="en-US" sz="1250" b="1" dirty="0">
                <a:solidFill>
                  <a:srgbClr val="2A1C6B"/>
                </a:solidFill>
                <a:latin typeface="Arial" pitchFamily="34" charset="0"/>
                <a:ea typeface="Arial" pitchFamily="34" charset="-122"/>
                <a:cs typeface="Arial" pitchFamily="34" charset="-120"/>
              </a:rPr>
              <a:t>Sorumlu</a:t>
            </a:r>
            <a:endParaRPr lang="en-US" sz="1250" dirty="0"/>
          </a:p>
        </p:txBody>
      </p:sp>
      <p:sp>
        <p:nvSpPr>
          <p:cNvPr id="21" name="Shape 19"/>
          <p:cNvSpPr/>
          <p:nvPr/>
        </p:nvSpPr>
        <p:spPr>
          <a:xfrm>
            <a:off x="7909560" y="5230368"/>
            <a:ext cx="1554480" cy="566928"/>
          </a:xfrm>
          <a:prstGeom prst="roundRect">
            <a:avLst>
              <a:gd name="adj" fmla="val 6452"/>
            </a:avLst>
          </a:prstGeom>
          <a:solidFill>
            <a:srgbClr val="E2DCF7"/>
          </a:solidFill>
          <a:ln w="9525">
            <a:solidFill>
              <a:srgbClr val="6D4AE0"/>
            </a:solidFill>
            <a:prstDash val="solid"/>
          </a:ln>
        </p:spPr>
      </p:sp>
      <p:sp>
        <p:nvSpPr>
          <p:cNvPr id="22" name="Text 20"/>
          <p:cNvSpPr txBox="1"/>
          <p:nvPr/>
        </p:nvSpPr>
        <p:spPr>
          <a:xfrm>
            <a:off x="7909560" y="5230368"/>
            <a:ext cx="1554480" cy="566928"/>
          </a:xfrm>
          <a:prstGeom prst="rect">
            <a:avLst/>
          </a:prstGeom>
          <a:noFill/>
          <a:ln/>
        </p:spPr>
        <p:txBody>
          <a:bodyPr wrap="square" lIns="0" tIns="0" rIns="0" bIns="0" rtlCol="0" anchor="ctr"/>
          <a:lstStyle/>
          <a:p>
            <a:pPr algn="ctr" indent="0" marL="0">
              <a:buNone/>
            </a:pPr>
            <a:r>
              <a:rPr lang="en-US" sz="1250" b="1" dirty="0">
                <a:solidFill>
                  <a:srgbClr val="2A1C6B"/>
                </a:solidFill>
                <a:latin typeface="Arial" pitchFamily="34" charset="0"/>
                <a:ea typeface="Arial" pitchFamily="34" charset="-122"/>
                <a:cs typeface="Arial" pitchFamily="34" charset="-120"/>
              </a:rPr>
              <a:t>Tarih</a:t>
            </a:r>
            <a:endParaRPr lang="en-US" sz="1250" dirty="0"/>
          </a:p>
        </p:txBody>
      </p:sp>
      <p:sp>
        <p:nvSpPr>
          <p:cNvPr id="23" name="Shape 21"/>
          <p:cNvSpPr/>
          <p:nvPr/>
        </p:nvSpPr>
        <p:spPr>
          <a:xfrm>
            <a:off x="9646920" y="5230368"/>
            <a:ext cx="1554480" cy="566928"/>
          </a:xfrm>
          <a:prstGeom prst="roundRect">
            <a:avLst>
              <a:gd name="adj" fmla="val 6452"/>
            </a:avLst>
          </a:prstGeom>
          <a:solidFill>
            <a:srgbClr val="E2DCF7"/>
          </a:solidFill>
          <a:ln w="9525">
            <a:solidFill>
              <a:srgbClr val="6D4AE0"/>
            </a:solidFill>
            <a:prstDash val="solid"/>
          </a:ln>
        </p:spPr>
      </p:sp>
      <p:sp>
        <p:nvSpPr>
          <p:cNvPr id="24" name="Text 22"/>
          <p:cNvSpPr txBox="1"/>
          <p:nvPr/>
        </p:nvSpPr>
        <p:spPr>
          <a:xfrm>
            <a:off x="9646920" y="5230368"/>
            <a:ext cx="1554480" cy="566928"/>
          </a:xfrm>
          <a:prstGeom prst="rect">
            <a:avLst/>
          </a:prstGeom>
          <a:noFill/>
          <a:ln/>
        </p:spPr>
        <p:txBody>
          <a:bodyPr wrap="square" lIns="0" tIns="0" rIns="0" bIns="0" rtlCol="0" anchor="ctr"/>
          <a:lstStyle/>
          <a:p>
            <a:pPr algn="ctr" indent="0" marL="0">
              <a:buNone/>
            </a:pPr>
            <a:r>
              <a:rPr lang="en-US" sz="1250" b="1" dirty="0">
                <a:solidFill>
                  <a:srgbClr val="2A1C6B"/>
                </a:solidFill>
                <a:latin typeface="Arial" pitchFamily="34" charset="0"/>
                <a:ea typeface="Arial" pitchFamily="34" charset="-122"/>
                <a:cs typeface="Arial" pitchFamily="34" charset="-120"/>
              </a:rPr>
              <a:t>Kabul sonucu</a:t>
            </a:r>
            <a:endParaRPr lang="en-US" sz="1250" dirty="0"/>
          </a:p>
        </p:txBody>
      </p:sp>
      <p:sp>
        <p:nvSpPr>
          <p:cNvPr id="9901" name="EkLink"/>
          <p:cNvSpPr txBox="1"/>
          <p:nvPr/>
        </p:nvSpPr>
        <p:spPr>
          <a:xfrm>
            <a:off x="8778240" y="6245352"/>
            <a:ext cx="2724912" cy="237744"/>
          </a:xfrm>
          <a:prstGeom prst="rect">
            <a:avLst/>
          </a:prstGeom>
          <a:noFill/>
        </p:spPr>
        <p:txBody>
          <a:bodyPr wrap="square" lIns="0" tIns="0" rIns="0" bIns="0" anchor="ctr"/>
          <a:lstStyle/>
          <a:p>
            <a:pPr algn="r"/>
            <a:r>
              <a:rPr lang="tr-TR" sz="1100" b="1">
                <a:solidFill>
                  <a:srgbClr val="6D4AE0"/>
                </a:solidFill>
                <a:latin typeface="Arial"/>
              </a:rPr>
              <a:t>▸ Ek s. 94</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EFEFEF"/>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9A9A9A"/>
            </a:solidFill>
            <a:prstDash val="solid"/>
          </a:ln>
        </p:spPr>
      </p:sp>
      <p:sp>
        <p:nvSpPr>
          <p:cNvPr id="3" name="Shape 1"/>
          <p:cNvSpPr/>
          <p:nvPr/>
        </p:nvSpPr>
        <p:spPr>
          <a:xfrm>
            <a:off x="658368" y="6199632"/>
            <a:ext cx="10844784" cy="0"/>
          </a:xfrm>
          <a:prstGeom prst="line">
            <a:avLst/>
          </a:prstGeom>
          <a:noFill/>
          <a:ln w="9525">
            <a:solidFill>
              <a:srgbClr val="9A9A9A"/>
            </a:solidFill>
            <a:prstDash val="solid"/>
          </a:ln>
        </p:spPr>
      </p:sp>
      <p:sp>
        <p:nvSpPr>
          <p:cNvPr id="4" name="Shape 2"/>
          <p:cNvSpPr/>
          <p:nvPr/>
        </p:nvSpPr>
        <p:spPr>
          <a:xfrm>
            <a:off x="658368" y="457200"/>
            <a:ext cx="0" cy="402336"/>
          </a:xfrm>
          <a:prstGeom prst="line">
            <a:avLst/>
          </a:prstGeom>
          <a:noFill/>
          <a:ln w="9525">
            <a:solidFill>
              <a:srgbClr val="9A9A9A"/>
            </a:solidFill>
            <a:prstDash val="solid"/>
          </a:ln>
        </p:spPr>
      </p:sp>
      <p:sp>
        <p:nvSpPr>
          <p:cNvPr id="5" name="Shape 3"/>
          <p:cNvSpPr/>
          <p:nvPr/>
        </p:nvSpPr>
        <p:spPr>
          <a:xfrm>
            <a:off x="658368" y="5998464"/>
            <a:ext cx="0" cy="402336"/>
          </a:xfrm>
          <a:prstGeom prst="line">
            <a:avLst/>
          </a:prstGeom>
          <a:noFill/>
          <a:ln w="9525">
            <a:solidFill>
              <a:srgbClr val="9A9A9A"/>
            </a:solidFill>
            <a:prstDash val="solid"/>
          </a:ln>
        </p:spPr>
      </p:sp>
      <p:sp>
        <p:nvSpPr>
          <p:cNvPr id="6" name="Shape 4"/>
          <p:cNvSpPr/>
          <p:nvPr/>
        </p:nvSpPr>
        <p:spPr>
          <a:xfrm>
            <a:off x="11503152" y="457200"/>
            <a:ext cx="0" cy="402336"/>
          </a:xfrm>
          <a:prstGeom prst="line">
            <a:avLst/>
          </a:prstGeom>
          <a:noFill/>
          <a:ln w="9525">
            <a:solidFill>
              <a:srgbClr val="9A9A9A"/>
            </a:solidFill>
            <a:prstDash val="solid"/>
          </a:ln>
        </p:spPr>
      </p:sp>
      <p:sp>
        <p:nvSpPr>
          <p:cNvPr id="7" name="Shape 5"/>
          <p:cNvSpPr/>
          <p:nvPr/>
        </p:nvSpPr>
        <p:spPr>
          <a:xfrm>
            <a:off x="11503152" y="5998464"/>
            <a:ext cx="0" cy="402336"/>
          </a:xfrm>
          <a:prstGeom prst="line">
            <a:avLst/>
          </a:prstGeom>
          <a:noFill/>
          <a:ln w="9525">
            <a:solidFill>
              <a:srgbClr val="9A9A9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6B6B6B"/>
                </a:solidFill>
                <a:latin typeface="Arial" pitchFamily="34" charset="0"/>
                <a:ea typeface="Arial" pitchFamily="34" charset="-122"/>
                <a:cs typeface="Arial" pitchFamily="34" charset="-120"/>
              </a:rPr>
              <a:t>AYNI ÜRÜN, DÖRT YERDE</a:t>
            </a:r>
            <a:endParaRPr lang="en-US" sz="1100" dirty="0"/>
          </a:p>
        </p:txBody>
      </p:sp>
      <p:sp>
        <p:nvSpPr>
          <p:cNvPr id="9" name="Text 7"/>
          <p:cNvSpPr txBox="1"/>
          <p:nvPr/>
        </p:nvSpPr>
        <p:spPr>
          <a:xfrm>
            <a:off x="822960" y="1188720"/>
            <a:ext cx="10515600" cy="822960"/>
          </a:xfrm>
          <a:prstGeom prst="rect">
            <a:avLst/>
          </a:prstGeom>
          <a:noFill/>
          <a:ln/>
        </p:spPr>
        <p:txBody>
          <a:bodyPr wrap="square" lIns="0" tIns="0" rIns="0" bIns="0" rtlCol="0" anchor="t"/>
          <a:lstStyle/>
          <a:p>
            <a:pPr algn="ctr" indent="0" marL="0">
              <a:buNone/>
            </a:pPr>
            <a:r>
              <a:rPr lang="en-US" sz="3200" dirty="0">
                <a:solidFill>
                  <a:srgbClr val="111111"/>
                </a:solidFill>
                <a:latin typeface="Arial" pitchFamily="34" charset="0"/>
                <a:ea typeface="Arial" pitchFamily="34" charset="-122"/>
                <a:cs typeface="Arial" pitchFamily="34" charset="-120"/>
              </a:rPr>
              <a:t>Ürününüz </a:t>
            </a:r>
            <a:pPr algn="ctr" indent="0" marL="0">
              <a:buNone/>
            </a:pPr>
            <a:r>
              <a:rPr lang="en-US" sz="3200" b="1" dirty="0">
                <a:solidFill>
                  <a:srgbClr val="111111"/>
                </a:solidFill>
                <a:latin typeface="Arial" pitchFamily="34" charset="0"/>
                <a:ea typeface="Arial" pitchFamily="34" charset="-122"/>
                <a:cs typeface="Arial" pitchFamily="34" charset="-120"/>
              </a:rPr>
              <a:t>dört farklı yerde</a:t>
            </a:r>
            <a:pPr algn="ctr" indent="0" marL="0">
              <a:buNone/>
            </a:pPr>
            <a:r>
              <a:rPr lang="en-US" sz="3200" dirty="0">
                <a:solidFill>
                  <a:srgbClr val="111111"/>
                </a:solidFill>
                <a:latin typeface="Arial" pitchFamily="34" charset="0"/>
                <a:ea typeface="Arial" pitchFamily="34" charset="-122"/>
                <a:cs typeface="Arial" pitchFamily="34" charset="-120"/>
              </a:rPr>
              <a:t> anlatılıyor</a:t>
            </a:r>
            <a:endParaRPr lang="en-US" sz="3200" dirty="0"/>
          </a:p>
        </p:txBody>
      </p:sp>
      <p:sp>
        <p:nvSpPr>
          <p:cNvPr id="10" name="Text 8"/>
          <p:cNvSpPr txBox="1"/>
          <p:nvPr/>
        </p:nvSpPr>
        <p:spPr>
          <a:xfrm>
            <a:off x="914400" y="1874520"/>
            <a:ext cx="2788920" cy="256032"/>
          </a:xfrm>
          <a:prstGeom prst="rect">
            <a:avLst/>
          </a:prstGeom>
          <a:noFill/>
          <a:ln/>
        </p:spPr>
        <p:txBody>
          <a:bodyPr wrap="square" lIns="0" tIns="0" rIns="0" bIns="0" rtlCol="0" anchor="ctr"/>
          <a:lstStyle/>
          <a:p>
            <a:pPr indent="0" marL="0">
              <a:buNone/>
            </a:pPr>
            <a:r>
              <a:rPr lang="en-US" sz="1000" spc="200" kern="0" dirty="0">
                <a:solidFill>
                  <a:srgbClr val="888888"/>
                </a:solidFill>
                <a:latin typeface="Arial" pitchFamily="34" charset="0"/>
                <a:ea typeface="Arial" pitchFamily="34" charset="-122"/>
                <a:cs typeface="Arial" pitchFamily="34" charset="-120"/>
              </a:rPr>
              <a:t>TEMSİL</a:t>
            </a:r>
            <a:endParaRPr lang="en-US" sz="1000" dirty="0"/>
          </a:p>
        </p:txBody>
      </p:sp>
      <p:sp>
        <p:nvSpPr>
          <p:cNvPr id="11" name="Text 9"/>
          <p:cNvSpPr txBox="1"/>
          <p:nvPr/>
        </p:nvSpPr>
        <p:spPr>
          <a:xfrm>
            <a:off x="3840480" y="1874520"/>
            <a:ext cx="3154680" cy="256032"/>
          </a:xfrm>
          <a:prstGeom prst="rect">
            <a:avLst/>
          </a:prstGeom>
          <a:noFill/>
          <a:ln/>
        </p:spPr>
        <p:txBody>
          <a:bodyPr wrap="square" lIns="0" tIns="0" rIns="0" bIns="0" rtlCol="0" anchor="ctr"/>
          <a:lstStyle/>
          <a:p>
            <a:pPr indent="0" marL="0">
              <a:buNone/>
            </a:pPr>
            <a:r>
              <a:rPr lang="en-US" sz="1000" spc="200" kern="0" dirty="0">
                <a:solidFill>
                  <a:srgbClr val="888888"/>
                </a:solidFill>
                <a:latin typeface="Arial" pitchFamily="34" charset="0"/>
                <a:ea typeface="Arial" pitchFamily="34" charset="-122"/>
                <a:cs typeface="Arial" pitchFamily="34" charset="-120"/>
              </a:rPr>
              <a:t>KİM KULLANIR</a:t>
            </a:r>
            <a:endParaRPr lang="en-US" sz="1000" dirty="0"/>
          </a:p>
        </p:txBody>
      </p:sp>
      <p:sp>
        <p:nvSpPr>
          <p:cNvPr id="12" name="Text 10"/>
          <p:cNvSpPr txBox="1"/>
          <p:nvPr/>
        </p:nvSpPr>
        <p:spPr>
          <a:xfrm>
            <a:off x="7132320" y="1874520"/>
            <a:ext cx="4069080" cy="256032"/>
          </a:xfrm>
          <a:prstGeom prst="rect">
            <a:avLst/>
          </a:prstGeom>
          <a:noFill/>
          <a:ln/>
        </p:spPr>
        <p:txBody>
          <a:bodyPr wrap="square" lIns="0" tIns="0" rIns="0" bIns="0" rtlCol="0" anchor="ctr"/>
          <a:lstStyle/>
          <a:p>
            <a:pPr indent="0" marL="0">
              <a:buNone/>
            </a:pPr>
            <a:r>
              <a:rPr lang="en-US" sz="1000" spc="200" kern="0" dirty="0">
                <a:solidFill>
                  <a:srgbClr val="888888"/>
                </a:solidFill>
                <a:latin typeface="Arial" pitchFamily="34" charset="0"/>
                <a:ea typeface="Arial" pitchFamily="34" charset="-122"/>
                <a:cs typeface="Arial" pitchFamily="34" charset="-120"/>
              </a:rPr>
              <a:t>TİPİK TUTARSIZLIK</a:t>
            </a:r>
            <a:endParaRPr lang="en-US" sz="1000" dirty="0"/>
          </a:p>
        </p:txBody>
      </p:sp>
      <p:sp>
        <p:nvSpPr>
          <p:cNvPr id="13" name="Shape 11"/>
          <p:cNvSpPr/>
          <p:nvPr/>
        </p:nvSpPr>
        <p:spPr>
          <a:xfrm>
            <a:off x="868680" y="2203704"/>
            <a:ext cx="10424160" cy="0"/>
          </a:xfrm>
          <a:prstGeom prst="line">
            <a:avLst/>
          </a:prstGeom>
          <a:noFill/>
          <a:ln w="9525">
            <a:solidFill>
              <a:srgbClr val="C2C2C2"/>
            </a:solidFill>
            <a:prstDash val="dash"/>
          </a:ln>
        </p:spPr>
      </p:sp>
      <p:sp>
        <p:nvSpPr>
          <p:cNvPr id="14" name="Text 12"/>
          <p:cNvSpPr txBox="1"/>
          <p:nvPr/>
        </p:nvSpPr>
        <p:spPr>
          <a:xfrm>
            <a:off x="941832" y="2258568"/>
            <a:ext cx="2743200" cy="548640"/>
          </a:xfrm>
          <a:prstGeom prst="rect">
            <a:avLst/>
          </a:prstGeom>
          <a:noFill/>
          <a:ln/>
        </p:spPr>
        <p:txBody>
          <a:bodyPr wrap="square" lIns="0" tIns="0" rIns="0" bIns="0" rtlCol="0" anchor="ctr"/>
          <a:lstStyle/>
          <a:p>
            <a:pPr indent="0" marL="0">
              <a:buNone/>
            </a:pPr>
            <a:r>
              <a:rPr lang="en-US" sz="1300" b="1" dirty="0">
                <a:solidFill>
                  <a:srgbClr val="111111"/>
                </a:solidFill>
                <a:latin typeface="Arial" pitchFamily="34" charset="0"/>
                <a:ea typeface="Arial" pitchFamily="34" charset="-122"/>
                <a:cs typeface="Arial" pitchFamily="34" charset="-120"/>
              </a:rPr>
              <a:t>Görünür web sayfası</a:t>
            </a:r>
            <a:endParaRPr lang="en-US" sz="1300" dirty="0"/>
          </a:p>
        </p:txBody>
      </p:sp>
      <p:sp>
        <p:nvSpPr>
          <p:cNvPr id="15" name="Text 13"/>
          <p:cNvSpPr txBox="1"/>
          <p:nvPr/>
        </p:nvSpPr>
        <p:spPr>
          <a:xfrm>
            <a:off x="3867912" y="2258568"/>
            <a:ext cx="3108960" cy="548640"/>
          </a:xfrm>
          <a:prstGeom prst="rect">
            <a:avLst/>
          </a:prstGeom>
          <a:noFill/>
          <a:ln/>
        </p:spPr>
        <p:txBody>
          <a:bodyPr wrap="square" lIns="0" tIns="0" rIns="0" bIns="0" rtlCol="0" anchor="ctr"/>
          <a:lstStyle/>
          <a:p>
            <a:pPr indent="0" marL="0">
              <a:buNone/>
            </a:pPr>
            <a:r>
              <a:rPr lang="en-US" sz="1300" dirty="0">
                <a:solidFill>
                  <a:srgbClr val="2E2E2E"/>
                </a:solidFill>
                <a:latin typeface="Arial" pitchFamily="34" charset="0"/>
                <a:ea typeface="Arial" pitchFamily="34" charset="-122"/>
                <a:cs typeface="Arial" pitchFamily="34" charset="-120"/>
              </a:rPr>
              <a:t>İnsan ve sayfayı okuyan sistem</a:t>
            </a:r>
            <a:endParaRPr lang="en-US" sz="1300" dirty="0"/>
          </a:p>
        </p:txBody>
      </p:sp>
      <p:sp>
        <p:nvSpPr>
          <p:cNvPr id="16" name="Text 14"/>
          <p:cNvSpPr txBox="1"/>
          <p:nvPr/>
        </p:nvSpPr>
        <p:spPr>
          <a:xfrm>
            <a:off x="7159752" y="2258568"/>
            <a:ext cx="4023360" cy="548640"/>
          </a:xfrm>
          <a:prstGeom prst="rect">
            <a:avLst/>
          </a:prstGeom>
          <a:noFill/>
          <a:ln/>
        </p:spPr>
        <p:txBody>
          <a:bodyPr wrap="square" lIns="0" tIns="0" rIns="0" bIns="0" rtlCol="0" anchor="ctr"/>
          <a:lstStyle/>
          <a:p>
            <a:pPr indent="0" marL="0">
              <a:buNone/>
            </a:pPr>
            <a:r>
              <a:rPr lang="en-US" sz="1300" dirty="0">
                <a:solidFill>
                  <a:srgbClr val="2E2E2E"/>
                </a:solidFill>
                <a:latin typeface="Arial" pitchFamily="34" charset="0"/>
                <a:ea typeface="Arial" pitchFamily="34" charset="-122"/>
                <a:cs typeface="Arial" pitchFamily="34" charset="-120"/>
              </a:rPr>
              <a:t>Eski açıklama, belirsiz teslim süresi</a:t>
            </a:r>
            <a:endParaRPr lang="en-US" sz="1300" dirty="0"/>
          </a:p>
        </p:txBody>
      </p:sp>
      <p:sp>
        <p:nvSpPr>
          <p:cNvPr id="17" name="Shape 15"/>
          <p:cNvSpPr/>
          <p:nvPr/>
        </p:nvSpPr>
        <p:spPr>
          <a:xfrm>
            <a:off x="868680" y="2862072"/>
            <a:ext cx="10424160" cy="0"/>
          </a:xfrm>
          <a:prstGeom prst="line">
            <a:avLst/>
          </a:prstGeom>
          <a:noFill/>
          <a:ln w="9525">
            <a:solidFill>
              <a:srgbClr val="C2C2C2"/>
            </a:solidFill>
            <a:prstDash val="dash"/>
          </a:ln>
        </p:spPr>
      </p:sp>
      <p:sp>
        <p:nvSpPr>
          <p:cNvPr id="18" name="Text 16"/>
          <p:cNvSpPr txBox="1"/>
          <p:nvPr/>
        </p:nvSpPr>
        <p:spPr>
          <a:xfrm>
            <a:off x="941832" y="2916936"/>
            <a:ext cx="2743200" cy="548640"/>
          </a:xfrm>
          <a:prstGeom prst="rect">
            <a:avLst/>
          </a:prstGeom>
          <a:noFill/>
          <a:ln/>
        </p:spPr>
        <p:txBody>
          <a:bodyPr wrap="square" lIns="0" tIns="0" rIns="0" bIns="0" rtlCol="0" anchor="ctr"/>
          <a:lstStyle/>
          <a:p>
            <a:pPr indent="0" marL="0">
              <a:buNone/>
            </a:pPr>
            <a:r>
              <a:rPr lang="en-US" sz="1300" b="1" dirty="0">
                <a:solidFill>
                  <a:srgbClr val="111111"/>
                </a:solidFill>
                <a:latin typeface="Arial" pitchFamily="34" charset="0"/>
                <a:ea typeface="Arial" pitchFamily="34" charset="-122"/>
                <a:cs typeface="Arial" pitchFamily="34" charset="-120"/>
              </a:rPr>
              <a:t>Yapılandırılmış veri</a:t>
            </a:r>
            <a:endParaRPr lang="en-US" sz="1300" dirty="0"/>
          </a:p>
        </p:txBody>
      </p:sp>
      <p:sp>
        <p:nvSpPr>
          <p:cNvPr id="19" name="Text 17"/>
          <p:cNvSpPr txBox="1"/>
          <p:nvPr/>
        </p:nvSpPr>
        <p:spPr>
          <a:xfrm>
            <a:off x="3867912" y="2916936"/>
            <a:ext cx="3108960" cy="548640"/>
          </a:xfrm>
          <a:prstGeom prst="rect">
            <a:avLst/>
          </a:prstGeom>
          <a:noFill/>
          <a:ln/>
        </p:spPr>
        <p:txBody>
          <a:bodyPr wrap="square" lIns="0" tIns="0" rIns="0" bIns="0" rtlCol="0" anchor="ctr"/>
          <a:lstStyle/>
          <a:p>
            <a:pPr indent="0" marL="0">
              <a:buNone/>
            </a:pPr>
            <a:r>
              <a:rPr lang="en-US" sz="1300" dirty="0">
                <a:solidFill>
                  <a:srgbClr val="2E2E2E"/>
                </a:solidFill>
                <a:latin typeface="Arial" pitchFamily="34" charset="0"/>
                <a:ea typeface="Arial" pitchFamily="34" charset="-122"/>
                <a:cs typeface="Arial" pitchFamily="34" charset="-120"/>
              </a:rPr>
              <a:t>İşaretlemeyi işleyen sistem</a:t>
            </a:r>
            <a:endParaRPr lang="en-US" sz="1300" dirty="0"/>
          </a:p>
        </p:txBody>
      </p:sp>
      <p:sp>
        <p:nvSpPr>
          <p:cNvPr id="20" name="Text 18"/>
          <p:cNvSpPr txBox="1"/>
          <p:nvPr/>
        </p:nvSpPr>
        <p:spPr>
          <a:xfrm>
            <a:off x="7159752" y="2916936"/>
            <a:ext cx="4023360" cy="548640"/>
          </a:xfrm>
          <a:prstGeom prst="rect">
            <a:avLst/>
          </a:prstGeom>
          <a:noFill/>
          <a:ln/>
        </p:spPr>
        <p:txBody>
          <a:bodyPr wrap="square" lIns="0" tIns="0" rIns="0" bIns="0" rtlCol="0" anchor="ctr"/>
          <a:lstStyle/>
          <a:p>
            <a:pPr indent="0" marL="0">
              <a:buNone/>
            </a:pPr>
            <a:r>
              <a:rPr lang="en-US" sz="1300" dirty="0">
                <a:solidFill>
                  <a:srgbClr val="2E2E2E"/>
                </a:solidFill>
                <a:latin typeface="Arial" pitchFamily="34" charset="0"/>
                <a:ea typeface="Arial" pitchFamily="34" charset="-122"/>
                <a:cs typeface="Arial" pitchFamily="34" charset="-120"/>
              </a:rPr>
              <a:t>Yanlış fiyat, varyant ya da stok</a:t>
            </a:r>
            <a:endParaRPr lang="en-US" sz="1300" dirty="0"/>
          </a:p>
        </p:txBody>
      </p:sp>
      <p:sp>
        <p:nvSpPr>
          <p:cNvPr id="21" name="Shape 19"/>
          <p:cNvSpPr/>
          <p:nvPr/>
        </p:nvSpPr>
        <p:spPr>
          <a:xfrm>
            <a:off x="868680" y="3520440"/>
            <a:ext cx="10424160" cy="0"/>
          </a:xfrm>
          <a:prstGeom prst="line">
            <a:avLst/>
          </a:prstGeom>
          <a:noFill/>
          <a:ln w="9525">
            <a:solidFill>
              <a:srgbClr val="C2C2C2"/>
            </a:solidFill>
            <a:prstDash val="dash"/>
          </a:ln>
        </p:spPr>
      </p:sp>
      <p:sp>
        <p:nvSpPr>
          <p:cNvPr id="22" name="Text 20"/>
          <p:cNvSpPr txBox="1"/>
          <p:nvPr/>
        </p:nvSpPr>
        <p:spPr>
          <a:xfrm>
            <a:off x="941832" y="3575304"/>
            <a:ext cx="2743200" cy="548640"/>
          </a:xfrm>
          <a:prstGeom prst="rect">
            <a:avLst/>
          </a:prstGeom>
          <a:noFill/>
          <a:ln/>
        </p:spPr>
        <p:txBody>
          <a:bodyPr wrap="square" lIns="0" tIns="0" rIns="0" bIns="0" rtlCol="0" anchor="ctr"/>
          <a:lstStyle/>
          <a:p>
            <a:pPr indent="0" marL="0">
              <a:buNone/>
            </a:pPr>
            <a:r>
              <a:rPr lang="en-US" sz="1300" b="1" dirty="0">
                <a:solidFill>
                  <a:srgbClr val="111111"/>
                </a:solidFill>
                <a:latin typeface="Arial" pitchFamily="34" charset="0"/>
                <a:ea typeface="Arial" pitchFamily="34" charset="-122"/>
                <a:cs typeface="Arial" pitchFamily="34" charset="-120"/>
              </a:rPr>
              <a:t>Ürün feed'i veya katalog</a:t>
            </a:r>
            <a:endParaRPr lang="en-US" sz="1300" dirty="0"/>
          </a:p>
        </p:txBody>
      </p:sp>
      <p:sp>
        <p:nvSpPr>
          <p:cNvPr id="23" name="Text 21"/>
          <p:cNvSpPr txBox="1"/>
          <p:nvPr/>
        </p:nvSpPr>
        <p:spPr>
          <a:xfrm>
            <a:off x="3867912" y="3575304"/>
            <a:ext cx="3108960" cy="548640"/>
          </a:xfrm>
          <a:prstGeom prst="rect">
            <a:avLst/>
          </a:prstGeom>
          <a:noFill/>
          <a:ln/>
        </p:spPr>
        <p:txBody>
          <a:bodyPr wrap="square" lIns="0" tIns="0" rIns="0" bIns="0" rtlCol="0" anchor="ctr"/>
          <a:lstStyle/>
          <a:p>
            <a:pPr indent="0" marL="0">
              <a:buNone/>
            </a:pPr>
            <a:r>
              <a:rPr lang="en-US" sz="1300" dirty="0">
                <a:solidFill>
                  <a:srgbClr val="2E2E2E"/>
                </a:solidFill>
                <a:latin typeface="Arial" pitchFamily="34" charset="0"/>
                <a:ea typeface="Arial" pitchFamily="34" charset="-122"/>
                <a:cs typeface="Arial" pitchFamily="34" charset="-120"/>
              </a:rPr>
              <a:t>Pazaryeri ve platform</a:t>
            </a:r>
            <a:endParaRPr lang="en-US" sz="1300" dirty="0"/>
          </a:p>
        </p:txBody>
      </p:sp>
      <p:sp>
        <p:nvSpPr>
          <p:cNvPr id="24" name="Text 22"/>
          <p:cNvSpPr txBox="1"/>
          <p:nvPr/>
        </p:nvSpPr>
        <p:spPr>
          <a:xfrm>
            <a:off x="7159752" y="3575304"/>
            <a:ext cx="4023360" cy="548640"/>
          </a:xfrm>
          <a:prstGeom prst="rect">
            <a:avLst/>
          </a:prstGeom>
          <a:noFill/>
          <a:ln/>
        </p:spPr>
        <p:txBody>
          <a:bodyPr wrap="square" lIns="0" tIns="0" rIns="0" bIns="0" rtlCol="0" anchor="ctr"/>
          <a:lstStyle/>
          <a:p>
            <a:pPr indent="0" marL="0">
              <a:buNone/>
            </a:pPr>
            <a:r>
              <a:rPr lang="en-US" sz="1300" dirty="0">
                <a:solidFill>
                  <a:srgbClr val="2E2E2E"/>
                </a:solidFill>
                <a:latin typeface="Arial" pitchFamily="34" charset="0"/>
                <a:ea typeface="Arial" pitchFamily="34" charset="-122"/>
                <a:cs typeface="Arial" pitchFamily="34" charset="-120"/>
              </a:rPr>
              <a:t>Eski dosya, kayıp barkod, yanlış ülke</a:t>
            </a:r>
            <a:endParaRPr lang="en-US" sz="1300" dirty="0"/>
          </a:p>
        </p:txBody>
      </p:sp>
      <p:sp>
        <p:nvSpPr>
          <p:cNvPr id="25" name="Shape 23"/>
          <p:cNvSpPr/>
          <p:nvPr/>
        </p:nvSpPr>
        <p:spPr>
          <a:xfrm>
            <a:off x="868680" y="4178808"/>
            <a:ext cx="10424160" cy="0"/>
          </a:xfrm>
          <a:prstGeom prst="line">
            <a:avLst/>
          </a:prstGeom>
          <a:noFill/>
          <a:ln w="9525">
            <a:solidFill>
              <a:srgbClr val="C2C2C2"/>
            </a:solidFill>
            <a:prstDash val="dash"/>
          </a:ln>
        </p:spPr>
      </p:sp>
      <p:sp>
        <p:nvSpPr>
          <p:cNvPr id="26" name="Text 24"/>
          <p:cNvSpPr txBox="1"/>
          <p:nvPr/>
        </p:nvSpPr>
        <p:spPr>
          <a:xfrm>
            <a:off x="941832" y="4233672"/>
            <a:ext cx="2743200" cy="548640"/>
          </a:xfrm>
          <a:prstGeom prst="rect">
            <a:avLst/>
          </a:prstGeom>
          <a:noFill/>
          <a:ln/>
        </p:spPr>
        <p:txBody>
          <a:bodyPr wrap="square" lIns="0" tIns="0" rIns="0" bIns="0" rtlCol="0" anchor="ctr"/>
          <a:lstStyle/>
          <a:p>
            <a:pPr indent="0" marL="0">
              <a:buNone/>
            </a:pPr>
            <a:r>
              <a:rPr lang="en-US" sz="1300" b="1" dirty="0">
                <a:solidFill>
                  <a:srgbClr val="111111"/>
                </a:solidFill>
                <a:latin typeface="Arial" pitchFamily="34" charset="0"/>
                <a:ea typeface="Arial" pitchFamily="34" charset="-122"/>
                <a:cs typeface="Arial" pitchFamily="34" charset="-120"/>
              </a:rPr>
              <a:t>İşlem sistemi veya API</a:t>
            </a:r>
            <a:endParaRPr lang="en-US" sz="1300" dirty="0"/>
          </a:p>
        </p:txBody>
      </p:sp>
      <p:sp>
        <p:nvSpPr>
          <p:cNvPr id="27" name="Text 25"/>
          <p:cNvSpPr txBox="1"/>
          <p:nvPr/>
        </p:nvSpPr>
        <p:spPr>
          <a:xfrm>
            <a:off x="3867912" y="4233672"/>
            <a:ext cx="3108960" cy="548640"/>
          </a:xfrm>
          <a:prstGeom prst="rect">
            <a:avLst/>
          </a:prstGeom>
          <a:noFill/>
          <a:ln/>
        </p:spPr>
        <p:txBody>
          <a:bodyPr wrap="square" lIns="0" tIns="0" rIns="0" bIns="0" rtlCol="0" anchor="ctr"/>
          <a:lstStyle/>
          <a:p>
            <a:pPr indent="0" marL="0">
              <a:buNone/>
            </a:pPr>
            <a:r>
              <a:rPr lang="en-US" sz="1300" dirty="0">
                <a:solidFill>
                  <a:srgbClr val="2E2E2E"/>
                </a:solidFill>
                <a:latin typeface="Arial" pitchFamily="34" charset="0"/>
                <a:ea typeface="Arial" pitchFamily="34" charset="-122"/>
                <a:cs typeface="Arial" pitchFamily="34" charset="-120"/>
              </a:rPr>
              <a:t>Teklif ve sipariş süreci</a:t>
            </a:r>
            <a:endParaRPr lang="en-US" sz="1300" dirty="0"/>
          </a:p>
        </p:txBody>
      </p:sp>
      <p:sp>
        <p:nvSpPr>
          <p:cNvPr id="28" name="Text 26"/>
          <p:cNvSpPr txBox="1"/>
          <p:nvPr/>
        </p:nvSpPr>
        <p:spPr>
          <a:xfrm>
            <a:off x="7159752" y="4233672"/>
            <a:ext cx="4023360" cy="548640"/>
          </a:xfrm>
          <a:prstGeom prst="rect">
            <a:avLst/>
          </a:prstGeom>
          <a:noFill/>
          <a:ln/>
        </p:spPr>
        <p:txBody>
          <a:bodyPr wrap="square" lIns="0" tIns="0" rIns="0" bIns="0" rtlCol="0" anchor="ctr"/>
          <a:lstStyle/>
          <a:p>
            <a:pPr indent="0" marL="0">
              <a:buNone/>
            </a:pPr>
            <a:r>
              <a:rPr lang="en-US" sz="1300" dirty="0">
                <a:solidFill>
                  <a:srgbClr val="2E2E2E"/>
                </a:solidFill>
                <a:latin typeface="Arial" pitchFamily="34" charset="0"/>
                <a:ea typeface="Arial" pitchFamily="34" charset="-122"/>
                <a:cs typeface="Arial" pitchFamily="34" charset="-120"/>
              </a:rPr>
              <a:t>Satılamayan stok, eski fiyat</a:t>
            </a:r>
            <a:endParaRPr lang="en-US" sz="1300" dirty="0"/>
          </a:p>
        </p:txBody>
      </p:sp>
      <p:sp>
        <p:nvSpPr>
          <p:cNvPr id="29" name="Shape 27"/>
          <p:cNvSpPr/>
          <p:nvPr/>
        </p:nvSpPr>
        <p:spPr>
          <a:xfrm>
            <a:off x="868680" y="4837176"/>
            <a:ext cx="10424160" cy="0"/>
          </a:xfrm>
          <a:prstGeom prst="line">
            <a:avLst/>
          </a:prstGeom>
          <a:noFill/>
          <a:ln w="9525">
            <a:solidFill>
              <a:srgbClr val="C2C2C2"/>
            </a:solidFill>
            <a:prstDash val="dash"/>
          </a:ln>
        </p:spPr>
      </p:sp>
      <p:sp>
        <p:nvSpPr>
          <p:cNvPr id="30" name="Text 28"/>
          <p:cNvSpPr txBox="1"/>
          <p:nvPr/>
        </p:nvSpPr>
        <p:spPr>
          <a:xfrm>
            <a:off x="868680" y="5074920"/>
            <a:ext cx="10424160" cy="457200"/>
          </a:xfrm>
          <a:prstGeom prst="rect">
            <a:avLst/>
          </a:prstGeom>
          <a:noFill/>
          <a:ln/>
        </p:spPr>
        <p:txBody>
          <a:bodyPr wrap="square" lIns="0" tIns="0" rIns="0" bIns="0" rtlCol="0" anchor="ctr"/>
          <a:lstStyle/>
          <a:p>
            <a:pPr algn="ctr" indent="0" marL="0">
              <a:buNone/>
            </a:pPr>
            <a:r>
              <a:rPr lang="en-US" sz="1500" b="1" i="1" dirty="0">
                <a:solidFill>
                  <a:srgbClr val="222222"/>
                </a:solidFill>
                <a:latin typeface="Cambria" pitchFamily="34" charset="0"/>
                <a:ea typeface="Cambria" pitchFamily="34" charset="-122"/>
                <a:cs typeface="Cambria" pitchFamily="34" charset="-120"/>
              </a:rPr>
              <a:t>İnsan bu farkı fark edip size sorar. Ajan sormaz; hangisinin gerçek olduğunu bilemediği an geçer.</a:t>
            </a:r>
            <a:endParaRPr lang="en-US" sz="1500" dirty="0"/>
          </a:p>
        </p:txBody>
      </p:sp>
      <p:sp>
        <p:nvSpPr>
          <p:cNvPr id="31" name="Text 29"/>
          <p:cNvSpPr txBox="1"/>
          <p:nvPr/>
        </p:nvSpPr>
        <p:spPr>
          <a:xfrm>
            <a:off x="868680" y="5760720"/>
            <a:ext cx="10424160" cy="274320"/>
          </a:xfrm>
          <a:prstGeom prst="rect">
            <a:avLst/>
          </a:prstGeom>
          <a:noFill/>
          <a:ln/>
        </p:spPr>
        <p:txBody>
          <a:bodyPr wrap="square" lIns="0" tIns="0" rIns="0" bIns="0" rtlCol="0" anchor="ctr"/>
          <a:lstStyle/>
          <a:p>
            <a:pPr indent="0" marL="0">
              <a:buNone/>
            </a:pPr>
            <a:r>
              <a:rPr lang="en-US" sz="1000" dirty="0">
                <a:solidFill>
                  <a:srgbClr val="8E8E8E"/>
                </a:solidFill>
                <a:latin typeface="Arial" pitchFamily="34" charset="0"/>
                <a:ea typeface="Arial" pitchFamily="34" charset="-122"/>
                <a:cs typeface="Arial" pitchFamily="34" charset="-120"/>
              </a:rPr>
              <a:t>Dört temsilin her firmada bulunması şart değil. Puan kazanmak için olmayan katmanı kurmayın; önce kullandığınız kanalları tutarlı yapın.</a:t>
            </a:r>
            <a:endParaRPr lang="en-US" sz="1000" dirty="0"/>
          </a:p>
        </p:txBody>
      </p:sp>
      <p:sp>
        <p:nvSpPr>
          <p:cNvPr id="9901" name="EkLink"/>
          <p:cNvSpPr txBox="1"/>
          <p:nvPr/>
        </p:nvSpPr>
        <p:spPr>
          <a:xfrm>
            <a:off x="8778240" y="6245352"/>
            <a:ext cx="2724912" cy="237744"/>
          </a:xfrm>
          <a:prstGeom prst="rect">
            <a:avLst/>
          </a:prstGeom>
          <a:noFill/>
        </p:spPr>
        <p:txBody>
          <a:bodyPr wrap="square" lIns="0" tIns="0" rIns="0" bIns="0" anchor="ctr"/>
          <a:lstStyle/>
          <a:p>
            <a:pPr algn="r"/>
            <a:r>
              <a:rPr lang="tr-TR" sz="1100" b="1">
                <a:solidFill>
                  <a:srgbClr val="6D4AE0"/>
                </a:solidFill>
                <a:latin typeface="Arial"/>
              </a:rPr>
              <a:t>▸ Ek s. 98, 110</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3A3A3A"/>
            </a:solidFill>
            <a:prstDash val="solid"/>
          </a:ln>
        </p:spPr>
      </p:sp>
      <p:sp>
        <p:nvSpPr>
          <p:cNvPr id="3" name="Shape 1"/>
          <p:cNvSpPr/>
          <p:nvPr/>
        </p:nvSpPr>
        <p:spPr>
          <a:xfrm>
            <a:off x="658368" y="6199632"/>
            <a:ext cx="10844784" cy="0"/>
          </a:xfrm>
          <a:prstGeom prst="line">
            <a:avLst/>
          </a:prstGeom>
          <a:noFill/>
          <a:ln w="9525">
            <a:solidFill>
              <a:srgbClr val="3A3A3A"/>
            </a:solidFill>
            <a:prstDash val="solid"/>
          </a:ln>
        </p:spPr>
      </p:sp>
      <p:sp>
        <p:nvSpPr>
          <p:cNvPr id="4" name="Shape 2"/>
          <p:cNvSpPr/>
          <p:nvPr/>
        </p:nvSpPr>
        <p:spPr>
          <a:xfrm>
            <a:off x="658368" y="457200"/>
            <a:ext cx="0" cy="402336"/>
          </a:xfrm>
          <a:prstGeom prst="line">
            <a:avLst/>
          </a:prstGeom>
          <a:noFill/>
          <a:ln w="9525">
            <a:solidFill>
              <a:srgbClr val="3A3A3A"/>
            </a:solidFill>
            <a:prstDash val="solid"/>
          </a:ln>
        </p:spPr>
      </p:sp>
      <p:sp>
        <p:nvSpPr>
          <p:cNvPr id="5" name="Shape 3"/>
          <p:cNvSpPr/>
          <p:nvPr/>
        </p:nvSpPr>
        <p:spPr>
          <a:xfrm>
            <a:off x="658368" y="5998464"/>
            <a:ext cx="0" cy="402336"/>
          </a:xfrm>
          <a:prstGeom prst="line">
            <a:avLst/>
          </a:prstGeom>
          <a:noFill/>
          <a:ln w="9525">
            <a:solidFill>
              <a:srgbClr val="3A3A3A"/>
            </a:solidFill>
            <a:prstDash val="solid"/>
          </a:ln>
        </p:spPr>
      </p:sp>
      <p:sp>
        <p:nvSpPr>
          <p:cNvPr id="6" name="Shape 4"/>
          <p:cNvSpPr/>
          <p:nvPr/>
        </p:nvSpPr>
        <p:spPr>
          <a:xfrm>
            <a:off x="11503152" y="457200"/>
            <a:ext cx="0" cy="402336"/>
          </a:xfrm>
          <a:prstGeom prst="line">
            <a:avLst/>
          </a:prstGeom>
          <a:noFill/>
          <a:ln w="9525">
            <a:solidFill>
              <a:srgbClr val="3A3A3A"/>
            </a:solidFill>
            <a:prstDash val="solid"/>
          </a:ln>
        </p:spPr>
      </p:sp>
      <p:sp>
        <p:nvSpPr>
          <p:cNvPr id="7" name="Shape 5"/>
          <p:cNvSpPr/>
          <p:nvPr/>
        </p:nvSpPr>
        <p:spPr>
          <a:xfrm>
            <a:off x="11503152" y="5998464"/>
            <a:ext cx="0" cy="402336"/>
          </a:xfrm>
          <a:prstGeom prst="line">
            <a:avLst/>
          </a:prstGeom>
          <a:noFill/>
          <a:ln w="9525">
            <a:solidFill>
              <a:srgbClr val="3A3A3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8A8A8A"/>
                </a:solidFill>
                <a:latin typeface="Arial" pitchFamily="34" charset="0"/>
                <a:ea typeface="Arial" pitchFamily="34" charset="-122"/>
                <a:cs typeface="Arial" pitchFamily="34" charset="-120"/>
              </a:rPr>
              <a:t>VERİ KALİTESİ SADECE YAZILIM İŞİ DEĞİL</a:t>
            </a:r>
            <a:endParaRPr lang="en-US" sz="1100" dirty="0"/>
          </a:p>
        </p:txBody>
      </p:sp>
      <p:sp>
        <p:nvSpPr>
          <p:cNvPr id="9" name="Text 7"/>
          <p:cNvSpPr txBox="1"/>
          <p:nvPr/>
        </p:nvSpPr>
        <p:spPr>
          <a:xfrm>
            <a:off x="822960" y="1234440"/>
            <a:ext cx="10515600" cy="822960"/>
          </a:xfrm>
          <a:prstGeom prst="rect">
            <a:avLst/>
          </a:prstGeom>
          <a:noFill/>
          <a:ln/>
        </p:spPr>
        <p:txBody>
          <a:bodyPr wrap="square" lIns="0" tIns="0" rIns="0" bIns="0" rtlCol="0" anchor="t"/>
          <a:lstStyle/>
          <a:p>
            <a:pPr algn="ctr" indent="0" marL="0">
              <a:buNone/>
            </a:pPr>
            <a:r>
              <a:rPr lang="en-US" sz="3400" dirty="0">
                <a:solidFill>
                  <a:srgbClr val="FFFFFF"/>
                </a:solidFill>
                <a:latin typeface="Arial" pitchFamily="34" charset="0"/>
                <a:ea typeface="Arial" pitchFamily="34" charset="-122"/>
                <a:cs typeface="Arial" pitchFamily="34" charset="-120"/>
              </a:rPr>
              <a:t>Her alanın </a:t>
            </a:r>
            <a:pPr algn="ctr" indent="0" marL="0">
              <a:buNone/>
            </a:pPr>
            <a:r>
              <a:rPr lang="en-US" sz="3400" b="1" i="1" dirty="0">
                <a:solidFill>
                  <a:srgbClr val="A78BFA"/>
                </a:solidFill>
                <a:latin typeface="Cambria" pitchFamily="34" charset="0"/>
                <a:ea typeface="Cambria" pitchFamily="34" charset="-122"/>
                <a:cs typeface="Cambria" pitchFamily="34" charset="-120"/>
              </a:rPr>
              <a:t>bir sahibi</a:t>
            </a:r>
            <a:pPr algn="ctr" indent="0" marL="0">
              <a:buNone/>
            </a:pPr>
            <a:r>
              <a:rPr lang="en-US" sz="3400" dirty="0">
                <a:solidFill>
                  <a:srgbClr val="FFFFFF"/>
                </a:solidFill>
                <a:latin typeface="Arial" pitchFamily="34" charset="0"/>
                <a:ea typeface="Arial" pitchFamily="34" charset="-122"/>
                <a:cs typeface="Arial" pitchFamily="34" charset="-120"/>
              </a:rPr>
              <a:t> olmalı</a:t>
            </a:r>
            <a:endParaRPr lang="en-US" sz="3400" dirty="0"/>
          </a:p>
        </p:txBody>
      </p:sp>
      <p:sp>
        <p:nvSpPr>
          <p:cNvPr id="10" name="Shape 8"/>
          <p:cNvSpPr/>
          <p:nvPr/>
        </p:nvSpPr>
        <p:spPr>
          <a:xfrm>
            <a:off x="960120" y="2286000"/>
            <a:ext cx="2331720" cy="1143000"/>
          </a:xfrm>
          <a:prstGeom prst="roundRect">
            <a:avLst>
              <a:gd name="adj" fmla="val 3200"/>
            </a:avLst>
          </a:prstGeom>
          <a:solidFill>
            <a:srgbClr val="141414"/>
          </a:solidFill>
          <a:ln w="9525">
            <a:solidFill>
              <a:srgbClr val="3A3A3A"/>
            </a:solidFill>
            <a:prstDash val="solid"/>
          </a:ln>
        </p:spPr>
      </p:sp>
      <p:sp>
        <p:nvSpPr>
          <p:cNvPr id="11" name="Text 9"/>
          <p:cNvSpPr txBox="1"/>
          <p:nvPr/>
        </p:nvSpPr>
        <p:spPr>
          <a:xfrm>
            <a:off x="1143000" y="2395728"/>
            <a:ext cx="1965960" cy="41148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Bileşim</a:t>
            </a:r>
            <a:endParaRPr lang="en-US" sz="1500" dirty="0"/>
          </a:p>
        </p:txBody>
      </p:sp>
      <p:sp>
        <p:nvSpPr>
          <p:cNvPr id="12" name="Text 10"/>
          <p:cNvSpPr txBox="1"/>
          <p:nvPr/>
        </p:nvSpPr>
        <p:spPr>
          <a:xfrm>
            <a:off x="1143000" y="2852928"/>
            <a:ext cx="1965960" cy="411480"/>
          </a:xfrm>
          <a:prstGeom prst="rect">
            <a:avLst/>
          </a:prstGeom>
          <a:noFill/>
          <a:ln/>
        </p:spPr>
        <p:txBody>
          <a:bodyPr wrap="square" lIns="0" tIns="0" rIns="0" bIns="0" rtlCol="0" anchor="ctr"/>
          <a:lstStyle/>
          <a:p>
            <a:pPr algn="ctr" indent="0" marL="0">
              <a:buNone/>
            </a:pPr>
            <a:r>
              <a:rPr lang="en-US" sz="1500" b="1" i="1" dirty="0">
                <a:solidFill>
                  <a:srgbClr val="A78BFA"/>
                </a:solidFill>
                <a:latin typeface="Cambria" pitchFamily="34" charset="0"/>
                <a:ea typeface="Cambria" pitchFamily="34" charset="-122"/>
                <a:cs typeface="Cambria" pitchFamily="34" charset="-120"/>
              </a:rPr>
              <a:t>Ürün geliştirme</a:t>
            </a:r>
            <a:endParaRPr lang="en-US" sz="1500" dirty="0"/>
          </a:p>
        </p:txBody>
      </p:sp>
      <p:sp>
        <p:nvSpPr>
          <p:cNvPr id="13" name="Shape 11"/>
          <p:cNvSpPr/>
          <p:nvPr/>
        </p:nvSpPr>
        <p:spPr>
          <a:xfrm>
            <a:off x="3566160" y="2286000"/>
            <a:ext cx="2331720" cy="1143000"/>
          </a:xfrm>
          <a:prstGeom prst="roundRect">
            <a:avLst>
              <a:gd name="adj" fmla="val 3200"/>
            </a:avLst>
          </a:prstGeom>
          <a:solidFill>
            <a:srgbClr val="141414"/>
          </a:solidFill>
          <a:ln w="9525">
            <a:solidFill>
              <a:srgbClr val="3A3A3A"/>
            </a:solidFill>
            <a:prstDash val="solid"/>
          </a:ln>
        </p:spPr>
      </p:sp>
      <p:sp>
        <p:nvSpPr>
          <p:cNvPr id="14" name="Text 12"/>
          <p:cNvSpPr txBox="1"/>
          <p:nvPr/>
        </p:nvSpPr>
        <p:spPr>
          <a:xfrm>
            <a:off x="3749040" y="2395728"/>
            <a:ext cx="1965960" cy="41148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Üretim süresi</a:t>
            </a:r>
            <a:endParaRPr lang="en-US" sz="1500" dirty="0"/>
          </a:p>
        </p:txBody>
      </p:sp>
      <p:sp>
        <p:nvSpPr>
          <p:cNvPr id="15" name="Text 13"/>
          <p:cNvSpPr txBox="1"/>
          <p:nvPr/>
        </p:nvSpPr>
        <p:spPr>
          <a:xfrm>
            <a:off x="3749040" y="2852928"/>
            <a:ext cx="1965960" cy="411480"/>
          </a:xfrm>
          <a:prstGeom prst="rect">
            <a:avLst/>
          </a:prstGeom>
          <a:noFill/>
          <a:ln/>
        </p:spPr>
        <p:txBody>
          <a:bodyPr wrap="square" lIns="0" tIns="0" rIns="0" bIns="0" rtlCol="0" anchor="ctr"/>
          <a:lstStyle/>
          <a:p>
            <a:pPr algn="ctr" indent="0" marL="0">
              <a:buNone/>
            </a:pPr>
            <a:r>
              <a:rPr lang="en-US" sz="1500" b="1" i="1" dirty="0">
                <a:solidFill>
                  <a:srgbClr val="A78BFA"/>
                </a:solidFill>
                <a:latin typeface="Cambria" pitchFamily="34" charset="0"/>
                <a:ea typeface="Cambria" pitchFamily="34" charset="-122"/>
                <a:cs typeface="Cambria" pitchFamily="34" charset="-120"/>
              </a:rPr>
              <a:t>Planlama</a:t>
            </a:r>
            <a:endParaRPr lang="en-US" sz="1500" dirty="0"/>
          </a:p>
        </p:txBody>
      </p:sp>
      <p:sp>
        <p:nvSpPr>
          <p:cNvPr id="16" name="Shape 14"/>
          <p:cNvSpPr/>
          <p:nvPr/>
        </p:nvSpPr>
        <p:spPr>
          <a:xfrm>
            <a:off x="6172200" y="2286000"/>
            <a:ext cx="2331720" cy="1143000"/>
          </a:xfrm>
          <a:prstGeom prst="roundRect">
            <a:avLst>
              <a:gd name="adj" fmla="val 3200"/>
            </a:avLst>
          </a:prstGeom>
          <a:solidFill>
            <a:srgbClr val="141414"/>
          </a:solidFill>
          <a:ln w="9525">
            <a:solidFill>
              <a:srgbClr val="3A3A3A"/>
            </a:solidFill>
            <a:prstDash val="solid"/>
          </a:ln>
        </p:spPr>
      </p:sp>
      <p:sp>
        <p:nvSpPr>
          <p:cNvPr id="17" name="Text 15"/>
          <p:cNvSpPr txBox="1"/>
          <p:nvPr/>
        </p:nvSpPr>
        <p:spPr>
          <a:xfrm>
            <a:off x="6355080" y="2395728"/>
            <a:ext cx="1965960" cy="41148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Müşteri fiyatı</a:t>
            </a:r>
            <a:endParaRPr lang="en-US" sz="1500" dirty="0"/>
          </a:p>
        </p:txBody>
      </p:sp>
      <p:sp>
        <p:nvSpPr>
          <p:cNvPr id="18" name="Text 16"/>
          <p:cNvSpPr txBox="1"/>
          <p:nvPr/>
        </p:nvSpPr>
        <p:spPr>
          <a:xfrm>
            <a:off x="6355080" y="2852928"/>
            <a:ext cx="1965960" cy="411480"/>
          </a:xfrm>
          <a:prstGeom prst="rect">
            <a:avLst/>
          </a:prstGeom>
          <a:noFill/>
          <a:ln/>
        </p:spPr>
        <p:txBody>
          <a:bodyPr wrap="square" lIns="0" tIns="0" rIns="0" bIns="0" rtlCol="0" anchor="ctr"/>
          <a:lstStyle/>
          <a:p>
            <a:pPr algn="ctr" indent="0" marL="0">
              <a:buNone/>
            </a:pPr>
            <a:r>
              <a:rPr lang="en-US" sz="1500" b="1" i="1" dirty="0">
                <a:solidFill>
                  <a:srgbClr val="A78BFA"/>
                </a:solidFill>
                <a:latin typeface="Cambria" pitchFamily="34" charset="0"/>
                <a:ea typeface="Cambria" pitchFamily="34" charset="-122"/>
                <a:cs typeface="Cambria" pitchFamily="34" charset="-120"/>
              </a:rPr>
              <a:t>Satış</a:t>
            </a:r>
            <a:endParaRPr lang="en-US" sz="1500" dirty="0"/>
          </a:p>
        </p:txBody>
      </p:sp>
      <p:sp>
        <p:nvSpPr>
          <p:cNvPr id="19" name="Shape 17"/>
          <p:cNvSpPr/>
          <p:nvPr/>
        </p:nvSpPr>
        <p:spPr>
          <a:xfrm>
            <a:off x="8778240" y="2286000"/>
            <a:ext cx="2331720" cy="1143000"/>
          </a:xfrm>
          <a:prstGeom prst="roundRect">
            <a:avLst>
              <a:gd name="adj" fmla="val 3200"/>
            </a:avLst>
          </a:prstGeom>
          <a:solidFill>
            <a:srgbClr val="141414"/>
          </a:solidFill>
          <a:ln w="9525">
            <a:solidFill>
              <a:srgbClr val="3A3A3A"/>
            </a:solidFill>
            <a:prstDash val="solid"/>
          </a:ln>
        </p:spPr>
      </p:sp>
      <p:sp>
        <p:nvSpPr>
          <p:cNvPr id="20" name="Text 18"/>
          <p:cNvSpPr txBox="1"/>
          <p:nvPr/>
        </p:nvSpPr>
        <p:spPr>
          <a:xfrm>
            <a:off x="8961120" y="2395728"/>
            <a:ext cx="1965960" cy="41148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Stok</a:t>
            </a:r>
            <a:endParaRPr lang="en-US" sz="1500" dirty="0"/>
          </a:p>
        </p:txBody>
      </p:sp>
      <p:sp>
        <p:nvSpPr>
          <p:cNvPr id="21" name="Text 19"/>
          <p:cNvSpPr txBox="1"/>
          <p:nvPr/>
        </p:nvSpPr>
        <p:spPr>
          <a:xfrm>
            <a:off x="8961120" y="2852928"/>
            <a:ext cx="1965960" cy="411480"/>
          </a:xfrm>
          <a:prstGeom prst="rect">
            <a:avLst/>
          </a:prstGeom>
          <a:noFill/>
          <a:ln/>
        </p:spPr>
        <p:txBody>
          <a:bodyPr wrap="square" lIns="0" tIns="0" rIns="0" bIns="0" rtlCol="0" anchor="ctr"/>
          <a:lstStyle/>
          <a:p>
            <a:pPr algn="ctr" indent="0" marL="0">
              <a:buNone/>
            </a:pPr>
            <a:r>
              <a:rPr lang="en-US" sz="1500" b="1" i="1" dirty="0">
                <a:solidFill>
                  <a:srgbClr val="A78BFA"/>
                </a:solidFill>
                <a:latin typeface="Cambria" pitchFamily="34" charset="0"/>
                <a:ea typeface="Cambria" pitchFamily="34" charset="-122"/>
                <a:cs typeface="Cambria" pitchFamily="34" charset="-120"/>
              </a:rPr>
              <a:t>ERP / depo</a:t>
            </a:r>
            <a:endParaRPr lang="en-US" sz="1500" dirty="0"/>
          </a:p>
        </p:txBody>
      </p:sp>
      <p:sp>
        <p:nvSpPr>
          <p:cNvPr id="22" name="Text 20"/>
          <p:cNvSpPr txBox="1"/>
          <p:nvPr/>
        </p:nvSpPr>
        <p:spPr>
          <a:xfrm>
            <a:off x="960120" y="3703320"/>
            <a:ext cx="10241280" cy="365760"/>
          </a:xfrm>
          <a:prstGeom prst="rect">
            <a:avLst/>
          </a:prstGeom>
          <a:noFill/>
          <a:ln/>
        </p:spPr>
        <p:txBody>
          <a:bodyPr wrap="square" lIns="0" tIns="0" rIns="0" bIns="0" rtlCol="0" anchor="ctr"/>
          <a:lstStyle/>
          <a:p>
            <a:pPr indent="0" marL="0">
              <a:buNone/>
            </a:pPr>
            <a:r>
              <a:rPr lang="en-US" sz="1500" b="1" dirty="0">
                <a:solidFill>
                  <a:srgbClr val="FFFFFF"/>
                </a:solidFill>
                <a:latin typeface="Arial" pitchFamily="34" charset="0"/>
                <a:ea typeface="Arial" pitchFamily="34" charset="-122"/>
                <a:cs typeface="Arial" pitchFamily="34" charset="-120"/>
              </a:rPr>
              <a:t>Her kayıt bu altı soruya cevap vermeli</a:t>
            </a:r>
            <a:endParaRPr lang="en-US" sz="1500" dirty="0"/>
          </a:p>
        </p:txBody>
      </p:sp>
      <p:sp>
        <p:nvSpPr>
          <p:cNvPr id="23" name="Text 21"/>
          <p:cNvSpPr txBox="1"/>
          <p:nvPr/>
        </p:nvSpPr>
        <p:spPr>
          <a:xfrm>
            <a:off x="960120" y="4160520"/>
            <a:ext cx="5029200" cy="384048"/>
          </a:xfrm>
          <a:prstGeom prst="rect">
            <a:avLst/>
          </a:prstGeom>
          <a:noFill/>
          <a:ln/>
        </p:spPr>
        <p:txBody>
          <a:bodyPr wrap="square" lIns="0" tIns="0" rIns="0" bIns="0" rtlCol="0" anchor="ctr"/>
          <a:lstStyle/>
          <a:p>
            <a:pPr indent="0" marL="0">
              <a:buNone/>
            </a:pPr>
            <a:r>
              <a:rPr lang="en-US" sz="1350" dirty="0">
                <a:solidFill>
                  <a:srgbClr val="CFCFCF"/>
                </a:solidFill>
                <a:latin typeface="Arial" pitchFamily="34" charset="0"/>
                <a:ea typeface="Arial" pitchFamily="34" charset="-122"/>
                <a:cs typeface="Arial" pitchFamily="34" charset="-120"/>
              </a:rPr>
              <a:t>•  Hangi ürün ve varyant için geçerli?</a:t>
            </a:r>
            <a:endParaRPr lang="en-US" sz="1350" dirty="0"/>
          </a:p>
        </p:txBody>
      </p:sp>
      <p:sp>
        <p:nvSpPr>
          <p:cNvPr id="24" name="Text 22"/>
          <p:cNvSpPr txBox="1"/>
          <p:nvPr/>
        </p:nvSpPr>
        <p:spPr>
          <a:xfrm>
            <a:off x="6172200" y="4160520"/>
            <a:ext cx="5029200" cy="384048"/>
          </a:xfrm>
          <a:prstGeom prst="rect">
            <a:avLst/>
          </a:prstGeom>
          <a:noFill/>
          <a:ln/>
        </p:spPr>
        <p:txBody>
          <a:bodyPr wrap="square" lIns="0" tIns="0" rIns="0" bIns="0" rtlCol="0" anchor="ctr"/>
          <a:lstStyle/>
          <a:p>
            <a:pPr indent="0" marL="0">
              <a:buNone/>
            </a:pPr>
            <a:r>
              <a:rPr lang="en-US" sz="1350" dirty="0">
                <a:solidFill>
                  <a:srgbClr val="CFCFCF"/>
                </a:solidFill>
                <a:latin typeface="Arial" pitchFamily="34" charset="0"/>
                <a:ea typeface="Arial" pitchFamily="34" charset="-122"/>
                <a:cs typeface="Arial" pitchFamily="34" charset="-120"/>
              </a:rPr>
              <a:t>•  Birimi ne?</a:t>
            </a:r>
            <a:endParaRPr lang="en-US" sz="1350" dirty="0"/>
          </a:p>
        </p:txBody>
      </p:sp>
      <p:sp>
        <p:nvSpPr>
          <p:cNvPr id="25" name="Text 23"/>
          <p:cNvSpPr txBox="1"/>
          <p:nvPr/>
        </p:nvSpPr>
        <p:spPr>
          <a:xfrm>
            <a:off x="960120" y="4572000"/>
            <a:ext cx="5029200" cy="384048"/>
          </a:xfrm>
          <a:prstGeom prst="rect">
            <a:avLst/>
          </a:prstGeom>
          <a:noFill/>
          <a:ln/>
        </p:spPr>
        <p:txBody>
          <a:bodyPr wrap="square" lIns="0" tIns="0" rIns="0" bIns="0" rtlCol="0" anchor="ctr"/>
          <a:lstStyle/>
          <a:p>
            <a:pPr indent="0" marL="0">
              <a:buNone/>
            </a:pPr>
            <a:r>
              <a:rPr lang="en-US" sz="1350" dirty="0">
                <a:solidFill>
                  <a:srgbClr val="CFCFCF"/>
                </a:solidFill>
                <a:latin typeface="Arial" pitchFamily="34" charset="0"/>
                <a:ea typeface="Arial" pitchFamily="34" charset="-122"/>
                <a:cs typeface="Arial" pitchFamily="34" charset="-120"/>
              </a:rPr>
              <a:t>•  Hangi ülke ve müşteri grubu için?</a:t>
            </a:r>
            <a:endParaRPr lang="en-US" sz="1350" dirty="0"/>
          </a:p>
        </p:txBody>
      </p:sp>
      <p:sp>
        <p:nvSpPr>
          <p:cNvPr id="26" name="Text 24"/>
          <p:cNvSpPr txBox="1"/>
          <p:nvPr/>
        </p:nvSpPr>
        <p:spPr>
          <a:xfrm>
            <a:off x="6172200" y="4572000"/>
            <a:ext cx="5029200" cy="384048"/>
          </a:xfrm>
          <a:prstGeom prst="rect">
            <a:avLst/>
          </a:prstGeom>
          <a:noFill/>
          <a:ln/>
        </p:spPr>
        <p:txBody>
          <a:bodyPr wrap="square" lIns="0" tIns="0" rIns="0" bIns="0" rtlCol="0" anchor="ctr"/>
          <a:lstStyle/>
          <a:p>
            <a:pPr indent="0" marL="0">
              <a:buNone/>
            </a:pPr>
            <a:r>
              <a:rPr lang="en-US" sz="1350" dirty="0">
                <a:solidFill>
                  <a:srgbClr val="CFCFCF"/>
                </a:solidFill>
                <a:latin typeface="Arial" pitchFamily="34" charset="0"/>
                <a:ea typeface="Arial" pitchFamily="34" charset="-122"/>
                <a:cs typeface="Arial" pitchFamily="34" charset="-120"/>
              </a:rPr>
              <a:t>•  Ne zaman doğrulandı?</a:t>
            </a:r>
            <a:endParaRPr lang="en-US" sz="1350" dirty="0"/>
          </a:p>
        </p:txBody>
      </p:sp>
      <p:sp>
        <p:nvSpPr>
          <p:cNvPr id="27" name="Text 25"/>
          <p:cNvSpPr txBox="1"/>
          <p:nvPr/>
        </p:nvSpPr>
        <p:spPr>
          <a:xfrm>
            <a:off x="960120" y="4983480"/>
            <a:ext cx="5029200" cy="384048"/>
          </a:xfrm>
          <a:prstGeom prst="rect">
            <a:avLst/>
          </a:prstGeom>
          <a:noFill/>
          <a:ln/>
        </p:spPr>
        <p:txBody>
          <a:bodyPr wrap="square" lIns="0" tIns="0" rIns="0" bIns="0" rtlCol="0" anchor="ctr"/>
          <a:lstStyle/>
          <a:p>
            <a:pPr indent="0" marL="0">
              <a:buNone/>
            </a:pPr>
            <a:r>
              <a:rPr lang="en-US" sz="1350" dirty="0">
                <a:solidFill>
                  <a:srgbClr val="CFCFCF"/>
                </a:solidFill>
                <a:latin typeface="Arial" pitchFamily="34" charset="0"/>
                <a:ea typeface="Arial" pitchFamily="34" charset="-122"/>
                <a:cs typeface="Arial" pitchFamily="34" charset="-120"/>
              </a:rPr>
              <a:t>•  Kim değiştirebilir?</a:t>
            </a:r>
            <a:endParaRPr lang="en-US" sz="1350" dirty="0"/>
          </a:p>
        </p:txBody>
      </p:sp>
      <p:sp>
        <p:nvSpPr>
          <p:cNvPr id="28" name="Text 26"/>
          <p:cNvSpPr txBox="1"/>
          <p:nvPr/>
        </p:nvSpPr>
        <p:spPr>
          <a:xfrm>
            <a:off x="6172200" y="4983480"/>
            <a:ext cx="5029200" cy="384048"/>
          </a:xfrm>
          <a:prstGeom prst="rect">
            <a:avLst/>
          </a:prstGeom>
          <a:noFill/>
          <a:ln/>
        </p:spPr>
        <p:txBody>
          <a:bodyPr wrap="square" lIns="0" tIns="0" rIns="0" bIns="0" rtlCol="0" anchor="ctr"/>
          <a:lstStyle/>
          <a:p>
            <a:pPr indent="0" marL="0">
              <a:buNone/>
            </a:pPr>
            <a:r>
              <a:rPr lang="en-US" sz="1350" dirty="0">
                <a:solidFill>
                  <a:srgbClr val="CFCFCF"/>
                </a:solidFill>
                <a:latin typeface="Arial" pitchFamily="34" charset="0"/>
                <a:ea typeface="Arial" pitchFamily="34" charset="-122"/>
                <a:cs typeface="Arial" pitchFamily="34" charset="-120"/>
              </a:rPr>
              <a:t>•  Dışarıda yanlış görünürse kim düzeltir?</a:t>
            </a:r>
            <a:endParaRPr lang="en-US" sz="135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EFEFEF"/>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9A9A9A"/>
            </a:solidFill>
            <a:prstDash val="solid"/>
          </a:ln>
        </p:spPr>
      </p:sp>
      <p:sp>
        <p:nvSpPr>
          <p:cNvPr id="3" name="Shape 1"/>
          <p:cNvSpPr/>
          <p:nvPr/>
        </p:nvSpPr>
        <p:spPr>
          <a:xfrm>
            <a:off x="658368" y="6199632"/>
            <a:ext cx="10844784" cy="0"/>
          </a:xfrm>
          <a:prstGeom prst="line">
            <a:avLst/>
          </a:prstGeom>
          <a:noFill/>
          <a:ln w="9525">
            <a:solidFill>
              <a:srgbClr val="9A9A9A"/>
            </a:solidFill>
            <a:prstDash val="solid"/>
          </a:ln>
        </p:spPr>
      </p:sp>
      <p:sp>
        <p:nvSpPr>
          <p:cNvPr id="4" name="Shape 2"/>
          <p:cNvSpPr/>
          <p:nvPr/>
        </p:nvSpPr>
        <p:spPr>
          <a:xfrm>
            <a:off x="658368" y="457200"/>
            <a:ext cx="0" cy="402336"/>
          </a:xfrm>
          <a:prstGeom prst="line">
            <a:avLst/>
          </a:prstGeom>
          <a:noFill/>
          <a:ln w="9525">
            <a:solidFill>
              <a:srgbClr val="9A9A9A"/>
            </a:solidFill>
            <a:prstDash val="solid"/>
          </a:ln>
        </p:spPr>
      </p:sp>
      <p:sp>
        <p:nvSpPr>
          <p:cNvPr id="5" name="Shape 3"/>
          <p:cNvSpPr/>
          <p:nvPr/>
        </p:nvSpPr>
        <p:spPr>
          <a:xfrm>
            <a:off x="658368" y="5998464"/>
            <a:ext cx="0" cy="402336"/>
          </a:xfrm>
          <a:prstGeom prst="line">
            <a:avLst/>
          </a:prstGeom>
          <a:noFill/>
          <a:ln w="9525">
            <a:solidFill>
              <a:srgbClr val="9A9A9A"/>
            </a:solidFill>
            <a:prstDash val="solid"/>
          </a:ln>
        </p:spPr>
      </p:sp>
      <p:sp>
        <p:nvSpPr>
          <p:cNvPr id="6" name="Shape 4"/>
          <p:cNvSpPr/>
          <p:nvPr/>
        </p:nvSpPr>
        <p:spPr>
          <a:xfrm>
            <a:off x="11503152" y="457200"/>
            <a:ext cx="0" cy="402336"/>
          </a:xfrm>
          <a:prstGeom prst="line">
            <a:avLst/>
          </a:prstGeom>
          <a:noFill/>
          <a:ln w="9525">
            <a:solidFill>
              <a:srgbClr val="9A9A9A"/>
            </a:solidFill>
            <a:prstDash val="solid"/>
          </a:ln>
        </p:spPr>
      </p:sp>
      <p:sp>
        <p:nvSpPr>
          <p:cNvPr id="7" name="Shape 5"/>
          <p:cNvSpPr/>
          <p:nvPr/>
        </p:nvSpPr>
        <p:spPr>
          <a:xfrm>
            <a:off x="11503152" y="5998464"/>
            <a:ext cx="0" cy="402336"/>
          </a:xfrm>
          <a:prstGeom prst="line">
            <a:avLst/>
          </a:prstGeom>
          <a:noFill/>
          <a:ln w="9525">
            <a:solidFill>
              <a:srgbClr val="9A9A9A"/>
            </a:solidFill>
            <a:prstDash val="solid"/>
          </a:ln>
        </p:spPr>
      </p:sp>
      <p:sp>
        <p:nvSpPr>
          <p:cNvPr id="8" name="Shape 6"/>
          <p:cNvSpPr/>
          <p:nvPr/>
        </p:nvSpPr>
        <p:spPr>
          <a:xfrm>
            <a:off x="9464040" y="987552"/>
            <a:ext cx="1783080" cy="274320"/>
          </a:xfrm>
          <a:prstGeom prst="roundRect">
            <a:avLst>
              <a:gd name="adj" fmla="val 16667"/>
            </a:avLst>
          </a:prstGeom>
          <a:solidFill>
            <a:srgbClr val="E2DCF7"/>
          </a:solidFill>
          <a:ln w="6350">
            <a:solidFill>
              <a:srgbClr val="6D4AE0"/>
            </a:solidFill>
            <a:prstDash val="solid"/>
          </a:ln>
        </p:spPr>
      </p:sp>
      <p:sp>
        <p:nvSpPr>
          <p:cNvPr id="9" name="Text 7"/>
          <p:cNvSpPr txBox="1"/>
          <p:nvPr/>
        </p:nvSpPr>
        <p:spPr>
          <a:xfrm>
            <a:off x="9464040" y="987552"/>
            <a:ext cx="1783080" cy="274320"/>
          </a:xfrm>
          <a:prstGeom prst="rect">
            <a:avLst/>
          </a:prstGeom>
          <a:noFill/>
          <a:ln/>
        </p:spPr>
        <p:txBody>
          <a:bodyPr wrap="square" lIns="0" tIns="0" rIns="0" bIns="0" rtlCol="0" anchor="ctr"/>
          <a:lstStyle/>
          <a:p>
            <a:pPr algn="ctr" indent="0" marL="0">
              <a:buNone/>
            </a:pPr>
            <a:r>
              <a:rPr lang="en-US" sz="850" b="1" spc="150" kern="0" dirty="0">
                <a:solidFill>
                  <a:srgbClr val="6D4AE0"/>
                </a:solidFill>
                <a:latin typeface="Arial" pitchFamily="34" charset="0"/>
                <a:ea typeface="Arial" pitchFamily="34" charset="-122"/>
                <a:cs typeface="Arial" pitchFamily="34" charset="-120"/>
              </a:rPr>
              <a:t>KURGUSAL ÖRNEK</a:t>
            </a:r>
            <a:endParaRPr lang="en-US" sz="850" dirty="0"/>
          </a:p>
        </p:txBody>
      </p:sp>
      <p:sp>
        <p:nvSpPr>
          <p:cNvPr id="10" name="Text 8"/>
          <p:cNvSpPr txBox="1"/>
          <p:nvPr/>
        </p:nvSpPr>
        <p:spPr>
          <a:xfrm>
            <a:off x="822960" y="960120"/>
            <a:ext cx="10515600" cy="822960"/>
          </a:xfrm>
          <a:prstGeom prst="rect">
            <a:avLst/>
          </a:prstGeom>
          <a:noFill/>
          <a:ln/>
        </p:spPr>
        <p:txBody>
          <a:bodyPr wrap="square" lIns="0" tIns="0" rIns="0" bIns="0" rtlCol="0" anchor="t"/>
          <a:lstStyle/>
          <a:p>
            <a:pPr algn="ctr" indent="0" marL="0">
              <a:buNone/>
            </a:pPr>
            <a:r>
              <a:rPr lang="en-US" sz="3600" dirty="0">
                <a:solidFill>
                  <a:srgbClr val="111111"/>
                </a:solidFill>
                <a:latin typeface="Arial" pitchFamily="34" charset="0"/>
                <a:ea typeface="Arial" pitchFamily="34" charset="-122"/>
                <a:cs typeface="Arial" pitchFamily="34" charset="-120"/>
              </a:rPr>
              <a:t>Ürün açıklaması </a:t>
            </a:r>
            <a:pPr algn="ctr" indent="0" marL="0">
              <a:buNone/>
            </a:pPr>
            <a:r>
              <a:rPr lang="en-US" sz="3600" b="1" dirty="0">
                <a:solidFill>
                  <a:srgbClr val="111111"/>
                </a:solidFill>
                <a:latin typeface="Arial" pitchFamily="34" charset="0"/>
                <a:ea typeface="Arial" pitchFamily="34" charset="-122"/>
                <a:cs typeface="Arial" pitchFamily="34" charset="-120"/>
              </a:rPr>
              <a:t>nasıl olmalı?</a:t>
            </a:r>
            <a:endParaRPr lang="en-US" sz="3600" dirty="0"/>
          </a:p>
        </p:txBody>
      </p:sp>
      <p:sp>
        <p:nvSpPr>
          <p:cNvPr id="11" name="Text 9"/>
          <p:cNvSpPr txBox="1"/>
          <p:nvPr/>
        </p:nvSpPr>
        <p:spPr>
          <a:xfrm>
            <a:off x="1005840" y="1783080"/>
            <a:ext cx="2331720" cy="256032"/>
          </a:xfrm>
          <a:prstGeom prst="rect">
            <a:avLst/>
          </a:prstGeom>
          <a:noFill/>
          <a:ln/>
        </p:spPr>
        <p:txBody>
          <a:bodyPr wrap="square" lIns="0" tIns="0" rIns="0" bIns="0" rtlCol="0" anchor="ctr"/>
          <a:lstStyle/>
          <a:p>
            <a:pPr indent="0" marL="0">
              <a:buNone/>
            </a:pPr>
            <a:r>
              <a:rPr lang="en-US" sz="1000" spc="200" kern="0" dirty="0">
                <a:solidFill>
                  <a:srgbClr val="888888"/>
                </a:solidFill>
                <a:latin typeface="Arial" pitchFamily="34" charset="0"/>
                <a:ea typeface="Arial" pitchFamily="34" charset="-122"/>
                <a:cs typeface="Arial" pitchFamily="34" charset="-120"/>
              </a:rPr>
              <a:t>BİLGİ</a:t>
            </a:r>
            <a:endParaRPr lang="en-US" sz="1000" dirty="0"/>
          </a:p>
        </p:txBody>
      </p:sp>
      <p:sp>
        <p:nvSpPr>
          <p:cNvPr id="12" name="Text 10"/>
          <p:cNvSpPr txBox="1"/>
          <p:nvPr/>
        </p:nvSpPr>
        <p:spPr>
          <a:xfrm>
            <a:off x="3474720" y="1783080"/>
            <a:ext cx="3246120" cy="256032"/>
          </a:xfrm>
          <a:prstGeom prst="rect">
            <a:avLst/>
          </a:prstGeom>
          <a:noFill/>
          <a:ln/>
        </p:spPr>
        <p:txBody>
          <a:bodyPr wrap="square" lIns="0" tIns="0" rIns="0" bIns="0" rtlCol="0" anchor="ctr"/>
          <a:lstStyle/>
          <a:p>
            <a:pPr indent="0" marL="0">
              <a:buNone/>
            </a:pPr>
            <a:r>
              <a:rPr lang="en-US" sz="1000" spc="200" kern="0" dirty="0">
                <a:solidFill>
                  <a:srgbClr val="888888"/>
                </a:solidFill>
                <a:latin typeface="Arial" pitchFamily="34" charset="0"/>
                <a:ea typeface="Arial" pitchFamily="34" charset="-122"/>
                <a:cs typeface="Arial" pitchFamily="34" charset="-120"/>
              </a:rPr>
              <a:t>BUGÜN SİTEDE YAZAN</a:t>
            </a:r>
            <a:endParaRPr lang="en-US" sz="1000" dirty="0"/>
          </a:p>
        </p:txBody>
      </p:sp>
      <p:sp>
        <p:nvSpPr>
          <p:cNvPr id="13" name="Text 11"/>
          <p:cNvSpPr txBox="1"/>
          <p:nvPr/>
        </p:nvSpPr>
        <p:spPr>
          <a:xfrm>
            <a:off x="6858000" y="1783080"/>
            <a:ext cx="4251960" cy="256032"/>
          </a:xfrm>
          <a:prstGeom prst="rect">
            <a:avLst/>
          </a:prstGeom>
          <a:noFill/>
          <a:ln/>
        </p:spPr>
        <p:txBody>
          <a:bodyPr wrap="square" lIns="0" tIns="0" rIns="0" bIns="0" rtlCol="0" anchor="ctr"/>
          <a:lstStyle/>
          <a:p>
            <a:pPr indent="0" marL="0">
              <a:buNone/>
            </a:pPr>
            <a:r>
              <a:rPr lang="en-US" sz="1000" spc="200" kern="0" dirty="0">
                <a:solidFill>
                  <a:srgbClr val="888888"/>
                </a:solidFill>
                <a:latin typeface="Arial" pitchFamily="34" charset="0"/>
                <a:ea typeface="Arial" pitchFamily="34" charset="-122"/>
                <a:cs typeface="Arial" pitchFamily="34" charset="-120"/>
              </a:rPr>
              <a:t>ALICININ GÖRMEK İSTEDİĞİ</a:t>
            </a:r>
            <a:endParaRPr lang="en-US" sz="1000" dirty="0"/>
          </a:p>
        </p:txBody>
      </p:sp>
      <p:sp>
        <p:nvSpPr>
          <p:cNvPr id="14" name="Shape 12"/>
          <p:cNvSpPr/>
          <p:nvPr/>
        </p:nvSpPr>
        <p:spPr>
          <a:xfrm>
            <a:off x="960120" y="2112264"/>
            <a:ext cx="10241280" cy="0"/>
          </a:xfrm>
          <a:prstGeom prst="line">
            <a:avLst/>
          </a:prstGeom>
          <a:noFill/>
          <a:ln w="9525">
            <a:solidFill>
              <a:srgbClr val="C2C2C2"/>
            </a:solidFill>
            <a:prstDash val="dash"/>
          </a:ln>
        </p:spPr>
      </p:sp>
      <p:sp>
        <p:nvSpPr>
          <p:cNvPr id="15" name="Text 13"/>
          <p:cNvSpPr txBox="1"/>
          <p:nvPr/>
        </p:nvSpPr>
        <p:spPr>
          <a:xfrm>
            <a:off x="1033272" y="2167128"/>
            <a:ext cx="2286000" cy="530352"/>
          </a:xfrm>
          <a:prstGeom prst="rect">
            <a:avLst/>
          </a:prstGeom>
          <a:noFill/>
          <a:ln/>
        </p:spPr>
        <p:txBody>
          <a:bodyPr wrap="square" lIns="0" tIns="0" rIns="0" bIns="0" rtlCol="0" anchor="ctr"/>
          <a:lstStyle/>
          <a:p>
            <a:pPr indent="0" marL="0">
              <a:buNone/>
            </a:pPr>
            <a:r>
              <a:rPr lang="en-US" sz="1250" b="1" dirty="0">
                <a:solidFill>
                  <a:srgbClr val="111111"/>
                </a:solidFill>
                <a:latin typeface="Arial" pitchFamily="34" charset="0"/>
                <a:ea typeface="Arial" pitchFamily="34" charset="-122"/>
                <a:cs typeface="Arial" pitchFamily="34" charset="-120"/>
              </a:rPr>
              <a:t>Ürün bilgisi</a:t>
            </a:r>
            <a:endParaRPr lang="en-US" sz="1250" dirty="0"/>
          </a:p>
        </p:txBody>
      </p:sp>
      <p:sp>
        <p:nvSpPr>
          <p:cNvPr id="16" name="Text 14"/>
          <p:cNvSpPr txBox="1"/>
          <p:nvPr/>
        </p:nvSpPr>
        <p:spPr>
          <a:xfrm>
            <a:off x="3502152" y="2167128"/>
            <a:ext cx="3200400" cy="530352"/>
          </a:xfrm>
          <a:prstGeom prst="rect">
            <a:avLst/>
          </a:prstGeom>
          <a:noFill/>
          <a:ln/>
        </p:spPr>
        <p:txBody>
          <a:bodyPr wrap="square" lIns="0" tIns="0" rIns="0" bIns="0" rtlCol="0" anchor="ctr"/>
          <a:lstStyle/>
          <a:p>
            <a:pPr indent="0" marL="0">
              <a:buNone/>
            </a:pPr>
            <a:r>
              <a:rPr lang="en-US" sz="1250" dirty="0">
                <a:solidFill>
                  <a:srgbClr val="2E2E2E"/>
                </a:solidFill>
                <a:latin typeface="Arial" pitchFamily="34" charset="0"/>
                <a:ea typeface="Arial" pitchFamily="34" charset="-122"/>
                <a:cs typeface="Arial" pitchFamily="34" charset="-120"/>
              </a:rPr>
              <a:t>%100 pamuk, 70×140 cm banyo havlusu</a:t>
            </a:r>
            <a:endParaRPr lang="en-US" sz="1250" dirty="0"/>
          </a:p>
        </p:txBody>
      </p:sp>
      <p:sp>
        <p:nvSpPr>
          <p:cNvPr id="17" name="Text 15"/>
          <p:cNvSpPr txBox="1"/>
          <p:nvPr/>
        </p:nvSpPr>
        <p:spPr>
          <a:xfrm>
            <a:off x="6885432" y="2167128"/>
            <a:ext cx="4206240" cy="530352"/>
          </a:xfrm>
          <a:prstGeom prst="rect">
            <a:avLst/>
          </a:prstGeom>
          <a:noFill/>
          <a:ln/>
        </p:spPr>
        <p:txBody>
          <a:bodyPr wrap="square" lIns="0" tIns="0" rIns="0" bIns="0" rtlCol="0" anchor="ctr"/>
          <a:lstStyle/>
          <a:p>
            <a:pPr indent="0" marL="0">
              <a:buNone/>
            </a:pPr>
            <a:r>
              <a:rPr lang="en-US" sz="1250" dirty="0">
                <a:solidFill>
                  <a:srgbClr val="2E2E2E"/>
                </a:solidFill>
                <a:latin typeface="Arial" pitchFamily="34" charset="0"/>
                <a:ea typeface="Arial" pitchFamily="34" charset="-122"/>
                <a:cs typeface="Arial" pitchFamily="34" charset="-120"/>
              </a:rPr>
              <a:t>500 g/m², çift büküm pamuk, 60 derecede yıkanabilir, tolerans değerleri teknik föyde</a:t>
            </a:r>
            <a:endParaRPr lang="en-US" sz="1250" dirty="0"/>
          </a:p>
        </p:txBody>
      </p:sp>
      <p:sp>
        <p:nvSpPr>
          <p:cNvPr id="18" name="Shape 16"/>
          <p:cNvSpPr/>
          <p:nvPr/>
        </p:nvSpPr>
        <p:spPr>
          <a:xfrm>
            <a:off x="960120" y="2752344"/>
            <a:ext cx="10241280" cy="0"/>
          </a:xfrm>
          <a:prstGeom prst="line">
            <a:avLst/>
          </a:prstGeom>
          <a:noFill/>
          <a:ln w="9525">
            <a:solidFill>
              <a:srgbClr val="C2C2C2"/>
            </a:solidFill>
            <a:prstDash val="dash"/>
          </a:ln>
        </p:spPr>
      </p:sp>
      <p:sp>
        <p:nvSpPr>
          <p:cNvPr id="19" name="Text 17"/>
          <p:cNvSpPr txBox="1"/>
          <p:nvPr/>
        </p:nvSpPr>
        <p:spPr>
          <a:xfrm>
            <a:off x="1033272" y="2807208"/>
            <a:ext cx="2286000" cy="530352"/>
          </a:xfrm>
          <a:prstGeom prst="rect">
            <a:avLst/>
          </a:prstGeom>
          <a:noFill/>
          <a:ln/>
        </p:spPr>
        <p:txBody>
          <a:bodyPr wrap="square" lIns="0" tIns="0" rIns="0" bIns="0" rtlCol="0" anchor="ctr"/>
          <a:lstStyle/>
          <a:p>
            <a:pPr indent="0" marL="0">
              <a:buNone/>
            </a:pPr>
            <a:r>
              <a:rPr lang="en-US" sz="1250" b="1" dirty="0">
                <a:solidFill>
                  <a:srgbClr val="111111"/>
                </a:solidFill>
                <a:latin typeface="Arial" pitchFamily="34" charset="0"/>
                <a:ea typeface="Arial" pitchFamily="34" charset="-122"/>
                <a:cs typeface="Arial" pitchFamily="34" charset="-120"/>
              </a:rPr>
              <a:t>Kime uygun</a:t>
            </a:r>
            <a:endParaRPr lang="en-US" sz="1250" dirty="0"/>
          </a:p>
        </p:txBody>
      </p:sp>
      <p:sp>
        <p:nvSpPr>
          <p:cNvPr id="20" name="Text 18"/>
          <p:cNvSpPr txBox="1"/>
          <p:nvPr/>
        </p:nvSpPr>
        <p:spPr>
          <a:xfrm>
            <a:off x="3502152" y="2807208"/>
            <a:ext cx="3200400" cy="530352"/>
          </a:xfrm>
          <a:prstGeom prst="rect">
            <a:avLst/>
          </a:prstGeom>
          <a:noFill/>
          <a:ln/>
        </p:spPr>
        <p:txBody>
          <a:bodyPr wrap="square" lIns="0" tIns="0" rIns="0" bIns="0" rtlCol="0" anchor="ctr"/>
          <a:lstStyle/>
          <a:p>
            <a:pPr indent="0" marL="0">
              <a:buNone/>
            </a:pPr>
            <a:r>
              <a:rPr lang="en-US" sz="1250" dirty="0">
                <a:solidFill>
                  <a:srgbClr val="2E2E2E"/>
                </a:solidFill>
                <a:latin typeface="Arial" pitchFamily="34" charset="0"/>
                <a:ea typeface="Arial" pitchFamily="34" charset="-122"/>
                <a:cs typeface="Arial" pitchFamily="34" charset="-120"/>
              </a:rPr>
              <a:t>Yazmıyor</a:t>
            </a:r>
            <a:endParaRPr lang="en-US" sz="1250" dirty="0"/>
          </a:p>
        </p:txBody>
      </p:sp>
      <p:sp>
        <p:nvSpPr>
          <p:cNvPr id="21" name="Text 19"/>
          <p:cNvSpPr txBox="1"/>
          <p:nvPr/>
        </p:nvSpPr>
        <p:spPr>
          <a:xfrm>
            <a:off x="6885432" y="2807208"/>
            <a:ext cx="4206240" cy="530352"/>
          </a:xfrm>
          <a:prstGeom prst="rect">
            <a:avLst/>
          </a:prstGeom>
          <a:noFill/>
          <a:ln/>
        </p:spPr>
        <p:txBody>
          <a:bodyPr wrap="square" lIns="0" tIns="0" rIns="0" bIns="0" rtlCol="0" anchor="ctr"/>
          <a:lstStyle/>
          <a:p>
            <a:pPr indent="0" marL="0">
              <a:buNone/>
            </a:pPr>
            <a:r>
              <a:rPr lang="en-US" sz="1250" dirty="0">
                <a:solidFill>
                  <a:srgbClr val="2E2E2E"/>
                </a:solidFill>
                <a:latin typeface="Arial" pitchFamily="34" charset="0"/>
                <a:ea typeface="Arial" pitchFamily="34" charset="-122"/>
                <a:cs typeface="Arial" pitchFamily="34" charset="-120"/>
              </a:rPr>
              <a:t>Otel ve spa zincirleri, sık yıkamaya dayanıklı, endüstriyel çamaşırhaneye uygun</a:t>
            </a:r>
            <a:endParaRPr lang="en-US" sz="1250" dirty="0"/>
          </a:p>
        </p:txBody>
      </p:sp>
      <p:sp>
        <p:nvSpPr>
          <p:cNvPr id="22" name="Shape 20"/>
          <p:cNvSpPr/>
          <p:nvPr/>
        </p:nvSpPr>
        <p:spPr>
          <a:xfrm>
            <a:off x="960120" y="3392424"/>
            <a:ext cx="10241280" cy="0"/>
          </a:xfrm>
          <a:prstGeom prst="line">
            <a:avLst/>
          </a:prstGeom>
          <a:noFill/>
          <a:ln w="9525">
            <a:solidFill>
              <a:srgbClr val="C2C2C2"/>
            </a:solidFill>
            <a:prstDash val="dash"/>
          </a:ln>
        </p:spPr>
      </p:sp>
      <p:sp>
        <p:nvSpPr>
          <p:cNvPr id="23" name="Text 21"/>
          <p:cNvSpPr txBox="1"/>
          <p:nvPr/>
        </p:nvSpPr>
        <p:spPr>
          <a:xfrm>
            <a:off x="1033272" y="3447288"/>
            <a:ext cx="2286000" cy="530352"/>
          </a:xfrm>
          <a:prstGeom prst="rect">
            <a:avLst/>
          </a:prstGeom>
          <a:noFill/>
          <a:ln/>
        </p:spPr>
        <p:txBody>
          <a:bodyPr wrap="square" lIns="0" tIns="0" rIns="0" bIns="0" rtlCol="0" anchor="ctr"/>
          <a:lstStyle/>
          <a:p>
            <a:pPr indent="0" marL="0">
              <a:buNone/>
            </a:pPr>
            <a:r>
              <a:rPr lang="en-US" sz="1250" b="1" dirty="0">
                <a:solidFill>
                  <a:srgbClr val="111111"/>
                </a:solidFill>
                <a:latin typeface="Arial" pitchFamily="34" charset="0"/>
                <a:ea typeface="Arial" pitchFamily="34" charset="-122"/>
                <a:cs typeface="Arial" pitchFamily="34" charset="-120"/>
              </a:rPr>
              <a:t>Hangi durumda</a:t>
            </a:r>
            <a:endParaRPr lang="en-US" sz="1250" dirty="0"/>
          </a:p>
        </p:txBody>
      </p:sp>
      <p:sp>
        <p:nvSpPr>
          <p:cNvPr id="24" name="Text 22"/>
          <p:cNvSpPr txBox="1"/>
          <p:nvPr/>
        </p:nvSpPr>
        <p:spPr>
          <a:xfrm>
            <a:off x="3502152" y="3447288"/>
            <a:ext cx="3200400" cy="530352"/>
          </a:xfrm>
          <a:prstGeom prst="rect">
            <a:avLst/>
          </a:prstGeom>
          <a:noFill/>
          <a:ln/>
        </p:spPr>
        <p:txBody>
          <a:bodyPr wrap="square" lIns="0" tIns="0" rIns="0" bIns="0" rtlCol="0" anchor="ctr"/>
          <a:lstStyle/>
          <a:p>
            <a:pPr indent="0" marL="0">
              <a:buNone/>
            </a:pPr>
            <a:r>
              <a:rPr lang="en-US" sz="1250" dirty="0">
                <a:solidFill>
                  <a:srgbClr val="2E2E2E"/>
                </a:solidFill>
                <a:latin typeface="Arial" pitchFamily="34" charset="0"/>
                <a:ea typeface="Arial" pitchFamily="34" charset="-122"/>
                <a:cs typeface="Arial" pitchFamily="34" charset="-120"/>
              </a:rPr>
              <a:t>Sadece "banyo havlusu" yazıyor</a:t>
            </a:r>
            <a:endParaRPr lang="en-US" sz="1250" dirty="0"/>
          </a:p>
        </p:txBody>
      </p:sp>
      <p:sp>
        <p:nvSpPr>
          <p:cNvPr id="25" name="Text 23"/>
          <p:cNvSpPr txBox="1"/>
          <p:nvPr/>
        </p:nvSpPr>
        <p:spPr>
          <a:xfrm>
            <a:off x="6885432" y="3447288"/>
            <a:ext cx="4206240" cy="530352"/>
          </a:xfrm>
          <a:prstGeom prst="rect">
            <a:avLst/>
          </a:prstGeom>
          <a:noFill/>
          <a:ln/>
        </p:spPr>
        <p:txBody>
          <a:bodyPr wrap="square" lIns="0" tIns="0" rIns="0" bIns="0" rtlCol="0" anchor="ctr"/>
          <a:lstStyle/>
          <a:p>
            <a:pPr indent="0" marL="0">
              <a:buNone/>
            </a:pPr>
            <a:r>
              <a:rPr lang="en-US" sz="1250" dirty="0">
                <a:solidFill>
                  <a:srgbClr val="2E2E2E"/>
                </a:solidFill>
                <a:latin typeface="Arial" pitchFamily="34" charset="0"/>
                <a:ea typeface="Arial" pitchFamily="34" charset="-122"/>
                <a:cs typeface="Arial" pitchFamily="34" charset="-120"/>
              </a:rPr>
              <a:t>Günlük kullanım, misafir banyosu, spa, spor salonu. Her biri ayrı yazılmalı</a:t>
            </a:r>
            <a:endParaRPr lang="en-US" sz="1250" dirty="0"/>
          </a:p>
        </p:txBody>
      </p:sp>
      <p:sp>
        <p:nvSpPr>
          <p:cNvPr id="26" name="Shape 24"/>
          <p:cNvSpPr/>
          <p:nvPr/>
        </p:nvSpPr>
        <p:spPr>
          <a:xfrm>
            <a:off x="960120" y="4032504"/>
            <a:ext cx="10241280" cy="0"/>
          </a:xfrm>
          <a:prstGeom prst="line">
            <a:avLst/>
          </a:prstGeom>
          <a:noFill/>
          <a:ln w="9525">
            <a:solidFill>
              <a:srgbClr val="C2C2C2"/>
            </a:solidFill>
            <a:prstDash val="dash"/>
          </a:ln>
        </p:spPr>
      </p:sp>
      <p:sp>
        <p:nvSpPr>
          <p:cNvPr id="27" name="Text 25"/>
          <p:cNvSpPr txBox="1"/>
          <p:nvPr/>
        </p:nvSpPr>
        <p:spPr>
          <a:xfrm>
            <a:off x="1033272" y="4087368"/>
            <a:ext cx="2286000" cy="530352"/>
          </a:xfrm>
          <a:prstGeom prst="rect">
            <a:avLst/>
          </a:prstGeom>
          <a:noFill/>
          <a:ln/>
        </p:spPr>
        <p:txBody>
          <a:bodyPr wrap="square" lIns="0" tIns="0" rIns="0" bIns="0" rtlCol="0" anchor="ctr"/>
          <a:lstStyle/>
          <a:p>
            <a:pPr indent="0" marL="0">
              <a:buNone/>
            </a:pPr>
            <a:r>
              <a:rPr lang="en-US" sz="1250" b="1" dirty="0">
                <a:solidFill>
                  <a:srgbClr val="111111"/>
                </a:solidFill>
                <a:latin typeface="Arial" pitchFamily="34" charset="0"/>
                <a:ea typeface="Arial" pitchFamily="34" charset="-122"/>
                <a:cs typeface="Arial" pitchFamily="34" charset="-120"/>
              </a:rPr>
              <a:t>Farkı ne</a:t>
            </a:r>
            <a:endParaRPr lang="en-US" sz="1250" dirty="0"/>
          </a:p>
        </p:txBody>
      </p:sp>
      <p:sp>
        <p:nvSpPr>
          <p:cNvPr id="28" name="Text 26"/>
          <p:cNvSpPr txBox="1"/>
          <p:nvPr/>
        </p:nvSpPr>
        <p:spPr>
          <a:xfrm>
            <a:off x="3502152" y="4087368"/>
            <a:ext cx="3200400" cy="530352"/>
          </a:xfrm>
          <a:prstGeom prst="rect">
            <a:avLst/>
          </a:prstGeom>
          <a:noFill/>
          <a:ln/>
        </p:spPr>
        <p:txBody>
          <a:bodyPr wrap="square" lIns="0" tIns="0" rIns="0" bIns="0" rtlCol="0" anchor="ctr"/>
          <a:lstStyle/>
          <a:p>
            <a:pPr indent="0" marL="0">
              <a:buNone/>
            </a:pPr>
            <a:r>
              <a:rPr lang="en-US" sz="1250" dirty="0">
                <a:solidFill>
                  <a:srgbClr val="2E2E2E"/>
                </a:solidFill>
                <a:latin typeface="Arial" pitchFamily="34" charset="0"/>
                <a:ea typeface="Arial" pitchFamily="34" charset="-122"/>
                <a:cs typeface="Arial" pitchFamily="34" charset="-120"/>
              </a:rPr>
              <a:t>Yazmıyor</a:t>
            </a:r>
            <a:endParaRPr lang="en-US" sz="1250" dirty="0"/>
          </a:p>
        </p:txBody>
      </p:sp>
      <p:sp>
        <p:nvSpPr>
          <p:cNvPr id="29" name="Text 27"/>
          <p:cNvSpPr txBox="1"/>
          <p:nvPr/>
        </p:nvSpPr>
        <p:spPr>
          <a:xfrm>
            <a:off x="6885432" y="4087368"/>
            <a:ext cx="4206240" cy="530352"/>
          </a:xfrm>
          <a:prstGeom prst="rect">
            <a:avLst/>
          </a:prstGeom>
          <a:noFill/>
          <a:ln/>
        </p:spPr>
        <p:txBody>
          <a:bodyPr wrap="square" lIns="0" tIns="0" rIns="0" bIns="0" rtlCol="0" anchor="ctr"/>
          <a:lstStyle/>
          <a:p>
            <a:pPr indent="0" marL="0">
              <a:buNone/>
            </a:pPr>
            <a:r>
              <a:rPr lang="en-US" sz="1250" dirty="0">
                <a:solidFill>
                  <a:srgbClr val="2E2E2E"/>
                </a:solidFill>
                <a:latin typeface="Arial" pitchFamily="34" charset="0"/>
                <a:ea typeface="Arial" pitchFamily="34" charset="-122"/>
                <a:cs typeface="Arial" pitchFamily="34" charset="-120"/>
              </a:rPr>
              <a:t>Kalın havluya göre daha hızlı kuruyor, sentetik kumaşa göre daha uzun ömürlü</a:t>
            </a:r>
            <a:endParaRPr lang="en-US" sz="1250" dirty="0"/>
          </a:p>
        </p:txBody>
      </p:sp>
      <p:sp>
        <p:nvSpPr>
          <p:cNvPr id="30" name="Shape 28"/>
          <p:cNvSpPr/>
          <p:nvPr/>
        </p:nvSpPr>
        <p:spPr>
          <a:xfrm>
            <a:off x="960120" y="4672584"/>
            <a:ext cx="10241280" cy="0"/>
          </a:xfrm>
          <a:prstGeom prst="line">
            <a:avLst/>
          </a:prstGeom>
          <a:noFill/>
          <a:ln w="9525">
            <a:solidFill>
              <a:srgbClr val="C2C2C2"/>
            </a:solidFill>
            <a:prstDash val="dash"/>
          </a:ln>
        </p:spPr>
      </p:sp>
      <p:sp>
        <p:nvSpPr>
          <p:cNvPr id="31" name="Text 29"/>
          <p:cNvSpPr txBox="1"/>
          <p:nvPr/>
        </p:nvSpPr>
        <p:spPr>
          <a:xfrm>
            <a:off x="1033272" y="4727448"/>
            <a:ext cx="2286000" cy="530352"/>
          </a:xfrm>
          <a:prstGeom prst="rect">
            <a:avLst/>
          </a:prstGeom>
          <a:noFill/>
          <a:ln/>
        </p:spPr>
        <p:txBody>
          <a:bodyPr wrap="square" lIns="0" tIns="0" rIns="0" bIns="0" rtlCol="0" anchor="ctr"/>
          <a:lstStyle/>
          <a:p>
            <a:pPr indent="0" marL="0">
              <a:buNone/>
            </a:pPr>
            <a:r>
              <a:rPr lang="en-US" sz="1250" b="1" dirty="0">
                <a:solidFill>
                  <a:srgbClr val="111111"/>
                </a:solidFill>
                <a:latin typeface="Arial" pitchFamily="34" charset="0"/>
                <a:ea typeface="Arial" pitchFamily="34" charset="-122"/>
                <a:cs typeface="Arial" pitchFamily="34" charset="-120"/>
              </a:rPr>
              <a:t>Ticari şartlar</a:t>
            </a:r>
            <a:endParaRPr lang="en-US" sz="1250" dirty="0"/>
          </a:p>
        </p:txBody>
      </p:sp>
      <p:sp>
        <p:nvSpPr>
          <p:cNvPr id="32" name="Text 30"/>
          <p:cNvSpPr txBox="1"/>
          <p:nvPr/>
        </p:nvSpPr>
        <p:spPr>
          <a:xfrm>
            <a:off x="3502152" y="4727448"/>
            <a:ext cx="3200400" cy="530352"/>
          </a:xfrm>
          <a:prstGeom prst="rect">
            <a:avLst/>
          </a:prstGeom>
          <a:noFill/>
          <a:ln/>
        </p:spPr>
        <p:txBody>
          <a:bodyPr wrap="square" lIns="0" tIns="0" rIns="0" bIns="0" rtlCol="0" anchor="ctr"/>
          <a:lstStyle/>
          <a:p>
            <a:pPr indent="0" marL="0">
              <a:buNone/>
            </a:pPr>
            <a:r>
              <a:rPr lang="en-US" sz="1250" dirty="0">
                <a:solidFill>
                  <a:srgbClr val="2E2E2E"/>
                </a:solidFill>
                <a:latin typeface="Arial" pitchFamily="34" charset="0"/>
                <a:ea typeface="Arial" pitchFamily="34" charset="-122"/>
                <a:cs typeface="Arial" pitchFamily="34" charset="-120"/>
              </a:rPr>
              <a:t>Kargo sayfasında, ayrı yerde</a:t>
            </a:r>
            <a:endParaRPr lang="en-US" sz="1250" dirty="0"/>
          </a:p>
        </p:txBody>
      </p:sp>
      <p:sp>
        <p:nvSpPr>
          <p:cNvPr id="33" name="Text 31"/>
          <p:cNvSpPr txBox="1"/>
          <p:nvPr/>
        </p:nvSpPr>
        <p:spPr>
          <a:xfrm>
            <a:off x="6885432" y="4727448"/>
            <a:ext cx="4206240" cy="530352"/>
          </a:xfrm>
          <a:prstGeom prst="rect">
            <a:avLst/>
          </a:prstGeom>
          <a:noFill/>
          <a:ln/>
        </p:spPr>
        <p:txBody>
          <a:bodyPr wrap="square" lIns="0" tIns="0" rIns="0" bIns="0" rtlCol="0" anchor="ctr"/>
          <a:lstStyle/>
          <a:p>
            <a:pPr indent="0" marL="0">
              <a:buNone/>
            </a:pPr>
            <a:r>
              <a:rPr lang="en-US" sz="1250" dirty="0">
                <a:solidFill>
                  <a:srgbClr val="2E2E2E"/>
                </a:solidFill>
                <a:latin typeface="Arial" pitchFamily="34" charset="0"/>
                <a:ea typeface="Arial" pitchFamily="34" charset="-122"/>
                <a:cs typeface="Arial" pitchFamily="34" charset="-120"/>
              </a:rPr>
              <a:t>Renk başına minimum 500 adet, onaydan sonra 20 iş günü üretim, sevkiyat ayrı, 30 gün vade</a:t>
            </a:r>
            <a:endParaRPr lang="en-US" sz="1250" dirty="0"/>
          </a:p>
        </p:txBody>
      </p:sp>
      <p:sp>
        <p:nvSpPr>
          <p:cNvPr id="34" name="Shape 32"/>
          <p:cNvSpPr/>
          <p:nvPr/>
        </p:nvSpPr>
        <p:spPr>
          <a:xfrm>
            <a:off x="960120" y="5312664"/>
            <a:ext cx="10241280" cy="0"/>
          </a:xfrm>
          <a:prstGeom prst="line">
            <a:avLst/>
          </a:prstGeom>
          <a:noFill/>
          <a:ln w="9525">
            <a:solidFill>
              <a:srgbClr val="C2C2C2"/>
            </a:solidFill>
            <a:prstDash val="dash"/>
          </a:ln>
        </p:spPr>
      </p:sp>
      <p:sp>
        <p:nvSpPr>
          <p:cNvPr id="35" name="Shape 33"/>
          <p:cNvSpPr/>
          <p:nvPr/>
        </p:nvSpPr>
        <p:spPr>
          <a:xfrm>
            <a:off x="3383280" y="2112264"/>
            <a:ext cx="0" cy="3200400"/>
          </a:xfrm>
          <a:prstGeom prst="line">
            <a:avLst/>
          </a:prstGeom>
          <a:noFill/>
          <a:ln w="9525">
            <a:solidFill>
              <a:srgbClr val="C2C2C2"/>
            </a:solidFill>
            <a:prstDash val="dash"/>
          </a:ln>
        </p:spPr>
      </p:sp>
      <p:sp>
        <p:nvSpPr>
          <p:cNvPr id="36" name="Shape 34"/>
          <p:cNvSpPr/>
          <p:nvPr/>
        </p:nvSpPr>
        <p:spPr>
          <a:xfrm>
            <a:off x="6766560" y="2112264"/>
            <a:ext cx="0" cy="3200400"/>
          </a:xfrm>
          <a:prstGeom prst="line">
            <a:avLst/>
          </a:prstGeom>
          <a:noFill/>
          <a:ln w="9525">
            <a:solidFill>
              <a:srgbClr val="C2C2C2"/>
            </a:solidFill>
            <a:prstDash val="dash"/>
          </a:ln>
        </p:spPr>
      </p:sp>
      <p:sp>
        <p:nvSpPr>
          <p:cNvPr id="37" name="Text 35"/>
          <p:cNvSpPr txBox="1"/>
          <p:nvPr/>
        </p:nvSpPr>
        <p:spPr>
          <a:xfrm>
            <a:off x="868680" y="5440680"/>
            <a:ext cx="10424160" cy="457200"/>
          </a:xfrm>
          <a:prstGeom prst="rect">
            <a:avLst/>
          </a:prstGeom>
          <a:noFill/>
          <a:ln/>
        </p:spPr>
        <p:txBody>
          <a:bodyPr wrap="square" lIns="0" tIns="0" rIns="0" bIns="0" rtlCol="0" anchor="ctr"/>
          <a:lstStyle/>
          <a:p>
            <a:pPr algn="ctr" indent="0" marL="0">
              <a:buNone/>
            </a:pPr>
            <a:r>
              <a:rPr lang="en-US" sz="1500" b="1" i="1" dirty="0">
                <a:solidFill>
                  <a:srgbClr val="222222"/>
                </a:solidFill>
                <a:latin typeface="Cambria" pitchFamily="34" charset="0"/>
                <a:ea typeface="Cambria" pitchFamily="34" charset="-122"/>
                <a:cs typeface="Cambria" pitchFamily="34" charset="-120"/>
              </a:rPr>
              <a:t>İkisi de doğru. Ama sağdaki, Alman alıcının şartnamesiyle eşleşiyor. Soldaki eşleşmiyor.</a:t>
            </a:r>
            <a:endParaRPr lang="en-US" sz="15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3A3A3A"/>
            </a:solidFill>
            <a:prstDash val="solid"/>
          </a:ln>
        </p:spPr>
      </p:sp>
      <p:sp>
        <p:nvSpPr>
          <p:cNvPr id="3" name="Shape 1"/>
          <p:cNvSpPr/>
          <p:nvPr/>
        </p:nvSpPr>
        <p:spPr>
          <a:xfrm>
            <a:off x="658368" y="6199632"/>
            <a:ext cx="10844784" cy="0"/>
          </a:xfrm>
          <a:prstGeom prst="line">
            <a:avLst/>
          </a:prstGeom>
          <a:noFill/>
          <a:ln w="9525">
            <a:solidFill>
              <a:srgbClr val="3A3A3A"/>
            </a:solidFill>
            <a:prstDash val="solid"/>
          </a:ln>
        </p:spPr>
      </p:sp>
      <p:sp>
        <p:nvSpPr>
          <p:cNvPr id="4" name="Shape 2"/>
          <p:cNvSpPr/>
          <p:nvPr/>
        </p:nvSpPr>
        <p:spPr>
          <a:xfrm>
            <a:off x="658368" y="457200"/>
            <a:ext cx="0" cy="402336"/>
          </a:xfrm>
          <a:prstGeom prst="line">
            <a:avLst/>
          </a:prstGeom>
          <a:noFill/>
          <a:ln w="9525">
            <a:solidFill>
              <a:srgbClr val="3A3A3A"/>
            </a:solidFill>
            <a:prstDash val="solid"/>
          </a:ln>
        </p:spPr>
      </p:sp>
      <p:sp>
        <p:nvSpPr>
          <p:cNvPr id="5" name="Shape 3"/>
          <p:cNvSpPr/>
          <p:nvPr/>
        </p:nvSpPr>
        <p:spPr>
          <a:xfrm>
            <a:off x="658368" y="5998464"/>
            <a:ext cx="0" cy="402336"/>
          </a:xfrm>
          <a:prstGeom prst="line">
            <a:avLst/>
          </a:prstGeom>
          <a:noFill/>
          <a:ln w="9525">
            <a:solidFill>
              <a:srgbClr val="3A3A3A"/>
            </a:solidFill>
            <a:prstDash val="solid"/>
          </a:ln>
        </p:spPr>
      </p:sp>
      <p:sp>
        <p:nvSpPr>
          <p:cNvPr id="6" name="Shape 4"/>
          <p:cNvSpPr/>
          <p:nvPr/>
        </p:nvSpPr>
        <p:spPr>
          <a:xfrm>
            <a:off x="11503152" y="457200"/>
            <a:ext cx="0" cy="402336"/>
          </a:xfrm>
          <a:prstGeom prst="line">
            <a:avLst/>
          </a:prstGeom>
          <a:noFill/>
          <a:ln w="9525">
            <a:solidFill>
              <a:srgbClr val="3A3A3A"/>
            </a:solidFill>
            <a:prstDash val="solid"/>
          </a:ln>
        </p:spPr>
      </p:sp>
      <p:sp>
        <p:nvSpPr>
          <p:cNvPr id="7" name="Shape 5"/>
          <p:cNvSpPr/>
          <p:nvPr/>
        </p:nvSpPr>
        <p:spPr>
          <a:xfrm>
            <a:off x="11503152" y="5998464"/>
            <a:ext cx="0" cy="402336"/>
          </a:xfrm>
          <a:prstGeom prst="line">
            <a:avLst/>
          </a:prstGeom>
          <a:noFill/>
          <a:ln w="9525">
            <a:solidFill>
              <a:srgbClr val="3A3A3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8A8A8A"/>
                </a:solidFill>
                <a:latin typeface="Arial" pitchFamily="34" charset="0"/>
                <a:ea typeface="Arial" pitchFamily="34" charset="-122"/>
                <a:cs typeface="Arial" pitchFamily="34" charset="-120"/>
              </a:rPr>
              <a:t>DOĞRULUK SADECE İÇERİK DEĞİL, GECİKME MESELESİ</a:t>
            </a:r>
            <a:endParaRPr lang="en-US" sz="1100" dirty="0"/>
          </a:p>
        </p:txBody>
      </p:sp>
      <p:sp>
        <p:nvSpPr>
          <p:cNvPr id="9" name="Text 7"/>
          <p:cNvSpPr txBox="1"/>
          <p:nvPr/>
        </p:nvSpPr>
        <p:spPr>
          <a:xfrm>
            <a:off x="822960" y="1234440"/>
            <a:ext cx="10515600" cy="822960"/>
          </a:xfrm>
          <a:prstGeom prst="rect">
            <a:avLst/>
          </a:prstGeom>
          <a:noFill/>
          <a:ln/>
        </p:spPr>
        <p:txBody>
          <a:bodyPr wrap="square" lIns="0" tIns="0" rIns="0" bIns="0" rtlCol="0" anchor="t"/>
          <a:lstStyle/>
          <a:p>
            <a:pPr algn="ctr" indent="0" marL="0">
              <a:buNone/>
            </a:pPr>
            <a:r>
              <a:rPr lang="en-US" sz="3400" dirty="0">
                <a:solidFill>
                  <a:srgbClr val="FFFFFF"/>
                </a:solidFill>
                <a:latin typeface="Arial" pitchFamily="34" charset="0"/>
                <a:ea typeface="Arial" pitchFamily="34" charset="-122"/>
                <a:cs typeface="Arial" pitchFamily="34" charset="-120"/>
              </a:rPr>
              <a:t>Verinin </a:t>
            </a:r>
            <a:pPr algn="ctr" indent="0" marL="0">
              <a:buNone/>
            </a:pPr>
            <a:r>
              <a:rPr lang="en-US" sz="3400" b="1" i="1" dirty="0">
                <a:solidFill>
                  <a:srgbClr val="A78BFA"/>
                </a:solidFill>
                <a:latin typeface="Cambria" pitchFamily="34" charset="0"/>
                <a:ea typeface="Cambria" pitchFamily="34" charset="-122"/>
                <a:cs typeface="Cambria" pitchFamily="34" charset="-120"/>
              </a:rPr>
              <a:t>yaşı</a:t>
            </a:r>
            <a:pPr algn="ctr" indent="0" marL="0">
              <a:buNone/>
            </a:pPr>
            <a:r>
              <a:rPr lang="en-US" sz="3400" dirty="0">
                <a:solidFill>
                  <a:srgbClr val="FFFFFF"/>
                </a:solidFill>
                <a:latin typeface="Arial" pitchFamily="34" charset="0"/>
                <a:ea typeface="Arial" pitchFamily="34" charset="-122"/>
                <a:cs typeface="Arial" pitchFamily="34" charset="-120"/>
              </a:rPr>
              <a:t> kaç saat?</a:t>
            </a:r>
            <a:endParaRPr lang="en-US" sz="3400" dirty="0"/>
          </a:p>
        </p:txBody>
      </p:sp>
      <p:sp>
        <p:nvSpPr>
          <p:cNvPr id="10" name="Shape 8"/>
          <p:cNvSpPr/>
          <p:nvPr/>
        </p:nvSpPr>
        <p:spPr>
          <a:xfrm>
            <a:off x="2148840" y="2971800"/>
            <a:ext cx="7863840" cy="0"/>
          </a:xfrm>
          <a:prstGeom prst="line">
            <a:avLst/>
          </a:prstGeom>
          <a:noFill/>
          <a:ln w="19050">
            <a:solidFill>
              <a:srgbClr val="3A3A3A"/>
            </a:solidFill>
            <a:prstDash val="solid"/>
          </a:ln>
        </p:spPr>
      </p:sp>
      <p:sp>
        <p:nvSpPr>
          <p:cNvPr id="11" name="Shape 9"/>
          <p:cNvSpPr/>
          <p:nvPr/>
        </p:nvSpPr>
        <p:spPr>
          <a:xfrm>
            <a:off x="2039112" y="2862072"/>
            <a:ext cx="219456" cy="219456"/>
          </a:xfrm>
          <a:prstGeom prst="ellipse">
            <a:avLst/>
          </a:prstGeom>
          <a:solidFill>
            <a:srgbClr val="777777"/>
          </a:solidFill>
          <a:ln w="6350">
            <a:solidFill>
              <a:srgbClr val="777777"/>
            </a:solidFill>
            <a:prstDash val="solid"/>
          </a:ln>
        </p:spPr>
      </p:sp>
      <p:sp>
        <p:nvSpPr>
          <p:cNvPr id="12" name="Text 10"/>
          <p:cNvSpPr txBox="1"/>
          <p:nvPr/>
        </p:nvSpPr>
        <p:spPr>
          <a:xfrm>
            <a:off x="1051560" y="2286000"/>
            <a:ext cx="2194560" cy="457200"/>
          </a:xfrm>
          <a:prstGeom prst="rect">
            <a:avLst/>
          </a:prstGeom>
          <a:noFill/>
          <a:ln/>
        </p:spPr>
        <p:txBody>
          <a:bodyPr wrap="square" lIns="0" tIns="0" rIns="0" bIns="0" rtlCol="0" anchor="ctr"/>
          <a:lstStyle/>
          <a:p>
            <a:pPr algn="ctr" indent="0" marL="0">
              <a:buNone/>
            </a:pPr>
            <a:r>
              <a:rPr lang="en-US" sz="2200" b="1" i="1" dirty="0">
                <a:solidFill>
                  <a:srgbClr val="FFFFFF"/>
                </a:solidFill>
                <a:latin typeface="Cambria" pitchFamily="34" charset="0"/>
                <a:ea typeface="Cambria" pitchFamily="34" charset="-122"/>
                <a:cs typeface="Cambria" pitchFamily="34" charset="-120"/>
              </a:rPr>
              <a:t>02.00</a:t>
            </a:r>
            <a:endParaRPr lang="en-US" sz="2200" dirty="0"/>
          </a:p>
        </p:txBody>
      </p:sp>
      <p:sp>
        <p:nvSpPr>
          <p:cNvPr id="13" name="Text 11"/>
          <p:cNvSpPr txBox="1"/>
          <p:nvPr/>
        </p:nvSpPr>
        <p:spPr>
          <a:xfrm>
            <a:off x="960120" y="3246120"/>
            <a:ext cx="2377440" cy="685800"/>
          </a:xfrm>
          <a:prstGeom prst="rect">
            <a:avLst/>
          </a:prstGeom>
          <a:noFill/>
          <a:ln/>
        </p:spPr>
        <p:txBody>
          <a:bodyPr wrap="square" lIns="0" tIns="0" rIns="0" bIns="0" rtlCol="0" anchor="ctr"/>
          <a:lstStyle/>
          <a:p>
            <a:pPr algn="ctr" indent="0" marL="0">
              <a:buNone/>
            </a:pPr>
            <a:r>
              <a:rPr lang="en-US" sz="1250" dirty="0">
                <a:solidFill>
                  <a:srgbClr val="BBBBBB"/>
                </a:solidFill>
                <a:latin typeface="Arial" pitchFamily="34" charset="0"/>
                <a:ea typeface="Arial" pitchFamily="34" charset="-122"/>
                <a:cs typeface="Arial" pitchFamily="34" charset="-120"/>
              </a:rPr>
              <a:t>Veri kaynağı günlük aktarımı yaptı</a:t>
            </a:r>
            <a:endParaRPr lang="en-US" sz="1250" dirty="0"/>
          </a:p>
        </p:txBody>
      </p:sp>
      <p:sp>
        <p:nvSpPr>
          <p:cNvPr id="14" name="Shape 12"/>
          <p:cNvSpPr/>
          <p:nvPr/>
        </p:nvSpPr>
        <p:spPr>
          <a:xfrm>
            <a:off x="4660392" y="2862072"/>
            <a:ext cx="219456" cy="219456"/>
          </a:xfrm>
          <a:prstGeom prst="ellipse">
            <a:avLst/>
          </a:prstGeom>
          <a:solidFill>
            <a:srgbClr val="A78BFA"/>
          </a:solidFill>
          <a:ln w="6350">
            <a:solidFill>
              <a:srgbClr val="A78BFA"/>
            </a:solidFill>
            <a:prstDash val="solid"/>
          </a:ln>
        </p:spPr>
      </p:sp>
      <p:sp>
        <p:nvSpPr>
          <p:cNvPr id="15" name="Text 13"/>
          <p:cNvSpPr txBox="1"/>
          <p:nvPr/>
        </p:nvSpPr>
        <p:spPr>
          <a:xfrm>
            <a:off x="3672840" y="2286000"/>
            <a:ext cx="2194560" cy="457200"/>
          </a:xfrm>
          <a:prstGeom prst="rect">
            <a:avLst/>
          </a:prstGeom>
          <a:noFill/>
          <a:ln/>
        </p:spPr>
        <p:txBody>
          <a:bodyPr wrap="square" lIns="0" tIns="0" rIns="0" bIns="0" rtlCol="0" anchor="ctr"/>
          <a:lstStyle/>
          <a:p>
            <a:pPr algn="ctr" indent="0" marL="0">
              <a:buNone/>
            </a:pPr>
            <a:r>
              <a:rPr lang="en-US" sz="2200" b="1" i="1" dirty="0">
                <a:solidFill>
                  <a:srgbClr val="A78BFA"/>
                </a:solidFill>
                <a:latin typeface="Cambria" pitchFamily="34" charset="0"/>
                <a:ea typeface="Cambria" pitchFamily="34" charset="-122"/>
                <a:cs typeface="Cambria" pitchFamily="34" charset="-120"/>
              </a:rPr>
              <a:t>10.00</a:t>
            </a:r>
            <a:endParaRPr lang="en-US" sz="2200" dirty="0"/>
          </a:p>
        </p:txBody>
      </p:sp>
      <p:sp>
        <p:nvSpPr>
          <p:cNvPr id="16" name="Text 14"/>
          <p:cNvSpPr txBox="1"/>
          <p:nvPr/>
        </p:nvSpPr>
        <p:spPr>
          <a:xfrm>
            <a:off x="3581400" y="3246120"/>
            <a:ext cx="2377440" cy="685800"/>
          </a:xfrm>
          <a:prstGeom prst="rect">
            <a:avLst/>
          </a:prstGeom>
          <a:noFill/>
          <a:ln/>
        </p:spPr>
        <p:txBody>
          <a:bodyPr wrap="square" lIns="0" tIns="0" rIns="0" bIns="0" rtlCol="0" anchor="ctr"/>
          <a:lstStyle/>
          <a:p>
            <a:pPr algn="ctr" indent="0" marL="0">
              <a:buNone/>
            </a:pPr>
            <a:r>
              <a:rPr lang="en-US" sz="1250" dirty="0">
                <a:solidFill>
                  <a:srgbClr val="BBBBBB"/>
                </a:solidFill>
                <a:latin typeface="Arial" pitchFamily="34" charset="0"/>
                <a:ea typeface="Arial" pitchFamily="34" charset="-122"/>
                <a:cs typeface="Arial" pitchFamily="34" charset="-120"/>
              </a:rPr>
              <a:t>Stok tükendi</a:t>
            </a:r>
            <a:endParaRPr lang="en-US" sz="1250" dirty="0"/>
          </a:p>
        </p:txBody>
      </p:sp>
      <p:sp>
        <p:nvSpPr>
          <p:cNvPr id="17" name="Shape 15"/>
          <p:cNvSpPr/>
          <p:nvPr/>
        </p:nvSpPr>
        <p:spPr>
          <a:xfrm>
            <a:off x="7281672" y="2862072"/>
            <a:ext cx="219456" cy="219456"/>
          </a:xfrm>
          <a:prstGeom prst="ellipse">
            <a:avLst/>
          </a:prstGeom>
          <a:solidFill>
            <a:srgbClr val="A78BFA"/>
          </a:solidFill>
          <a:ln w="6350">
            <a:solidFill>
              <a:srgbClr val="A78BFA"/>
            </a:solidFill>
            <a:prstDash val="solid"/>
          </a:ln>
        </p:spPr>
      </p:sp>
      <p:sp>
        <p:nvSpPr>
          <p:cNvPr id="18" name="Text 16"/>
          <p:cNvSpPr txBox="1"/>
          <p:nvPr/>
        </p:nvSpPr>
        <p:spPr>
          <a:xfrm>
            <a:off x="6294120" y="2286000"/>
            <a:ext cx="2194560" cy="457200"/>
          </a:xfrm>
          <a:prstGeom prst="rect">
            <a:avLst/>
          </a:prstGeom>
          <a:noFill/>
          <a:ln/>
        </p:spPr>
        <p:txBody>
          <a:bodyPr wrap="square" lIns="0" tIns="0" rIns="0" bIns="0" rtlCol="0" anchor="ctr"/>
          <a:lstStyle/>
          <a:p>
            <a:pPr algn="ctr" indent="0" marL="0">
              <a:buNone/>
            </a:pPr>
            <a:r>
              <a:rPr lang="en-US" sz="2200" b="1" i="1" dirty="0">
                <a:solidFill>
                  <a:srgbClr val="A78BFA"/>
                </a:solidFill>
                <a:latin typeface="Cambria" pitchFamily="34" charset="0"/>
                <a:ea typeface="Cambria" pitchFamily="34" charset="-122"/>
                <a:cs typeface="Cambria" pitchFamily="34" charset="-120"/>
              </a:rPr>
              <a:t>18.00</a:t>
            </a:r>
            <a:endParaRPr lang="en-US" sz="2200" dirty="0"/>
          </a:p>
        </p:txBody>
      </p:sp>
      <p:sp>
        <p:nvSpPr>
          <p:cNvPr id="19" name="Text 17"/>
          <p:cNvSpPr txBox="1"/>
          <p:nvPr/>
        </p:nvSpPr>
        <p:spPr>
          <a:xfrm>
            <a:off x="6202680" y="3246120"/>
            <a:ext cx="2377440" cy="685800"/>
          </a:xfrm>
          <a:prstGeom prst="rect">
            <a:avLst/>
          </a:prstGeom>
          <a:noFill/>
          <a:ln/>
        </p:spPr>
        <p:txBody>
          <a:bodyPr wrap="square" lIns="0" tIns="0" rIns="0" bIns="0" rtlCol="0" anchor="ctr"/>
          <a:lstStyle/>
          <a:p>
            <a:pPr algn="ctr" indent="0" marL="0">
              <a:buNone/>
            </a:pPr>
            <a:r>
              <a:rPr lang="en-US" sz="1250" dirty="0">
                <a:solidFill>
                  <a:srgbClr val="BBBBBB"/>
                </a:solidFill>
                <a:latin typeface="Arial" pitchFamily="34" charset="0"/>
                <a:ea typeface="Arial" pitchFamily="34" charset="-122"/>
                <a:cs typeface="Arial" pitchFamily="34" charset="-120"/>
              </a:rPr>
              <a:t>Dışarıda hâlâ "stokta" yazıyor</a:t>
            </a:r>
            <a:endParaRPr lang="en-US" sz="1250" dirty="0"/>
          </a:p>
        </p:txBody>
      </p:sp>
      <p:sp>
        <p:nvSpPr>
          <p:cNvPr id="20" name="Shape 18"/>
          <p:cNvSpPr/>
          <p:nvPr/>
        </p:nvSpPr>
        <p:spPr>
          <a:xfrm>
            <a:off x="9902952" y="2862072"/>
            <a:ext cx="219456" cy="219456"/>
          </a:xfrm>
          <a:prstGeom prst="ellipse">
            <a:avLst/>
          </a:prstGeom>
          <a:solidFill>
            <a:srgbClr val="777777"/>
          </a:solidFill>
          <a:ln w="6350">
            <a:solidFill>
              <a:srgbClr val="777777"/>
            </a:solidFill>
            <a:prstDash val="solid"/>
          </a:ln>
        </p:spPr>
      </p:sp>
      <p:sp>
        <p:nvSpPr>
          <p:cNvPr id="21" name="Text 19"/>
          <p:cNvSpPr txBox="1"/>
          <p:nvPr/>
        </p:nvSpPr>
        <p:spPr>
          <a:xfrm>
            <a:off x="8915400" y="2286000"/>
            <a:ext cx="2194560" cy="457200"/>
          </a:xfrm>
          <a:prstGeom prst="rect">
            <a:avLst/>
          </a:prstGeom>
          <a:noFill/>
          <a:ln/>
        </p:spPr>
        <p:txBody>
          <a:bodyPr wrap="square" lIns="0" tIns="0" rIns="0" bIns="0" rtlCol="0" anchor="ctr"/>
          <a:lstStyle/>
          <a:p>
            <a:pPr algn="ctr" indent="0" marL="0">
              <a:buNone/>
            </a:pPr>
            <a:r>
              <a:rPr lang="en-US" sz="2200" b="1" i="1" dirty="0">
                <a:solidFill>
                  <a:srgbClr val="FFFFFF"/>
                </a:solidFill>
                <a:latin typeface="Cambria" pitchFamily="34" charset="0"/>
                <a:ea typeface="Cambria" pitchFamily="34" charset="-122"/>
                <a:cs typeface="Cambria" pitchFamily="34" charset="-120"/>
              </a:rPr>
              <a:t>02.00</a:t>
            </a:r>
            <a:endParaRPr lang="en-US" sz="2200" dirty="0"/>
          </a:p>
        </p:txBody>
      </p:sp>
      <p:sp>
        <p:nvSpPr>
          <p:cNvPr id="22" name="Text 20"/>
          <p:cNvSpPr txBox="1"/>
          <p:nvPr/>
        </p:nvSpPr>
        <p:spPr>
          <a:xfrm>
            <a:off x="8823960" y="3246120"/>
            <a:ext cx="2377440" cy="685800"/>
          </a:xfrm>
          <a:prstGeom prst="rect">
            <a:avLst/>
          </a:prstGeom>
          <a:noFill/>
          <a:ln/>
        </p:spPr>
        <p:txBody>
          <a:bodyPr wrap="square" lIns="0" tIns="0" rIns="0" bIns="0" rtlCol="0" anchor="ctr"/>
          <a:lstStyle/>
          <a:p>
            <a:pPr algn="ctr" indent="0" marL="0">
              <a:buNone/>
            </a:pPr>
            <a:r>
              <a:rPr lang="en-US" sz="1250" dirty="0">
                <a:solidFill>
                  <a:srgbClr val="BBBBBB"/>
                </a:solidFill>
                <a:latin typeface="Arial" pitchFamily="34" charset="0"/>
                <a:ea typeface="Arial" pitchFamily="34" charset="-122"/>
                <a:cs typeface="Arial" pitchFamily="34" charset="-120"/>
              </a:rPr>
              <a:t>Ertesi aktarım, platformun işleme süresi hariç</a:t>
            </a:r>
            <a:endParaRPr lang="en-US" sz="1250" dirty="0"/>
          </a:p>
        </p:txBody>
      </p:sp>
      <p:sp>
        <p:nvSpPr>
          <p:cNvPr id="23" name="Text 21"/>
          <p:cNvSpPr txBox="1"/>
          <p:nvPr/>
        </p:nvSpPr>
        <p:spPr>
          <a:xfrm>
            <a:off x="960120" y="4114800"/>
            <a:ext cx="3657600" cy="731520"/>
          </a:xfrm>
          <a:prstGeom prst="rect">
            <a:avLst/>
          </a:prstGeom>
          <a:noFill/>
          <a:ln/>
        </p:spPr>
        <p:txBody>
          <a:bodyPr wrap="square" lIns="0" tIns="0" rIns="0" bIns="0" rtlCol="0" anchor="ctr"/>
          <a:lstStyle/>
          <a:p>
            <a:pPr indent="0" marL="0">
              <a:buNone/>
            </a:pPr>
            <a:r>
              <a:rPr lang="en-US" sz="4000" b="1" i="1" dirty="0">
                <a:solidFill>
                  <a:srgbClr val="A78BFA"/>
                </a:solidFill>
                <a:latin typeface="Cambria" pitchFamily="34" charset="0"/>
                <a:ea typeface="Cambria" pitchFamily="34" charset="-122"/>
                <a:cs typeface="Cambria" pitchFamily="34" charset="-120"/>
              </a:rPr>
              <a:t>16 saat</a:t>
            </a:r>
            <a:endParaRPr lang="en-US" sz="4000" dirty="0"/>
          </a:p>
        </p:txBody>
      </p:sp>
      <p:sp>
        <p:nvSpPr>
          <p:cNvPr id="24" name="Text 22"/>
          <p:cNvSpPr txBox="1"/>
          <p:nvPr/>
        </p:nvSpPr>
        <p:spPr>
          <a:xfrm>
            <a:off x="3749040" y="4160520"/>
            <a:ext cx="7406640" cy="731520"/>
          </a:xfrm>
          <a:prstGeom prst="rect">
            <a:avLst/>
          </a:prstGeom>
          <a:noFill/>
          <a:ln/>
        </p:spPr>
        <p:txBody>
          <a:bodyPr wrap="square" lIns="0" tIns="0" rIns="0" bIns="0" rtlCol="0" anchor="ctr"/>
          <a:lstStyle/>
          <a:p>
            <a:pPr indent="0" marL="0">
              <a:buNone/>
            </a:pPr>
            <a:r>
              <a:rPr lang="en-US" sz="1400" dirty="0">
                <a:solidFill>
                  <a:srgbClr val="DDDDDD"/>
                </a:solidFill>
                <a:latin typeface="Arial" pitchFamily="34" charset="0"/>
                <a:ea typeface="Arial" pitchFamily="34" charset="-122"/>
                <a:cs typeface="Arial" pitchFamily="34" charset="-120"/>
              </a:rPr>
              <a:t>Olmayan bir ürünün satılabilir göründüğü süre. Ortalama gecikmenin düşük olması, kritik bir ürünün yanlış satılmasını önlemez.</a:t>
            </a:r>
            <a:endParaRPr lang="en-US" sz="1400" dirty="0"/>
          </a:p>
        </p:txBody>
      </p:sp>
      <p:sp>
        <p:nvSpPr>
          <p:cNvPr id="25" name="Text 23"/>
          <p:cNvSpPr txBox="1"/>
          <p:nvPr/>
        </p:nvSpPr>
        <p:spPr>
          <a:xfrm>
            <a:off x="960120" y="5074920"/>
            <a:ext cx="10241280" cy="640080"/>
          </a:xfrm>
          <a:prstGeom prst="rect">
            <a:avLst/>
          </a:prstGeom>
          <a:noFill/>
          <a:ln/>
        </p:spPr>
        <p:txBody>
          <a:bodyPr wrap="square" lIns="0" tIns="0" rIns="0" bIns="0" rtlCol="0" anchor="ctr"/>
          <a:lstStyle/>
          <a:p>
            <a:pPr indent="0" marL="0">
              <a:buNone/>
            </a:pPr>
            <a:r>
              <a:rPr lang="en-US" sz="1300" dirty="0">
                <a:solidFill>
                  <a:srgbClr val="A8A8A8"/>
                </a:solidFill>
                <a:latin typeface="Arial" pitchFamily="34" charset="0"/>
                <a:ea typeface="Arial" pitchFamily="34" charset="-122"/>
                <a:cs typeface="Arial" pitchFamily="34" charset="-120"/>
              </a:rPr>
              <a:t>"Anlık" deniyorsa hangi adımın süresi ölçülüyor diye sorun. Pilot hedef örneği: kaynak değişikliği 15 dakikada dışa yansısın. Son onayda fiyat ve stok yeniden doğrulanır.</a:t>
            </a:r>
            <a:endParaRPr lang="en-US" sz="13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EFEFEF"/>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9A9A9A"/>
            </a:solidFill>
            <a:prstDash val="solid"/>
          </a:ln>
        </p:spPr>
      </p:sp>
      <p:sp>
        <p:nvSpPr>
          <p:cNvPr id="3" name="Shape 1"/>
          <p:cNvSpPr/>
          <p:nvPr/>
        </p:nvSpPr>
        <p:spPr>
          <a:xfrm>
            <a:off x="658368" y="6199632"/>
            <a:ext cx="10844784" cy="0"/>
          </a:xfrm>
          <a:prstGeom prst="line">
            <a:avLst/>
          </a:prstGeom>
          <a:noFill/>
          <a:ln w="9525">
            <a:solidFill>
              <a:srgbClr val="9A9A9A"/>
            </a:solidFill>
            <a:prstDash val="solid"/>
          </a:ln>
        </p:spPr>
      </p:sp>
      <p:sp>
        <p:nvSpPr>
          <p:cNvPr id="4" name="Shape 2"/>
          <p:cNvSpPr/>
          <p:nvPr/>
        </p:nvSpPr>
        <p:spPr>
          <a:xfrm>
            <a:off x="658368" y="457200"/>
            <a:ext cx="0" cy="402336"/>
          </a:xfrm>
          <a:prstGeom prst="line">
            <a:avLst/>
          </a:prstGeom>
          <a:noFill/>
          <a:ln w="9525">
            <a:solidFill>
              <a:srgbClr val="9A9A9A"/>
            </a:solidFill>
            <a:prstDash val="solid"/>
          </a:ln>
        </p:spPr>
      </p:sp>
      <p:sp>
        <p:nvSpPr>
          <p:cNvPr id="5" name="Shape 3"/>
          <p:cNvSpPr/>
          <p:nvPr/>
        </p:nvSpPr>
        <p:spPr>
          <a:xfrm>
            <a:off x="658368" y="5998464"/>
            <a:ext cx="0" cy="402336"/>
          </a:xfrm>
          <a:prstGeom prst="line">
            <a:avLst/>
          </a:prstGeom>
          <a:noFill/>
          <a:ln w="9525">
            <a:solidFill>
              <a:srgbClr val="9A9A9A"/>
            </a:solidFill>
            <a:prstDash val="solid"/>
          </a:ln>
        </p:spPr>
      </p:sp>
      <p:sp>
        <p:nvSpPr>
          <p:cNvPr id="6" name="Shape 4"/>
          <p:cNvSpPr/>
          <p:nvPr/>
        </p:nvSpPr>
        <p:spPr>
          <a:xfrm>
            <a:off x="11503152" y="457200"/>
            <a:ext cx="0" cy="402336"/>
          </a:xfrm>
          <a:prstGeom prst="line">
            <a:avLst/>
          </a:prstGeom>
          <a:noFill/>
          <a:ln w="9525">
            <a:solidFill>
              <a:srgbClr val="9A9A9A"/>
            </a:solidFill>
            <a:prstDash val="solid"/>
          </a:ln>
        </p:spPr>
      </p:sp>
      <p:sp>
        <p:nvSpPr>
          <p:cNvPr id="7" name="Shape 5"/>
          <p:cNvSpPr/>
          <p:nvPr/>
        </p:nvSpPr>
        <p:spPr>
          <a:xfrm>
            <a:off x="11503152" y="5998464"/>
            <a:ext cx="0" cy="402336"/>
          </a:xfrm>
          <a:prstGeom prst="line">
            <a:avLst/>
          </a:prstGeom>
          <a:noFill/>
          <a:ln w="9525">
            <a:solidFill>
              <a:srgbClr val="9A9A9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6B6B6B"/>
                </a:solidFill>
                <a:latin typeface="Arial" pitchFamily="34" charset="0"/>
                <a:ea typeface="Arial" pitchFamily="34" charset="-122"/>
                <a:cs typeface="Arial" pitchFamily="34" charset="-120"/>
              </a:rPr>
              <a:t>TÜRKİYE PRATİĞİ</a:t>
            </a:r>
            <a:endParaRPr lang="en-US" sz="1100" dirty="0"/>
          </a:p>
        </p:txBody>
      </p:sp>
      <p:sp>
        <p:nvSpPr>
          <p:cNvPr id="9" name="Text 7"/>
          <p:cNvSpPr txBox="1"/>
          <p:nvPr/>
        </p:nvSpPr>
        <p:spPr>
          <a:xfrm>
            <a:off x="822960" y="1234440"/>
            <a:ext cx="10515600" cy="822960"/>
          </a:xfrm>
          <a:prstGeom prst="rect">
            <a:avLst/>
          </a:prstGeom>
          <a:noFill/>
          <a:ln/>
        </p:spPr>
        <p:txBody>
          <a:bodyPr wrap="square" lIns="0" tIns="0" rIns="0" bIns="0" rtlCol="0" anchor="t"/>
          <a:lstStyle/>
          <a:p>
            <a:pPr algn="ctr" indent="0" marL="0">
              <a:buNone/>
            </a:pPr>
            <a:r>
              <a:rPr lang="en-US" sz="3000" dirty="0">
                <a:solidFill>
                  <a:srgbClr val="111111"/>
                </a:solidFill>
                <a:latin typeface="Arial" pitchFamily="34" charset="0"/>
                <a:ea typeface="Arial" pitchFamily="34" charset="-122"/>
                <a:cs typeface="Arial" pitchFamily="34" charset="-120"/>
              </a:rPr>
              <a:t>Altyapıyı değiştirmeden önce </a:t>
            </a:r>
            <a:pPr algn="ctr" indent="0" marL="0">
              <a:buNone/>
            </a:pPr>
            <a:r>
              <a:rPr lang="en-US" sz="3000" b="1" i="1" dirty="0">
                <a:solidFill>
                  <a:srgbClr val="6D4AE0"/>
                </a:solidFill>
                <a:latin typeface="Cambria" pitchFamily="34" charset="0"/>
                <a:ea typeface="Cambria" pitchFamily="34" charset="-122"/>
                <a:cs typeface="Cambria" pitchFamily="34" charset="-120"/>
              </a:rPr>
              <a:t>çıktısını denetleyin</a:t>
            </a:r>
            <a:endParaRPr lang="en-US" sz="3000" dirty="0"/>
          </a:p>
        </p:txBody>
      </p:sp>
      <p:sp>
        <p:nvSpPr>
          <p:cNvPr id="10" name="Shape 8"/>
          <p:cNvSpPr/>
          <p:nvPr/>
        </p:nvSpPr>
        <p:spPr>
          <a:xfrm>
            <a:off x="960120" y="2240280"/>
            <a:ext cx="3108960" cy="1143000"/>
          </a:xfrm>
          <a:prstGeom prst="roundRect">
            <a:avLst>
              <a:gd name="adj" fmla="val 3200"/>
            </a:avLst>
          </a:prstGeom>
          <a:solidFill>
            <a:srgbClr val="E4E4E4"/>
          </a:solidFill>
          <a:ln w="9525">
            <a:solidFill>
              <a:srgbClr val="C2C2C2"/>
            </a:solidFill>
            <a:prstDash val="solid"/>
          </a:ln>
        </p:spPr>
      </p:sp>
      <p:sp>
        <p:nvSpPr>
          <p:cNvPr id="11" name="Text 9"/>
          <p:cNvSpPr txBox="1"/>
          <p:nvPr/>
        </p:nvSpPr>
        <p:spPr>
          <a:xfrm>
            <a:off x="1234440" y="2359152"/>
            <a:ext cx="2560320" cy="411480"/>
          </a:xfrm>
          <a:prstGeom prst="rect">
            <a:avLst/>
          </a:prstGeom>
          <a:noFill/>
          <a:ln/>
        </p:spPr>
        <p:txBody>
          <a:bodyPr wrap="square" lIns="0" tIns="0" rIns="0" bIns="0" rtlCol="0" anchor="ctr"/>
          <a:lstStyle/>
          <a:p>
            <a:pPr indent="0" marL="0">
              <a:buNone/>
            </a:pPr>
            <a:r>
              <a:rPr lang="en-US" sz="2100" b="1" i="1" dirty="0">
                <a:solidFill>
                  <a:srgbClr val="6D4AE0"/>
                </a:solidFill>
                <a:latin typeface="Cambria" pitchFamily="34" charset="0"/>
                <a:ea typeface="Cambria" pitchFamily="34" charset="-122"/>
                <a:cs typeface="Cambria" pitchFamily="34" charset="-120"/>
              </a:rPr>
              <a:t>ikas</a:t>
            </a:r>
            <a:endParaRPr lang="en-US" sz="2100" dirty="0"/>
          </a:p>
        </p:txBody>
      </p:sp>
      <p:sp>
        <p:nvSpPr>
          <p:cNvPr id="12" name="Text 10"/>
          <p:cNvSpPr txBox="1"/>
          <p:nvPr/>
        </p:nvSpPr>
        <p:spPr>
          <a:xfrm>
            <a:off x="1234440" y="2816352"/>
            <a:ext cx="2606040" cy="457200"/>
          </a:xfrm>
          <a:prstGeom prst="rect">
            <a:avLst/>
          </a:prstGeom>
          <a:noFill/>
          <a:ln/>
        </p:spPr>
        <p:txBody>
          <a:bodyPr wrap="square" lIns="0" tIns="0" rIns="0" bIns="0" rtlCol="0" anchor="ctr"/>
          <a:lstStyle/>
          <a:p>
            <a:pPr indent="0" marL="0">
              <a:buNone/>
            </a:pPr>
            <a:r>
              <a:rPr lang="en-US" sz="1250" dirty="0">
                <a:solidFill>
                  <a:srgbClr val="333333"/>
                </a:solidFill>
                <a:latin typeface="Arial" pitchFamily="34" charset="0"/>
                <a:ea typeface="Arial" pitchFamily="34" charset="-122"/>
                <a:cs typeface="Arial" pitchFamily="34" charset="-120"/>
              </a:rPr>
              <a:t>Merchant Center'a katalog bağlantısı</a:t>
            </a:r>
            <a:endParaRPr lang="en-US" sz="1250" dirty="0"/>
          </a:p>
        </p:txBody>
      </p:sp>
      <p:sp>
        <p:nvSpPr>
          <p:cNvPr id="13" name="Shape 11"/>
          <p:cNvSpPr/>
          <p:nvPr/>
        </p:nvSpPr>
        <p:spPr>
          <a:xfrm>
            <a:off x="4389120" y="2240280"/>
            <a:ext cx="3108960" cy="1143000"/>
          </a:xfrm>
          <a:prstGeom prst="roundRect">
            <a:avLst>
              <a:gd name="adj" fmla="val 3200"/>
            </a:avLst>
          </a:prstGeom>
          <a:solidFill>
            <a:srgbClr val="E4E4E4"/>
          </a:solidFill>
          <a:ln w="9525">
            <a:solidFill>
              <a:srgbClr val="C2C2C2"/>
            </a:solidFill>
            <a:prstDash val="solid"/>
          </a:ln>
        </p:spPr>
      </p:sp>
      <p:sp>
        <p:nvSpPr>
          <p:cNvPr id="14" name="Text 12"/>
          <p:cNvSpPr txBox="1"/>
          <p:nvPr/>
        </p:nvSpPr>
        <p:spPr>
          <a:xfrm>
            <a:off x="4663440" y="2359152"/>
            <a:ext cx="2560320" cy="411480"/>
          </a:xfrm>
          <a:prstGeom prst="rect">
            <a:avLst/>
          </a:prstGeom>
          <a:noFill/>
          <a:ln/>
        </p:spPr>
        <p:txBody>
          <a:bodyPr wrap="square" lIns="0" tIns="0" rIns="0" bIns="0" rtlCol="0" anchor="ctr"/>
          <a:lstStyle/>
          <a:p>
            <a:pPr indent="0" marL="0">
              <a:buNone/>
            </a:pPr>
            <a:r>
              <a:rPr lang="en-US" sz="2100" b="1" i="1" dirty="0">
                <a:solidFill>
                  <a:srgbClr val="6D4AE0"/>
                </a:solidFill>
                <a:latin typeface="Cambria" pitchFamily="34" charset="0"/>
                <a:ea typeface="Cambria" pitchFamily="34" charset="-122"/>
                <a:cs typeface="Cambria" pitchFamily="34" charset="-120"/>
              </a:rPr>
              <a:t>Ticimax</a:t>
            </a:r>
            <a:endParaRPr lang="en-US" sz="2100" dirty="0"/>
          </a:p>
        </p:txBody>
      </p:sp>
      <p:sp>
        <p:nvSpPr>
          <p:cNvPr id="15" name="Text 13"/>
          <p:cNvSpPr txBox="1"/>
          <p:nvPr/>
        </p:nvSpPr>
        <p:spPr>
          <a:xfrm>
            <a:off x="4663440" y="2816352"/>
            <a:ext cx="2606040" cy="457200"/>
          </a:xfrm>
          <a:prstGeom prst="rect">
            <a:avLst/>
          </a:prstGeom>
          <a:noFill/>
          <a:ln/>
        </p:spPr>
        <p:txBody>
          <a:bodyPr wrap="square" lIns="0" tIns="0" rIns="0" bIns="0" rtlCol="0" anchor="ctr"/>
          <a:lstStyle/>
          <a:p>
            <a:pPr indent="0" marL="0">
              <a:buNone/>
            </a:pPr>
            <a:r>
              <a:rPr lang="en-US" sz="1250" dirty="0">
                <a:solidFill>
                  <a:srgbClr val="333333"/>
                </a:solidFill>
                <a:latin typeface="Arial" pitchFamily="34" charset="0"/>
                <a:ea typeface="Arial" pitchFamily="34" charset="-122"/>
                <a:cs typeface="Arial" pitchFamily="34" charset="-120"/>
              </a:rPr>
              <a:t>Google uyumlu XML bağlantısı</a:t>
            </a:r>
            <a:endParaRPr lang="en-US" sz="1250" dirty="0"/>
          </a:p>
        </p:txBody>
      </p:sp>
      <p:sp>
        <p:nvSpPr>
          <p:cNvPr id="16" name="Shape 14"/>
          <p:cNvSpPr/>
          <p:nvPr/>
        </p:nvSpPr>
        <p:spPr>
          <a:xfrm>
            <a:off x="7818120" y="2240280"/>
            <a:ext cx="3108960" cy="1143000"/>
          </a:xfrm>
          <a:prstGeom prst="roundRect">
            <a:avLst>
              <a:gd name="adj" fmla="val 3200"/>
            </a:avLst>
          </a:prstGeom>
          <a:solidFill>
            <a:srgbClr val="E4E4E4"/>
          </a:solidFill>
          <a:ln w="9525">
            <a:solidFill>
              <a:srgbClr val="C2C2C2"/>
            </a:solidFill>
            <a:prstDash val="solid"/>
          </a:ln>
        </p:spPr>
      </p:sp>
      <p:sp>
        <p:nvSpPr>
          <p:cNvPr id="17" name="Text 15"/>
          <p:cNvSpPr txBox="1"/>
          <p:nvPr/>
        </p:nvSpPr>
        <p:spPr>
          <a:xfrm>
            <a:off x="8092440" y="2359152"/>
            <a:ext cx="2560320" cy="411480"/>
          </a:xfrm>
          <a:prstGeom prst="rect">
            <a:avLst/>
          </a:prstGeom>
          <a:noFill/>
          <a:ln/>
        </p:spPr>
        <p:txBody>
          <a:bodyPr wrap="square" lIns="0" tIns="0" rIns="0" bIns="0" rtlCol="0" anchor="ctr"/>
          <a:lstStyle/>
          <a:p>
            <a:pPr indent="0" marL="0">
              <a:buNone/>
            </a:pPr>
            <a:r>
              <a:rPr lang="en-US" sz="2100" b="1" i="1" dirty="0">
                <a:solidFill>
                  <a:srgbClr val="6D4AE0"/>
                </a:solidFill>
                <a:latin typeface="Cambria" pitchFamily="34" charset="0"/>
                <a:ea typeface="Cambria" pitchFamily="34" charset="-122"/>
                <a:cs typeface="Cambria" pitchFamily="34" charset="-120"/>
              </a:rPr>
              <a:t>IdeaSoft</a:t>
            </a:r>
            <a:endParaRPr lang="en-US" sz="2100" dirty="0"/>
          </a:p>
        </p:txBody>
      </p:sp>
      <p:sp>
        <p:nvSpPr>
          <p:cNvPr id="18" name="Text 16"/>
          <p:cNvSpPr txBox="1"/>
          <p:nvPr/>
        </p:nvSpPr>
        <p:spPr>
          <a:xfrm>
            <a:off x="8092440" y="2816352"/>
            <a:ext cx="2606040" cy="457200"/>
          </a:xfrm>
          <a:prstGeom prst="rect">
            <a:avLst/>
          </a:prstGeom>
          <a:noFill/>
          <a:ln/>
        </p:spPr>
        <p:txBody>
          <a:bodyPr wrap="square" lIns="0" tIns="0" rIns="0" bIns="0" rtlCol="0" anchor="ctr"/>
          <a:lstStyle/>
          <a:p>
            <a:pPr indent="0" marL="0">
              <a:buNone/>
            </a:pPr>
            <a:r>
              <a:rPr lang="en-US" sz="1250" dirty="0">
                <a:solidFill>
                  <a:srgbClr val="333333"/>
                </a:solidFill>
                <a:latin typeface="Arial" pitchFamily="34" charset="0"/>
                <a:ea typeface="Arial" pitchFamily="34" charset="-122"/>
                <a:cs typeface="Arial" pitchFamily="34" charset="-120"/>
              </a:rPr>
              <a:t>Idea Output ile ürün çıktısı</a:t>
            </a:r>
            <a:endParaRPr lang="en-US" sz="1250" dirty="0"/>
          </a:p>
        </p:txBody>
      </p:sp>
      <p:sp>
        <p:nvSpPr>
          <p:cNvPr id="19" name="Text 17"/>
          <p:cNvSpPr txBox="1"/>
          <p:nvPr/>
        </p:nvSpPr>
        <p:spPr>
          <a:xfrm>
            <a:off x="960120" y="3611880"/>
            <a:ext cx="10241280" cy="365760"/>
          </a:xfrm>
          <a:prstGeom prst="rect">
            <a:avLst/>
          </a:prstGeom>
          <a:noFill/>
          <a:ln/>
        </p:spPr>
        <p:txBody>
          <a:bodyPr wrap="square" lIns="0" tIns="0" rIns="0" bIns="0" rtlCol="0" anchor="ctr"/>
          <a:lstStyle/>
          <a:p>
            <a:pPr indent="0" marL="0">
              <a:buNone/>
            </a:pPr>
            <a:r>
              <a:rPr lang="en-US" sz="1400" b="1" dirty="0">
                <a:solidFill>
                  <a:srgbClr val="111111"/>
                </a:solidFill>
                <a:latin typeface="Arial" pitchFamily="34" charset="0"/>
                <a:ea typeface="Arial" pitchFamily="34" charset="-122"/>
                <a:cs typeface="Arial" pitchFamily="34" charset="-120"/>
              </a:rPr>
              <a:t>10 ürünlük denetim · her birinde karşılaştırın</a:t>
            </a:r>
            <a:endParaRPr lang="en-US" sz="1400" dirty="0"/>
          </a:p>
        </p:txBody>
      </p:sp>
      <p:sp>
        <p:nvSpPr>
          <p:cNvPr id="20" name="Shape 18"/>
          <p:cNvSpPr/>
          <p:nvPr/>
        </p:nvSpPr>
        <p:spPr>
          <a:xfrm>
            <a:off x="960120" y="4069080"/>
            <a:ext cx="2377440" cy="457200"/>
          </a:xfrm>
          <a:prstGeom prst="roundRect">
            <a:avLst>
              <a:gd name="adj" fmla="val 8000"/>
            </a:avLst>
          </a:prstGeom>
          <a:solidFill>
            <a:srgbClr val="E2DCF7"/>
          </a:solidFill>
          <a:ln w="9525">
            <a:solidFill>
              <a:srgbClr val="6D4AE0"/>
            </a:solidFill>
            <a:prstDash val="solid"/>
          </a:ln>
        </p:spPr>
      </p:sp>
      <p:sp>
        <p:nvSpPr>
          <p:cNvPr id="21" name="Text 19"/>
          <p:cNvSpPr txBox="1"/>
          <p:nvPr/>
        </p:nvSpPr>
        <p:spPr>
          <a:xfrm>
            <a:off x="960120" y="4069080"/>
            <a:ext cx="2377440" cy="457200"/>
          </a:xfrm>
          <a:prstGeom prst="rect">
            <a:avLst/>
          </a:prstGeom>
          <a:noFill/>
          <a:ln/>
        </p:spPr>
        <p:txBody>
          <a:bodyPr wrap="square" lIns="0" tIns="0" rIns="0" bIns="0" rtlCol="0" anchor="ctr"/>
          <a:lstStyle/>
          <a:p>
            <a:pPr algn="ctr" indent="0" marL="0">
              <a:buNone/>
            </a:pPr>
            <a:r>
              <a:rPr lang="en-US" sz="1200" b="1" dirty="0">
                <a:solidFill>
                  <a:srgbClr val="2A1C6B"/>
                </a:solidFill>
                <a:latin typeface="Arial" pitchFamily="34" charset="0"/>
                <a:ea typeface="Arial" pitchFamily="34" charset="-122"/>
                <a:cs typeface="Arial" pitchFamily="34" charset="-120"/>
              </a:rPr>
              <a:t>Ürün kodu ve marka</a:t>
            </a:r>
            <a:endParaRPr lang="en-US" sz="1200" dirty="0"/>
          </a:p>
        </p:txBody>
      </p:sp>
      <p:sp>
        <p:nvSpPr>
          <p:cNvPr id="22" name="Shape 20"/>
          <p:cNvSpPr/>
          <p:nvPr/>
        </p:nvSpPr>
        <p:spPr>
          <a:xfrm>
            <a:off x="3566160" y="4069080"/>
            <a:ext cx="2377440" cy="457200"/>
          </a:xfrm>
          <a:prstGeom prst="roundRect">
            <a:avLst>
              <a:gd name="adj" fmla="val 8000"/>
            </a:avLst>
          </a:prstGeom>
          <a:solidFill>
            <a:srgbClr val="E2DCF7"/>
          </a:solidFill>
          <a:ln w="9525">
            <a:solidFill>
              <a:srgbClr val="6D4AE0"/>
            </a:solidFill>
            <a:prstDash val="solid"/>
          </a:ln>
        </p:spPr>
      </p:sp>
      <p:sp>
        <p:nvSpPr>
          <p:cNvPr id="23" name="Text 21"/>
          <p:cNvSpPr txBox="1"/>
          <p:nvPr/>
        </p:nvSpPr>
        <p:spPr>
          <a:xfrm>
            <a:off x="3566160" y="4069080"/>
            <a:ext cx="2377440" cy="457200"/>
          </a:xfrm>
          <a:prstGeom prst="rect">
            <a:avLst/>
          </a:prstGeom>
          <a:noFill/>
          <a:ln/>
        </p:spPr>
        <p:txBody>
          <a:bodyPr wrap="square" lIns="0" tIns="0" rIns="0" bIns="0" rtlCol="0" anchor="ctr"/>
          <a:lstStyle/>
          <a:p>
            <a:pPr algn="ctr" indent="0" marL="0">
              <a:buNone/>
            </a:pPr>
            <a:r>
              <a:rPr lang="en-US" sz="1200" b="1" dirty="0">
                <a:solidFill>
                  <a:srgbClr val="2A1C6B"/>
                </a:solidFill>
                <a:latin typeface="Arial" pitchFamily="34" charset="0"/>
                <a:ea typeface="Arial" pitchFamily="34" charset="-122"/>
                <a:cs typeface="Arial" pitchFamily="34" charset="-120"/>
              </a:rPr>
              <a:t>GTIN / MPN</a:t>
            </a:r>
            <a:endParaRPr lang="en-US" sz="1200" dirty="0"/>
          </a:p>
        </p:txBody>
      </p:sp>
      <p:sp>
        <p:nvSpPr>
          <p:cNvPr id="24" name="Shape 22"/>
          <p:cNvSpPr/>
          <p:nvPr/>
        </p:nvSpPr>
        <p:spPr>
          <a:xfrm>
            <a:off x="6172200" y="4069080"/>
            <a:ext cx="2377440" cy="457200"/>
          </a:xfrm>
          <a:prstGeom prst="roundRect">
            <a:avLst>
              <a:gd name="adj" fmla="val 8000"/>
            </a:avLst>
          </a:prstGeom>
          <a:solidFill>
            <a:srgbClr val="E2DCF7"/>
          </a:solidFill>
          <a:ln w="9525">
            <a:solidFill>
              <a:srgbClr val="6D4AE0"/>
            </a:solidFill>
            <a:prstDash val="solid"/>
          </a:ln>
        </p:spPr>
      </p:sp>
      <p:sp>
        <p:nvSpPr>
          <p:cNvPr id="25" name="Text 23"/>
          <p:cNvSpPr txBox="1"/>
          <p:nvPr/>
        </p:nvSpPr>
        <p:spPr>
          <a:xfrm>
            <a:off x="6172200" y="4069080"/>
            <a:ext cx="2377440" cy="457200"/>
          </a:xfrm>
          <a:prstGeom prst="rect">
            <a:avLst/>
          </a:prstGeom>
          <a:noFill/>
          <a:ln/>
        </p:spPr>
        <p:txBody>
          <a:bodyPr wrap="square" lIns="0" tIns="0" rIns="0" bIns="0" rtlCol="0" anchor="ctr"/>
          <a:lstStyle/>
          <a:p>
            <a:pPr algn="ctr" indent="0" marL="0">
              <a:buNone/>
            </a:pPr>
            <a:r>
              <a:rPr lang="en-US" sz="1200" b="1" dirty="0">
                <a:solidFill>
                  <a:srgbClr val="2A1C6B"/>
                </a:solidFill>
                <a:latin typeface="Arial" pitchFamily="34" charset="0"/>
                <a:ea typeface="Arial" pitchFamily="34" charset="-122"/>
                <a:cs typeface="Arial" pitchFamily="34" charset="-120"/>
              </a:rPr>
              <a:t>Fiyat ve para birimi</a:t>
            </a:r>
            <a:endParaRPr lang="en-US" sz="1200" dirty="0"/>
          </a:p>
        </p:txBody>
      </p:sp>
      <p:sp>
        <p:nvSpPr>
          <p:cNvPr id="26" name="Shape 24"/>
          <p:cNvSpPr/>
          <p:nvPr/>
        </p:nvSpPr>
        <p:spPr>
          <a:xfrm>
            <a:off x="8778240" y="4069080"/>
            <a:ext cx="2377440" cy="457200"/>
          </a:xfrm>
          <a:prstGeom prst="roundRect">
            <a:avLst>
              <a:gd name="adj" fmla="val 8000"/>
            </a:avLst>
          </a:prstGeom>
          <a:solidFill>
            <a:srgbClr val="E2DCF7"/>
          </a:solidFill>
          <a:ln w="9525">
            <a:solidFill>
              <a:srgbClr val="6D4AE0"/>
            </a:solidFill>
            <a:prstDash val="solid"/>
          </a:ln>
        </p:spPr>
      </p:sp>
      <p:sp>
        <p:nvSpPr>
          <p:cNvPr id="27" name="Text 25"/>
          <p:cNvSpPr txBox="1"/>
          <p:nvPr/>
        </p:nvSpPr>
        <p:spPr>
          <a:xfrm>
            <a:off x="8778240" y="4069080"/>
            <a:ext cx="2377440" cy="457200"/>
          </a:xfrm>
          <a:prstGeom prst="rect">
            <a:avLst/>
          </a:prstGeom>
          <a:noFill/>
          <a:ln/>
        </p:spPr>
        <p:txBody>
          <a:bodyPr wrap="square" lIns="0" tIns="0" rIns="0" bIns="0" rtlCol="0" anchor="ctr"/>
          <a:lstStyle/>
          <a:p>
            <a:pPr algn="ctr" indent="0" marL="0">
              <a:buNone/>
            </a:pPr>
            <a:r>
              <a:rPr lang="en-US" sz="1200" b="1" dirty="0">
                <a:solidFill>
                  <a:srgbClr val="2A1C6B"/>
                </a:solidFill>
                <a:latin typeface="Arial" pitchFamily="34" charset="0"/>
                <a:ea typeface="Arial" pitchFamily="34" charset="-122"/>
                <a:cs typeface="Arial" pitchFamily="34" charset="-120"/>
              </a:rPr>
              <a:t>Stok</a:t>
            </a:r>
            <a:endParaRPr lang="en-US" sz="1200" dirty="0"/>
          </a:p>
        </p:txBody>
      </p:sp>
      <p:sp>
        <p:nvSpPr>
          <p:cNvPr id="28" name="Shape 26"/>
          <p:cNvSpPr/>
          <p:nvPr/>
        </p:nvSpPr>
        <p:spPr>
          <a:xfrm>
            <a:off x="960120" y="4636008"/>
            <a:ext cx="2377440" cy="457200"/>
          </a:xfrm>
          <a:prstGeom prst="roundRect">
            <a:avLst>
              <a:gd name="adj" fmla="val 8000"/>
            </a:avLst>
          </a:prstGeom>
          <a:solidFill>
            <a:srgbClr val="E2DCF7"/>
          </a:solidFill>
          <a:ln w="9525">
            <a:solidFill>
              <a:srgbClr val="6D4AE0"/>
            </a:solidFill>
            <a:prstDash val="solid"/>
          </a:ln>
        </p:spPr>
      </p:sp>
      <p:sp>
        <p:nvSpPr>
          <p:cNvPr id="29" name="Text 27"/>
          <p:cNvSpPr txBox="1"/>
          <p:nvPr/>
        </p:nvSpPr>
        <p:spPr>
          <a:xfrm>
            <a:off x="960120" y="4636008"/>
            <a:ext cx="2377440" cy="457200"/>
          </a:xfrm>
          <a:prstGeom prst="rect">
            <a:avLst/>
          </a:prstGeom>
          <a:noFill/>
          <a:ln/>
        </p:spPr>
        <p:txBody>
          <a:bodyPr wrap="square" lIns="0" tIns="0" rIns="0" bIns="0" rtlCol="0" anchor="ctr"/>
          <a:lstStyle/>
          <a:p>
            <a:pPr algn="ctr" indent="0" marL="0">
              <a:buNone/>
            </a:pPr>
            <a:r>
              <a:rPr lang="en-US" sz="1200" b="1" dirty="0">
                <a:solidFill>
                  <a:srgbClr val="2A1C6B"/>
                </a:solidFill>
                <a:latin typeface="Arial" pitchFamily="34" charset="0"/>
                <a:ea typeface="Arial" pitchFamily="34" charset="-122"/>
                <a:cs typeface="Arial" pitchFamily="34" charset="-120"/>
              </a:rPr>
              <a:t>Varyant bağlantısı</a:t>
            </a:r>
            <a:endParaRPr lang="en-US" sz="1200" dirty="0"/>
          </a:p>
        </p:txBody>
      </p:sp>
      <p:sp>
        <p:nvSpPr>
          <p:cNvPr id="30" name="Shape 28"/>
          <p:cNvSpPr/>
          <p:nvPr/>
        </p:nvSpPr>
        <p:spPr>
          <a:xfrm>
            <a:off x="3566160" y="4636008"/>
            <a:ext cx="2377440" cy="457200"/>
          </a:xfrm>
          <a:prstGeom prst="roundRect">
            <a:avLst>
              <a:gd name="adj" fmla="val 8000"/>
            </a:avLst>
          </a:prstGeom>
          <a:solidFill>
            <a:srgbClr val="E2DCF7"/>
          </a:solidFill>
          <a:ln w="9525">
            <a:solidFill>
              <a:srgbClr val="6D4AE0"/>
            </a:solidFill>
            <a:prstDash val="solid"/>
          </a:ln>
        </p:spPr>
      </p:sp>
      <p:sp>
        <p:nvSpPr>
          <p:cNvPr id="31" name="Text 29"/>
          <p:cNvSpPr txBox="1"/>
          <p:nvPr/>
        </p:nvSpPr>
        <p:spPr>
          <a:xfrm>
            <a:off x="3566160" y="4636008"/>
            <a:ext cx="2377440" cy="457200"/>
          </a:xfrm>
          <a:prstGeom prst="rect">
            <a:avLst/>
          </a:prstGeom>
          <a:noFill/>
          <a:ln/>
        </p:spPr>
        <p:txBody>
          <a:bodyPr wrap="square" lIns="0" tIns="0" rIns="0" bIns="0" rtlCol="0" anchor="ctr"/>
          <a:lstStyle/>
          <a:p>
            <a:pPr algn="ctr" indent="0" marL="0">
              <a:buNone/>
            </a:pPr>
            <a:r>
              <a:rPr lang="en-US" sz="1200" b="1" dirty="0">
                <a:solidFill>
                  <a:srgbClr val="2A1C6B"/>
                </a:solidFill>
                <a:latin typeface="Arial" pitchFamily="34" charset="0"/>
                <a:ea typeface="Arial" pitchFamily="34" charset="-122"/>
                <a:cs typeface="Arial" pitchFamily="34" charset="-120"/>
              </a:rPr>
              <a:t>Ülke ve dil</a:t>
            </a:r>
            <a:endParaRPr lang="en-US" sz="1200" dirty="0"/>
          </a:p>
        </p:txBody>
      </p:sp>
      <p:sp>
        <p:nvSpPr>
          <p:cNvPr id="32" name="Shape 30"/>
          <p:cNvSpPr/>
          <p:nvPr/>
        </p:nvSpPr>
        <p:spPr>
          <a:xfrm>
            <a:off x="6172200" y="4636008"/>
            <a:ext cx="2377440" cy="457200"/>
          </a:xfrm>
          <a:prstGeom prst="roundRect">
            <a:avLst>
              <a:gd name="adj" fmla="val 8000"/>
            </a:avLst>
          </a:prstGeom>
          <a:solidFill>
            <a:srgbClr val="E2DCF7"/>
          </a:solidFill>
          <a:ln w="9525">
            <a:solidFill>
              <a:srgbClr val="6D4AE0"/>
            </a:solidFill>
            <a:prstDash val="solid"/>
          </a:ln>
        </p:spPr>
      </p:sp>
      <p:sp>
        <p:nvSpPr>
          <p:cNvPr id="33" name="Text 31"/>
          <p:cNvSpPr txBox="1"/>
          <p:nvPr/>
        </p:nvSpPr>
        <p:spPr>
          <a:xfrm>
            <a:off x="6172200" y="4636008"/>
            <a:ext cx="2377440" cy="457200"/>
          </a:xfrm>
          <a:prstGeom prst="rect">
            <a:avLst/>
          </a:prstGeom>
          <a:noFill/>
          <a:ln/>
        </p:spPr>
        <p:txBody>
          <a:bodyPr wrap="square" lIns="0" tIns="0" rIns="0" bIns="0" rtlCol="0" anchor="ctr"/>
          <a:lstStyle/>
          <a:p>
            <a:pPr algn="ctr" indent="0" marL="0">
              <a:buNone/>
            </a:pPr>
            <a:r>
              <a:rPr lang="en-US" sz="1200" b="1" dirty="0">
                <a:solidFill>
                  <a:srgbClr val="2A1C6B"/>
                </a:solidFill>
                <a:latin typeface="Arial" pitchFamily="34" charset="0"/>
                <a:ea typeface="Arial" pitchFamily="34" charset="-122"/>
                <a:cs typeface="Arial" pitchFamily="34" charset="-120"/>
              </a:rPr>
              <a:t>Görsel ve sayfa adresi</a:t>
            </a:r>
            <a:endParaRPr lang="en-US" sz="1200" dirty="0"/>
          </a:p>
        </p:txBody>
      </p:sp>
      <p:sp>
        <p:nvSpPr>
          <p:cNvPr id="34" name="Shape 32"/>
          <p:cNvSpPr/>
          <p:nvPr/>
        </p:nvSpPr>
        <p:spPr>
          <a:xfrm>
            <a:off x="8778240" y="4636008"/>
            <a:ext cx="2377440" cy="457200"/>
          </a:xfrm>
          <a:prstGeom prst="roundRect">
            <a:avLst>
              <a:gd name="adj" fmla="val 8000"/>
            </a:avLst>
          </a:prstGeom>
          <a:solidFill>
            <a:srgbClr val="E2DCF7"/>
          </a:solidFill>
          <a:ln w="9525">
            <a:solidFill>
              <a:srgbClr val="6D4AE0"/>
            </a:solidFill>
            <a:prstDash val="solid"/>
          </a:ln>
        </p:spPr>
      </p:sp>
      <p:sp>
        <p:nvSpPr>
          <p:cNvPr id="35" name="Text 33"/>
          <p:cNvSpPr txBox="1"/>
          <p:nvPr/>
        </p:nvSpPr>
        <p:spPr>
          <a:xfrm>
            <a:off x="8778240" y="4636008"/>
            <a:ext cx="2377440" cy="457200"/>
          </a:xfrm>
          <a:prstGeom prst="rect">
            <a:avLst/>
          </a:prstGeom>
          <a:noFill/>
          <a:ln/>
        </p:spPr>
        <p:txBody>
          <a:bodyPr wrap="square" lIns="0" tIns="0" rIns="0" bIns="0" rtlCol="0" anchor="ctr"/>
          <a:lstStyle/>
          <a:p>
            <a:pPr algn="ctr" indent="0" marL="0">
              <a:buNone/>
            </a:pPr>
            <a:r>
              <a:rPr lang="en-US" sz="1200" b="1" dirty="0">
                <a:solidFill>
                  <a:srgbClr val="2A1C6B"/>
                </a:solidFill>
                <a:latin typeface="Arial" pitchFamily="34" charset="0"/>
                <a:ea typeface="Arial" pitchFamily="34" charset="-122"/>
                <a:cs typeface="Arial" pitchFamily="34" charset="-120"/>
              </a:rPr>
              <a:t>Minimum sipariş ve teslim</a:t>
            </a:r>
            <a:endParaRPr lang="en-US" sz="1200" dirty="0"/>
          </a:p>
        </p:txBody>
      </p:sp>
      <p:sp>
        <p:nvSpPr>
          <p:cNvPr id="36" name="Text 34"/>
          <p:cNvSpPr txBox="1"/>
          <p:nvPr/>
        </p:nvSpPr>
        <p:spPr>
          <a:xfrm>
            <a:off x="868680" y="5760720"/>
            <a:ext cx="10424160" cy="274320"/>
          </a:xfrm>
          <a:prstGeom prst="rect">
            <a:avLst/>
          </a:prstGeom>
          <a:noFill/>
          <a:ln/>
        </p:spPr>
        <p:txBody>
          <a:bodyPr wrap="square" lIns="0" tIns="0" rIns="0" bIns="0" rtlCol="0" anchor="ctr"/>
          <a:lstStyle/>
          <a:p>
            <a:pPr indent="0" marL="0">
              <a:buNone/>
            </a:pPr>
            <a:r>
              <a:rPr lang="en-US" sz="1000" dirty="0">
                <a:solidFill>
                  <a:srgbClr val="8E8E8E"/>
                </a:solidFill>
                <a:latin typeface="Arial" pitchFamily="34" charset="0"/>
                <a:ea typeface="Arial" pitchFamily="34" charset="-122"/>
                <a:cs typeface="Arial" pitchFamily="34" charset="-120"/>
              </a:rPr>
              <a:t>Aktarım yolunun varlığı, verinin eksiksiz olduğu anlamına gelmez. Canlı fiyatı gösteri için değiştirmeyin; test ortamında ölçün. ikas, Ticimax, IdeaSoft resmî destek belgeleri.</a:t>
            </a:r>
            <a:endParaRPr lang="en-US" sz="10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EFEFEF"/>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9A9A9A"/>
            </a:solidFill>
            <a:prstDash val="solid"/>
          </a:ln>
        </p:spPr>
      </p:sp>
      <p:sp>
        <p:nvSpPr>
          <p:cNvPr id="3" name="Shape 1"/>
          <p:cNvSpPr/>
          <p:nvPr/>
        </p:nvSpPr>
        <p:spPr>
          <a:xfrm>
            <a:off x="658368" y="6199632"/>
            <a:ext cx="10844784" cy="0"/>
          </a:xfrm>
          <a:prstGeom prst="line">
            <a:avLst/>
          </a:prstGeom>
          <a:noFill/>
          <a:ln w="9525">
            <a:solidFill>
              <a:srgbClr val="9A9A9A"/>
            </a:solidFill>
            <a:prstDash val="solid"/>
          </a:ln>
        </p:spPr>
      </p:sp>
      <p:sp>
        <p:nvSpPr>
          <p:cNvPr id="4" name="Shape 2"/>
          <p:cNvSpPr/>
          <p:nvPr/>
        </p:nvSpPr>
        <p:spPr>
          <a:xfrm>
            <a:off x="658368" y="457200"/>
            <a:ext cx="0" cy="402336"/>
          </a:xfrm>
          <a:prstGeom prst="line">
            <a:avLst/>
          </a:prstGeom>
          <a:noFill/>
          <a:ln w="9525">
            <a:solidFill>
              <a:srgbClr val="9A9A9A"/>
            </a:solidFill>
            <a:prstDash val="solid"/>
          </a:ln>
        </p:spPr>
      </p:sp>
      <p:sp>
        <p:nvSpPr>
          <p:cNvPr id="5" name="Shape 3"/>
          <p:cNvSpPr/>
          <p:nvPr/>
        </p:nvSpPr>
        <p:spPr>
          <a:xfrm>
            <a:off x="658368" y="5998464"/>
            <a:ext cx="0" cy="402336"/>
          </a:xfrm>
          <a:prstGeom prst="line">
            <a:avLst/>
          </a:prstGeom>
          <a:noFill/>
          <a:ln w="9525">
            <a:solidFill>
              <a:srgbClr val="9A9A9A"/>
            </a:solidFill>
            <a:prstDash val="solid"/>
          </a:ln>
        </p:spPr>
      </p:sp>
      <p:sp>
        <p:nvSpPr>
          <p:cNvPr id="6" name="Shape 4"/>
          <p:cNvSpPr/>
          <p:nvPr/>
        </p:nvSpPr>
        <p:spPr>
          <a:xfrm>
            <a:off x="11503152" y="457200"/>
            <a:ext cx="0" cy="402336"/>
          </a:xfrm>
          <a:prstGeom prst="line">
            <a:avLst/>
          </a:prstGeom>
          <a:noFill/>
          <a:ln w="9525">
            <a:solidFill>
              <a:srgbClr val="9A9A9A"/>
            </a:solidFill>
            <a:prstDash val="solid"/>
          </a:ln>
        </p:spPr>
      </p:sp>
      <p:sp>
        <p:nvSpPr>
          <p:cNvPr id="7" name="Shape 5"/>
          <p:cNvSpPr/>
          <p:nvPr/>
        </p:nvSpPr>
        <p:spPr>
          <a:xfrm>
            <a:off x="11503152" y="5998464"/>
            <a:ext cx="0" cy="402336"/>
          </a:xfrm>
          <a:prstGeom prst="line">
            <a:avLst/>
          </a:prstGeom>
          <a:noFill/>
          <a:ln w="9525">
            <a:solidFill>
              <a:srgbClr val="9A9A9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6B6B6B"/>
                </a:solidFill>
                <a:latin typeface="Arial" pitchFamily="34" charset="0"/>
                <a:ea typeface="Arial" pitchFamily="34" charset="-122"/>
                <a:cs typeface="Arial" pitchFamily="34" charset="-120"/>
              </a:rPr>
              <a:t>EĞİTİM İÇİN GELİŞTİRİLMİŞ TEŞHİS ARACI</a:t>
            </a:r>
            <a:endParaRPr lang="en-US" sz="1100" dirty="0"/>
          </a:p>
        </p:txBody>
      </p:sp>
      <p:sp>
        <p:nvSpPr>
          <p:cNvPr id="9" name="Text 7"/>
          <p:cNvSpPr txBox="1"/>
          <p:nvPr/>
        </p:nvSpPr>
        <p:spPr>
          <a:xfrm>
            <a:off x="822960" y="1188720"/>
            <a:ext cx="10515600" cy="822960"/>
          </a:xfrm>
          <a:prstGeom prst="rect">
            <a:avLst/>
          </a:prstGeom>
          <a:noFill/>
          <a:ln/>
        </p:spPr>
        <p:txBody>
          <a:bodyPr wrap="square" lIns="0" tIns="0" rIns="0" bIns="0" rtlCol="0" anchor="t"/>
          <a:lstStyle/>
          <a:p>
            <a:pPr algn="ctr" indent="0" marL="0">
              <a:buNone/>
            </a:pPr>
            <a:r>
              <a:rPr lang="en-US" sz="3400" dirty="0">
                <a:solidFill>
                  <a:srgbClr val="111111"/>
                </a:solidFill>
                <a:latin typeface="Arial" pitchFamily="34" charset="0"/>
                <a:ea typeface="Arial" pitchFamily="34" charset="-122"/>
                <a:cs typeface="Arial" pitchFamily="34" charset="-120"/>
              </a:rPr>
              <a:t>Beş boyut, </a:t>
            </a:r>
            <a:pPr algn="ctr" indent="0" marL="0">
              <a:buNone/>
            </a:pPr>
            <a:r>
              <a:rPr lang="en-US" sz="3400" b="1" i="1" dirty="0">
                <a:solidFill>
                  <a:srgbClr val="6D4AE0"/>
                </a:solidFill>
                <a:latin typeface="Cambria" pitchFamily="34" charset="0"/>
                <a:ea typeface="Cambria" pitchFamily="34" charset="-122"/>
                <a:cs typeface="Cambria" pitchFamily="34" charset="-120"/>
              </a:rPr>
              <a:t>yirmi kontrol</a:t>
            </a:r>
            <a:endParaRPr lang="en-US" sz="3400" dirty="0"/>
          </a:p>
        </p:txBody>
      </p:sp>
      <p:sp>
        <p:nvSpPr>
          <p:cNvPr id="10" name="Shape 8"/>
          <p:cNvSpPr/>
          <p:nvPr/>
        </p:nvSpPr>
        <p:spPr>
          <a:xfrm>
            <a:off x="960120" y="1965960"/>
            <a:ext cx="5943600" cy="0"/>
          </a:xfrm>
          <a:prstGeom prst="line">
            <a:avLst/>
          </a:prstGeom>
          <a:noFill/>
          <a:ln w="9525">
            <a:solidFill>
              <a:srgbClr val="C2C2C2"/>
            </a:solidFill>
            <a:prstDash val="dash"/>
          </a:ln>
        </p:spPr>
      </p:sp>
      <p:sp>
        <p:nvSpPr>
          <p:cNvPr id="11" name="Text 9"/>
          <p:cNvSpPr txBox="1"/>
          <p:nvPr/>
        </p:nvSpPr>
        <p:spPr>
          <a:xfrm>
            <a:off x="1005840" y="2057400"/>
            <a:ext cx="1645920" cy="384048"/>
          </a:xfrm>
          <a:prstGeom prst="rect">
            <a:avLst/>
          </a:prstGeom>
          <a:noFill/>
          <a:ln/>
        </p:spPr>
        <p:txBody>
          <a:bodyPr wrap="square" lIns="0" tIns="0" rIns="0" bIns="0" rtlCol="0" anchor="ctr"/>
          <a:lstStyle/>
          <a:p>
            <a:pPr indent="0" marL="0">
              <a:buNone/>
            </a:pPr>
            <a:r>
              <a:rPr lang="en-US" sz="1700" b="1" i="1" dirty="0">
                <a:solidFill>
                  <a:srgbClr val="6D4AE0"/>
                </a:solidFill>
                <a:latin typeface="Cambria" pitchFamily="34" charset="0"/>
                <a:ea typeface="Cambria" pitchFamily="34" charset="-122"/>
                <a:cs typeface="Cambria" pitchFamily="34" charset="-120"/>
              </a:rPr>
              <a:t>Erişim</a:t>
            </a:r>
            <a:endParaRPr lang="en-US" sz="1700" dirty="0"/>
          </a:p>
        </p:txBody>
      </p:sp>
      <p:sp>
        <p:nvSpPr>
          <p:cNvPr id="12" name="Text 10"/>
          <p:cNvSpPr txBox="1"/>
          <p:nvPr/>
        </p:nvSpPr>
        <p:spPr>
          <a:xfrm>
            <a:off x="2697480" y="2057400"/>
            <a:ext cx="4206240" cy="411480"/>
          </a:xfrm>
          <a:prstGeom prst="rect">
            <a:avLst/>
          </a:prstGeom>
          <a:noFill/>
          <a:ln/>
        </p:spPr>
        <p:txBody>
          <a:bodyPr wrap="square" lIns="0" tIns="0" rIns="0" bIns="0" rtlCol="0" anchor="ctr"/>
          <a:lstStyle/>
          <a:p>
            <a:pPr indent="0" marL="0">
              <a:buNone/>
            </a:pPr>
            <a:r>
              <a:rPr lang="en-US" sz="1200" dirty="0">
                <a:solidFill>
                  <a:srgbClr val="333333"/>
                </a:solidFill>
                <a:latin typeface="Arial" pitchFamily="34" charset="0"/>
                <a:ea typeface="Arial" pitchFamily="34" charset="-122"/>
                <a:cs typeface="Arial" pitchFamily="34" charset="-120"/>
              </a:rPr>
              <a:t>Sayfa açılıyor, bot politikası ve güvenlik duvarı incelendi</a:t>
            </a:r>
            <a:endParaRPr lang="en-US" sz="1200" dirty="0"/>
          </a:p>
        </p:txBody>
      </p:sp>
      <p:sp>
        <p:nvSpPr>
          <p:cNvPr id="13" name="Shape 11"/>
          <p:cNvSpPr/>
          <p:nvPr/>
        </p:nvSpPr>
        <p:spPr>
          <a:xfrm>
            <a:off x="960120" y="2532888"/>
            <a:ext cx="5943600" cy="0"/>
          </a:xfrm>
          <a:prstGeom prst="line">
            <a:avLst/>
          </a:prstGeom>
          <a:noFill/>
          <a:ln w="9525">
            <a:solidFill>
              <a:srgbClr val="C2C2C2"/>
            </a:solidFill>
            <a:prstDash val="dash"/>
          </a:ln>
        </p:spPr>
      </p:sp>
      <p:sp>
        <p:nvSpPr>
          <p:cNvPr id="14" name="Text 12"/>
          <p:cNvSpPr txBox="1"/>
          <p:nvPr/>
        </p:nvSpPr>
        <p:spPr>
          <a:xfrm>
            <a:off x="1005840" y="2624328"/>
            <a:ext cx="1645920" cy="384048"/>
          </a:xfrm>
          <a:prstGeom prst="rect">
            <a:avLst/>
          </a:prstGeom>
          <a:noFill/>
          <a:ln/>
        </p:spPr>
        <p:txBody>
          <a:bodyPr wrap="square" lIns="0" tIns="0" rIns="0" bIns="0" rtlCol="0" anchor="ctr"/>
          <a:lstStyle/>
          <a:p>
            <a:pPr indent="0" marL="0">
              <a:buNone/>
            </a:pPr>
            <a:r>
              <a:rPr lang="en-US" sz="1700" b="1" i="1" dirty="0">
                <a:solidFill>
                  <a:srgbClr val="6D4AE0"/>
                </a:solidFill>
                <a:latin typeface="Cambria" pitchFamily="34" charset="0"/>
                <a:ea typeface="Cambria" pitchFamily="34" charset="-122"/>
                <a:cs typeface="Cambria" pitchFamily="34" charset="-120"/>
              </a:rPr>
              <a:t>Kimlik</a:t>
            </a:r>
            <a:endParaRPr lang="en-US" sz="1700" dirty="0"/>
          </a:p>
        </p:txBody>
      </p:sp>
      <p:sp>
        <p:nvSpPr>
          <p:cNvPr id="15" name="Text 13"/>
          <p:cNvSpPr txBox="1"/>
          <p:nvPr/>
        </p:nvSpPr>
        <p:spPr>
          <a:xfrm>
            <a:off x="2697480" y="2624328"/>
            <a:ext cx="4206240" cy="411480"/>
          </a:xfrm>
          <a:prstGeom prst="rect">
            <a:avLst/>
          </a:prstGeom>
          <a:noFill/>
          <a:ln/>
        </p:spPr>
        <p:txBody>
          <a:bodyPr wrap="square" lIns="0" tIns="0" rIns="0" bIns="0" rtlCol="0" anchor="ctr"/>
          <a:lstStyle/>
          <a:p>
            <a:pPr indent="0" marL="0">
              <a:buNone/>
            </a:pPr>
            <a:r>
              <a:rPr lang="en-US" sz="1200" dirty="0">
                <a:solidFill>
                  <a:srgbClr val="333333"/>
                </a:solidFill>
                <a:latin typeface="Arial" pitchFamily="34" charset="0"/>
                <a:ea typeface="Arial" pitchFamily="34" charset="-122"/>
                <a:cs typeface="Arial" pitchFamily="34" charset="-120"/>
              </a:rPr>
              <a:t>Şirket, ürün ailesi, varyant ve kodlar doğru</a:t>
            </a:r>
            <a:endParaRPr lang="en-US" sz="1200" dirty="0"/>
          </a:p>
        </p:txBody>
      </p:sp>
      <p:sp>
        <p:nvSpPr>
          <p:cNvPr id="16" name="Shape 14"/>
          <p:cNvSpPr/>
          <p:nvPr/>
        </p:nvSpPr>
        <p:spPr>
          <a:xfrm>
            <a:off x="960120" y="3099816"/>
            <a:ext cx="5943600" cy="0"/>
          </a:xfrm>
          <a:prstGeom prst="line">
            <a:avLst/>
          </a:prstGeom>
          <a:noFill/>
          <a:ln w="9525">
            <a:solidFill>
              <a:srgbClr val="C2C2C2"/>
            </a:solidFill>
            <a:prstDash val="dash"/>
          </a:ln>
        </p:spPr>
      </p:sp>
      <p:sp>
        <p:nvSpPr>
          <p:cNvPr id="17" name="Text 15"/>
          <p:cNvSpPr txBox="1"/>
          <p:nvPr/>
        </p:nvSpPr>
        <p:spPr>
          <a:xfrm>
            <a:off x="1005840" y="3191256"/>
            <a:ext cx="1645920" cy="384048"/>
          </a:xfrm>
          <a:prstGeom prst="rect">
            <a:avLst/>
          </a:prstGeom>
          <a:noFill/>
          <a:ln/>
        </p:spPr>
        <p:txBody>
          <a:bodyPr wrap="square" lIns="0" tIns="0" rIns="0" bIns="0" rtlCol="0" anchor="ctr"/>
          <a:lstStyle/>
          <a:p>
            <a:pPr indent="0" marL="0">
              <a:buNone/>
            </a:pPr>
            <a:r>
              <a:rPr lang="en-US" sz="1700" b="1" i="1" dirty="0">
                <a:solidFill>
                  <a:srgbClr val="6D4AE0"/>
                </a:solidFill>
                <a:latin typeface="Cambria" pitchFamily="34" charset="0"/>
                <a:ea typeface="Cambria" pitchFamily="34" charset="-122"/>
                <a:cs typeface="Cambria" pitchFamily="34" charset="-120"/>
              </a:rPr>
              <a:t>Kanıt</a:t>
            </a:r>
            <a:endParaRPr lang="en-US" sz="1700" dirty="0"/>
          </a:p>
        </p:txBody>
      </p:sp>
      <p:sp>
        <p:nvSpPr>
          <p:cNvPr id="18" name="Text 16"/>
          <p:cNvSpPr txBox="1"/>
          <p:nvPr/>
        </p:nvSpPr>
        <p:spPr>
          <a:xfrm>
            <a:off x="2697480" y="3191256"/>
            <a:ext cx="4206240" cy="411480"/>
          </a:xfrm>
          <a:prstGeom prst="rect">
            <a:avLst/>
          </a:prstGeom>
          <a:noFill/>
          <a:ln/>
        </p:spPr>
        <p:txBody>
          <a:bodyPr wrap="square" lIns="0" tIns="0" rIns="0" bIns="0" rtlCol="0" anchor="ctr"/>
          <a:lstStyle/>
          <a:p>
            <a:pPr indent="0" marL="0">
              <a:buNone/>
            </a:pPr>
            <a:r>
              <a:rPr lang="en-US" sz="1200" dirty="0">
                <a:solidFill>
                  <a:srgbClr val="333333"/>
                </a:solidFill>
                <a:latin typeface="Arial" pitchFamily="34" charset="0"/>
                <a:ea typeface="Arial" pitchFamily="34" charset="-122"/>
                <a:cs typeface="Arial" pitchFamily="34" charset="-120"/>
              </a:rPr>
              <a:t>Teknik sorular, belge kapsamı, minimum sipariş açık</a:t>
            </a:r>
            <a:endParaRPr lang="en-US" sz="1200" dirty="0"/>
          </a:p>
        </p:txBody>
      </p:sp>
      <p:sp>
        <p:nvSpPr>
          <p:cNvPr id="19" name="Shape 17"/>
          <p:cNvSpPr/>
          <p:nvPr/>
        </p:nvSpPr>
        <p:spPr>
          <a:xfrm>
            <a:off x="960120" y="3666744"/>
            <a:ext cx="5943600" cy="0"/>
          </a:xfrm>
          <a:prstGeom prst="line">
            <a:avLst/>
          </a:prstGeom>
          <a:noFill/>
          <a:ln w="9525">
            <a:solidFill>
              <a:srgbClr val="C2C2C2"/>
            </a:solidFill>
            <a:prstDash val="dash"/>
          </a:ln>
        </p:spPr>
      </p:sp>
      <p:sp>
        <p:nvSpPr>
          <p:cNvPr id="20" name="Text 18"/>
          <p:cNvSpPr txBox="1"/>
          <p:nvPr/>
        </p:nvSpPr>
        <p:spPr>
          <a:xfrm>
            <a:off x="1005840" y="3758184"/>
            <a:ext cx="1645920" cy="384048"/>
          </a:xfrm>
          <a:prstGeom prst="rect">
            <a:avLst/>
          </a:prstGeom>
          <a:noFill/>
          <a:ln/>
        </p:spPr>
        <p:txBody>
          <a:bodyPr wrap="square" lIns="0" tIns="0" rIns="0" bIns="0" rtlCol="0" anchor="ctr"/>
          <a:lstStyle/>
          <a:p>
            <a:pPr indent="0" marL="0">
              <a:buNone/>
            </a:pPr>
            <a:r>
              <a:rPr lang="en-US" sz="1700" b="1" i="1" dirty="0">
                <a:solidFill>
                  <a:srgbClr val="6D4AE0"/>
                </a:solidFill>
                <a:latin typeface="Cambria" pitchFamily="34" charset="0"/>
                <a:ea typeface="Cambria" pitchFamily="34" charset="-122"/>
                <a:cs typeface="Cambria" pitchFamily="34" charset="-120"/>
              </a:rPr>
              <a:t>Tutarlılık</a:t>
            </a:r>
            <a:endParaRPr lang="en-US" sz="1700" dirty="0"/>
          </a:p>
        </p:txBody>
      </p:sp>
      <p:sp>
        <p:nvSpPr>
          <p:cNvPr id="21" name="Text 19"/>
          <p:cNvSpPr txBox="1"/>
          <p:nvPr/>
        </p:nvSpPr>
        <p:spPr>
          <a:xfrm>
            <a:off x="2697480" y="3758184"/>
            <a:ext cx="4206240" cy="411480"/>
          </a:xfrm>
          <a:prstGeom prst="rect">
            <a:avLst/>
          </a:prstGeom>
          <a:noFill/>
          <a:ln/>
        </p:spPr>
        <p:txBody>
          <a:bodyPr wrap="square" lIns="0" tIns="0" rIns="0" bIns="0" rtlCol="0" anchor="ctr"/>
          <a:lstStyle/>
          <a:p>
            <a:pPr indent="0" marL="0">
              <a:buNone/>
            </a:pPr>
            <a:r>
              <a:rPr lang="en-US" sz="1200" dirty="0">
                <a:solidFill>
                  <a:srgbClr val="333333"/>
                </a:solidFill>
                <a:latin typeface="Arial" pitchFamily="34" charset="0"/>
                <a:ea typeface="Arial" pitchFamily="34" charset="-122"/>
                <a:cs typeface="Arial" pitchFamily="34" charset="-120"/>
              </a:rPr>
              <a:t>Temsiller karşılaştırıldı, gecikme ölçüldü</a:t>
            </a:r>
            <a:endParaRPr lang="en-US" sz="1200" dirty="0"/>
          </a:p>
        </p:txBody>
      </p:sp>
      <p:sp>
        <p:nvSpPr>
          <p:cNvPr id="22" name="Shape 20"/>
          <p:cNvSpPr/>
          <p:nvPr/>
        </p:nvSpPr>
        <p:spPr>
          <a:xfrm>
            <a:off x="960120" y="4233672"/>
            <a:ext cx="5943600" cy="0"/>
          </a:xfrm>
          <a:prstGeom prst="line">
            <a:avLst/>
          </a:prstGeom>
          <a:noFill/>
          <a:ln w="9525">
            <a:solidFill>
              <a:srgbClr val="C2C2C2"/>
            </a:solidFill>
            <a:prstDash val="dash"/>
          </a:ln>
        </p:spPr>
      </p:sp>
      <p:sp>
        <p:nvSpPr>
          <p:cNvPr id="23" name="Text 21"/>
          <p:cNvSpPr txBox="1"/>
          <p:nvPr/>
        </p:nvSpPr>
        <p:spPr>
          <a:xfrm>
            <a:off x="1005840" y="4325112"/>
            <a:ext cx="1645920" cy="384048"/>
          </a:xfrm>
          <a:prstGeom prst="rect">
            <a:avLst/>
          </a:prstGeom>
          <a:noFill/>
          <a:ln/>
        </p:spPr>
        <p:txBody>
          <a:bodyPr wrap="square" lIns="0" tIns="0" rIns="0" bIns="0" rtlCol="0" anchor="ctr"/>
          <a:lstStyle/>
          <a:p>
            <a:pPr indent="0" marL="0">
              <a:buNone/>
            </a:pPr>
            <a:r>
              <a:rPr lang="en-US" sz="1700" b="1" i="1" dirty="0">
                <a:solidFill>
                  <a:srgbClr val="6D4AE0"/>
                </a:solidFill>
                <a:latin typeface="Cambria" pitchFamily="34" charset="0"/>
                <a:ea typeface="Cambria" pitchFamily="34" charset="-122"/>
                <a:cs typeface="Cambria" pitchFamily="34" charset="-120"/>
              </a:rPr>
              <a:t>Süreç</a:t>
            </a:r>
            <a:endParaRPr lang="en-US" sz="1700" dirty="0"/>
          </a:p>
        </p:txBody>
      </p:sp>
      <p:sp>
        <p:nvSpPr>
          <p:cNvPr id="24" name="Text 22"/>
          <p:cNvSpPr txBox="1"/>
          <p:nvPr/>
        </p:nvSpPr>
        <p:spPr>
          <a:xfrm>
            <a:off x="2697480" y="4325112"/>
            <a:ext cx="4206240" cy="411480"/>
          </a:xfrm>
          <a:prstGeom prst="rect">
            <a:avLst/>
          </a:prstGeom>
          <a:noFill/>
          <a:ln/>
        </p:spPr>
        <p:txBody>
          <a:bodyPr wrap="square" lIns="0" tIns="0" rIns="0" bIns="0" rtlCol="0" anchor="ctr"/>
          <a:lstStyle/>
          <a:p>
            <a:pPr indent="0" marL="0">
              <a:buNone/>
            </a:pPr>
            <a:r>
              <a:rPr lang="en-US" sz="1200" dirty="0">
                <a:solidFill>
                  <a:srgbClr val="333333"/>
                </a:solidFill>
                <a:latin typeface="Arial" pitchFamily="34" charset="0"/>
                <a:ea typeface="Arial" pitchFamily="34" charset="-122"/>
                <a:cs typeface="Arial" pitchFamily="34" charset="-120"/>
              </a:rPr>
              <a:t>Teklif yolu çalışıyor, yetkiler ve ölçüm sahibi belli</a:t>
            </a:r>
            <a:endParaRPr lang="en-US" sz="1200" dirty="0"/>
          </a:p>
        </p:txBody>
      </p:sp>
      <p:sp>
        <p:nvSpPr>
          <p:cNvPr id="25" name="Shape 23"/>
          <p:cNvSpPr/>
          <p:nvPr/>
        </p:nvSpPr>
        <p:spPr>
          <a:xfrm>
            <a:off x="960120" y="4800600"/>
            <a:ext cx="5943600" cy="0"/>
          </a:xfrm>
          <a:prstGeom prst="line">
            <a:avLst/>
          </a:prstGeom>
          <a:noFill/>
          <a:ln w="9525">
            <a:solidFill>
              <a:srgbClr val="C2C2C2"/>
            </a:solidFill>
            <a:prstDash val="dash"/>
          </a:ln>
        </p:spPr>
      </p:sp>
      <p:sp>
        <p:nvSpPr>
          <p:cNvPr id="26" name="Shape 24"/>
          <p:cNvSpPr/>
          <p:nvPr/>
        </p:nvSpPr>
        <p:spPr>
          <a:xfrm>
            <a:off x="7269480" y="1965960"/>
            <a:ext cx="0" cy="3566160"/>
          </a:xfrm>
          <a:prstGeom prst="line">
            <a:avLst/>
          </a:prstGeom>
          <a:noFill/>
          <a:ln w="9525">
            <a:solidFill>
              <a:srgbClr val="C2C2C2"/>
            </a:solidFill>
            <a:prstDash val="dash"/>
          </a:ln>
        </p:spPr>
      </p:sp>
      <p:sp>
        <p:nvSpPr>
          <p:cNvPr id="27" name="Shape 25"/>
          <p:cNvSpPr/>
          <p:nvPr/>
        </p:nvSpPr>
        <p:spPr>
          <a:xfrm>
            <a:off x="7635240" y="1965960"/>
            <a:ext cx="3566160" cy="2103120"/>
          </a:xfrm>
          <a:prstGeom prst="roundRect">
            <a:avLst>
              <a:gd name="adj" fmla="val 1739"/>
            </a:avLst>
          </a:prstGeom>
          <a:solidFill>
            <a:srgbClr val="E2DCF7"/>
          </a:solidFill>
          <a:ln w="9525">
            <a:solidFill>
              <a:srgbClr val="6D4AE0"/>
            </a:solidFill>
            <a:prstDash val="solid"/>
          </a:ln>
        </p:spPr>
      </p:sp>
      <p:sp>
        <p:nvSpPr>
          <p:cNvPr id="28" name="Text 26"/>
          <p:cNvSpPr txBox="1"/>
          <p:nvPr/>
        </p:nvSpPr>
        <p:spPr>
          <a:xfrm>
            <a:off x="7863840" y="2103120"/>
            <a:ext cx="3108960" cy="502920"/>
          </a:xfrm>
          <a:prstGeom prst="rect">
            <a:avLst/>
          </a:prstGeom>
          <a:noFill/>
          <a:ln/>
        </p:spPr>
        <p:txBody>
          <a:bodyPr wrap="square" lIns="0" tIns="0" rIns="0" bIns="0" rtlCol="0" anchor="ctr"/>
          <a:lstStyle/>
          <a:p>
            <a:pPr indent="0" marL="0">
              <a:buNone/>
            </a:pPr>
            <a:r>
              <a:rPr lang="en-US" sz="2400" b="1" i="1" dirty="0">
                <a:solidFill>
                  <a:srgbClr val="6D4AE0"/>
                </a:solidFill>
                <a:latin typeface="Cambria" pitchFamily="34" charset="0"/>
                <a:ea typeface="Cambria" pitchFamily="34" charset="-122"/>
                <a:cs typeface="Cambria" pitchFamily="34" charset="-120"/>
              </a:rPr>
              <a:t>0 · 1 · 2</a:t>
            </a:r>
            <a:endParaRPr lang="en-US" sz="2400" dirty="0"/>
          </a:p>
        </p:txBody>
      </p:sp>
      <p:sp>
        <p:nvSpPr>
          <p:cNvPr id="29" name="Text 27"/>
          <p:cNvSpPr txBox="1"/>
          <p:nvPr/>
        </p:nvSpPr>
        <p:spPr>
          <a:xfrm>
            <a:off x="7863840" y="2651760"/>
            <a:ext cx="3154680" cy="1325880"/>
          </a:xfrm>
          <a:prstGeom prst="rect">
            <a:avLst/>
          </a:prstGeom>
          <a:noFill/>
          <a:ln/>
        </p:spPr>
        <p:txBody>
          <a:bodyPr wrap="square" lIns="0" tIns="0" rIns="0" bIns="0" rtlCol="0" anchor="ctr"/>
          <a:lstStyle/>
          <a:p>
            <a:pPr indent="0" marL="0">
              <a:buNone/>
            </a:pPr>
            <a:r>
              <a:rPr lang="en-US" sz="1250" dirty="0">
                <a:solidFill>
                  <a:srgbClr val="2A1C6B"/>
                </a:solidFill>
                <a:latin typeface="Arial" pitchFamily="34" charset="0"/>
                <a:ea typeface="Arial" pitchFamily="34" charset="-122"/>
                <a:cs typeface="Arial" pitchFamily="34" charset="-120"/>
              </a:rPr>
              <a:t>Her kontrol 0, 1 ya da 2 puan. Boyut başına en çok 8, toplam 40.</a:t>
            </a:r>
            <a:endParaRPr lang="en-US" sz="1250" dirty="0"/>
          </a:p>
          <a:p>
            <a:pPr indent="0" marL="0">
              <a:buNone/>
            </a:pPr>
            <a:endParaRPr lang="en-US" sz="1250" dirty="0"/>
          </a:p>
          <a:p>
            <a:pPr indent="0" marL="0">
              <a:buNone/>
            </a:pPr>
            <a:r>
              <a:rPr lang="en-US" sz="1250" dirty="0">
                <a:solidFill>
                  <a:srgbClr val="2A1C6B"/>
                </a:solidFill>
                <a:latin typeface="Arial" pitchFamily="34" charset="0"/>
                <a:ea typeface="Arial" pitchFamily="34" charset="-122"/>
                <a:cs typeface="Arial" pitchFamily="34" charset="-120"/>
              </a:rPr>
              <a:t>Puan = alınan / 40 × 100</a:t>
            </a:r>
            <a:endParaRPr lang="en-US" sz="1250" dirty="0"/>
          </a:p>
        </p:txBody>
      </p:sp>
      <p:sp>
        <p:nvSpPr>
          <p:cNvPr id="30" name="Shape 28"/>
          <p:cNvSpPr/>
          <p:nvPr/>
        </p:nvSpPr>
        <p:spPr>
          <a:xfrm>
            <a:off x="7635240" y="4206240"/>
            <a:ext cx="3566160" cy="1325880"/>
          </a:xfrm>
          <a:prstGeom prst="roundRect">
            <a:avLst>
              <a:gd name="adj" fmla="val 2759"/>
            </a:avLst>
          </a:prstGeom>
          <a:solidFill>
            <a:srgbClr val="E4E4E4"/>
          </a:solidFill>
          <a:ln w="9525">
            <a:solidFill>
              <a:srgbClr val="C2C2C2"/>
            </a:solidFill>
            <a:prstDash val="solid"/>
          </a:ln>
        </p:spPr>
      </p:sp>
      <p:sp>
        <p:nvSpPr>
          <p:cNvPr id="31" name="Text 29"/>
          <p:cNvSpPr txBox="1"/>
          <p:nvPr/>
        </p:nvSpPr>
        <p:spPr>
          <a:xfrm>
            <a:off x="7863840" y="4297680"/>
            <a:ext cx="3154680" cy="1143000"/>
          </a:xfrm>
          <a:prstGeom prst="rect">
            <a:avLst/>
          </a:prstGeom>
          <a:noFill/>
          <a:ln/>
        </p:spPr>
        <p:txBody>
          <a:bodyPr wrap="square" lIns="0" tIns="0" rIns="0" bIns="0" rtlCol="0" anchor="ctr"/>
          <a:lstStyle/>
          <a:p>
            <a:pPr indent="0" marL="0">
              <a:buNone/>
            </a:pPr>
            <a:r>
              <a:rPr lang="en-US" sz="1250" dirty="0">
                <a:solidFill>
                  <a:srgbClr val="333333"/>
                </a:solidFill>
                <a:latin typeface="Arial" pitchFamily="34" charset="0"/>
                <a:ea typeface="Arial" pitchFamily="34" charset="-122"/>
                <a:cs typeface="Arial" pitchFamily="34" charset="-120"/>
              </a:rPr>
              <a:t>"Bilinmiyor" puanlanmaz. Bilinmeyen alan varken toplam skor yayımlanmaz.</a:t>
            </a:r>
            <a:endParaRPr lang="en-US" sz="1250" dirty="0"/>
          </a:p>
        </p:txBody>
      </p:sp>
      <p:sp>
        <p:nvSpPr>
          <p:cNvPr id="32" name="Text 30"/>
          <p:cNvSpPr txBox="1"/>
          <p:nvPr/>
        </p:nvSpPr>
        <p:spPr>
          <a:xfrm>
            <a:off x="960120" y="4983480"/>
            <a:ext cx="6035040" cy="548640"/>
          </a:xfrm>
          <a:prstGeom prst="rect">
            <a:avLst/>
          </a:prstGeom>
          <a:noFill/>
          <a:ln/>
        </p:spPr>
        <p:txBody>
          <a:bodyPr wrap="square" lIns="0" tIns="0" rIns="0" bIns="0" rtlCol="0" anchor="ctr"/>
          <a:lstStyle/>
          <a:p>
            <a:pPr indent="0" marL="0">
              <a:buNone/>
            </a:pPr>
            <a:r>
              <a:rPr lang="en-US" sz="1350" b="1" i="1" dirty="0">
                <a:solidFill>
                  <a:srgbClr val="222222"/>
                </a:solidFill>
                <a:latin typeface="Cambria" pitchFamily="34" charset="0"/>
                <a:ea typeface="Cambria" pitchFamily="34" charset="-122"/>
                <a:cs typeface="Cambria" pitchFamily="34" charset="-120"/>
              </a:rPr>
              <a:t>Örnek: 20 / 40 × 100 = 50. Bu, %50 satış ya da önerilme olasılığı demek değildir.</a:t>
            </a:r>
            <a:endParaRPr lang="en-US" sz="1350" dirty="0"/>
          </a:p>
        </p:txBody>
      </p:sp>
      <p:sp>
        <p:nvSpPr>
          <p:cNvPr id="33" name="Text 31"/>
          <p:cNvSpPr txBox="1"/>
          <p:nvPr/>
        </p:nvSpPr>
        <p:spPr>
          <a:xfrm>
            <a:off x="868680" y="5806440"/>
            <a:ext cx="10424160" cy="274320"/>
          </a:xfrm>
          <a:prstGeom prst="rect">
            <a:avLst/>
          </a:prstGeom>
          <a:noFill/>
          <a:ln/>
        </p:spPr>
        <p:txBody>
          <a:bodyPr wrap="square" lIns="0" tIns="0" rIns="0" bIns="0" rtlCol="0" anchor="ctr"/>
          <a:lstStyle/>
          <a:p>
            <a:pPr indent="0" marL="0">
              <a:buNone/>
            </a:pPr>
            <a:r>
              <a:rPr lang="en-US" sz="1000" dirty="0">
                <a:solidFill>
                  <a:srgbClr val="8E8E8E"/>
                </a:solidFill>
                <a:latin typeface="Arial" pitchFamily="34" charset="0"/>
                <a:ea typeface="Arial" pitchFamily="34" charset="-122"/>
                <a:cs typeface="Arial" pitchFamily="34" charset="-120"/>
              </a:rPr>
              <a:t>Akademik olarak doğrulanmış endeks, resmî sertifika ya da Brantial ürün özelliği değildir. Kritik sorunlar puan yüksek olsa da ayrıca ele alınır.</a:t>
            </a:r>
            <a:endParaRPr lang="en-US" sz="100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solidFill>
          <a:srgbClr val="EFEFEF"/>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9A9A9A"/>
            </a:solidFill>
            <a:prstDash val="solid"/>
          </a:ln>
        </p:spPr>
      </p:sp>
      <p:sp>
        <p:nvSpPr>
          <p:cNvPr id="3" name="Shape 1"/>
          <p:cNvSpPr/>
          <p:nvPr/>
        </p:nvSpPr>
        <p:spPr>
          <a:xfrm>
            <a:off x="658368" y="6199632"/>
            <a:ext cx="10844784" cy="0"/>
          </a:xfrm>
          <a:prstGeom prst="line">
            <a:avLst/>
          </a:prstGeom>
          <a:noFill/>
          <a:ln w="9525">
            <a:solidFill>
              <a:srgbClr val="9A9A9A"/>
            </a:solidFill>
            <a:prstDash val="solid"/>
          </a:ln>
        </p:spPr>
      </p:sp>
      <p:sp>
        <p:nvSpPr>
          <p:cNvPr id="4" name="Shape 2"/>
          <p:cNvSpPr/>
          <p:nvPr/>
        </p:nvSpPr>
        <p:spPr>
          <a:xfrm>
            <a:off x="658368" y="457200"/>
            <a:ext cx="0" cy="402336"/>
          </a:xfrm>
          <a:prstGeom prst="line">
            <a:avLst/>
          </a:prstGeom>
          <a:noFill/>
          <a:ln w="9525">
            <a:solidFill>
              <a:srgbClr val="9A9A9A"/>
            </a:solidFill>
            <a:prstDash val="solid"/>
          </a:ln>
        </p:spPr>
      </p:sp>
      <p:sp>
        <p:nvSpPr>
          <p:cNvPr id="5" name="Shape 3"/>
          <p:cNvSpPr/>
          <p:nvPr/>
        </p:nvSpPr>
        <p:spPr>
          <a:xfrm>
            <a:off x="658368" y="5998464"/>
            <a:ext cx="0" cy="402336"/>
          </a:xfrm>
          <a:prstGeom prst="line">
            <a:avLst/>
          </a:prstGeom>
          <a:noFill/>
          <a:ln w="9525">
            <a:solidFill>
              <a:srgbClr val="9A9A9A"/>
            </a:solidFill>
            <a:prstDash val="solid"/>
          </a:ln>
        </p:spPr>
      </p:sp>
      <p:sp>
        <p:nvSpPr>
          <p:cNvPr id="6" name="Shape 4"/>
          <p:cNvSpPr/>
          <p:nvPr/>
        </p:nvSpPr>
        <p:spPr>
          <a:xfrm>
            <a:off x="11503152" y="457200"/>
            <a:ext cx="0" cy="402336"/>
          </a:xfrm>
          <a:prstGeom prst="line">
            <a:avLst/>
          </a:prstGeom>
          <a:noFill/>
          <a:ln w="9525">
            <a:solidFill>
              <a:srgbClr val="9A9A9A"/>
            </a:solidFill>
            <a:prstDash val="solid"/>
          </a:ln>
        </p:spPr>
      </p:sp>
      <p:sp>
        <p:nvSpPr>
          <p:cNvPr id="7" name="Shape 5"/>
          <p:cNvSpPr/>
          <p:nvPr/>
        </p:nvSpPr>
        <p:spPr>
          <a:xfrm>
            <a:off x="11503152" y="5998464"/>
            <a:ext cx="0" cy="402336"/>
          </a:xfrm>
          <a:prstGeom prst="line">
            <a:avLst/>
          </a:prstGeom>
          <a:noFill/>
          <a:ln w="9525">
            <a:solidFill>
              <a:srgbClr val="9A9A9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6B6B6B"/>
                </a:solidFill>
                <a:latin typeface="Arial" pitchFamily="34" charset="0"/>
                <a:ea typeface="Arial" pitchFamily="34" charset="-122"/>
                <a:cs typeface="Arial" pitchFamily="34" charset="-120"/>
              </a:rPr>
              <a:t>TEK BİR PUANA SIKIŞTIRMAYIN</a:t>
            </a:r>
            <a:endParaRPr lang="en-US" sz="1100" dirty="0"/>
          </a:p>
        </p:txBody>
      </p:sp>
      <p:sp>
        <p:nvSpPr>
          <p:cNvPr id="9" name="Text 7"/>
          <p:cNvSpPr txBox="1"/>
          <p:nvPr/>
        </p:nvSpPr>
        <p:spPr>
          <a:xfrm>
            <a:off x="822960" y="1188720"/>
            <a:ext cx="10515600" cy="822960"/>
          </a:xfrm>
          <a:prstGeom prst="rect">
            <a:avLst/>
          </a:prstGeom>
          <a:noFill/>
          <a:ln/>
        </p:spPr>
        <p:txBody>
          <a:bodyPr wrap="square" lIns="0" tIns="0" rIns="0" bIns="0" rtlCol="0" anchor="t"/>
          <a:lstStyle/>
          <a:p>
            <a:pPr algn="ctr" indent="0" marL="0">
              <a:buNone/>
            </a:pPr>
            <a:r>
              <a:rPr lang="en-US" sz="3200" dirty="0">
                <a:solidFill>
                  <a:srgbClr val="111111"/>
                </a:solidFill>
                <a:latin typeface="Arial" pitchFamily="34" charset="0"/>
                <a:ea typeface="Arial" pitchFamily="34" charset="-122"/>
                <a:cs typeface="Arial" pitchFamily="34" charset="-120"/>
              </a:rPr>
              <a:t>Dört ölçüm katmanı, </a:t>
            </a:r>
            <a:pPr algn="ctr" indent="0" marL="0">
              <a:buNone/>
            </a:pPr>
            <a:r>
              <a:rPr lang="en-US" sz="3200" b="1" i="1" dirty="0">
                <a:solidFill>
                  <a:srgbClr val="6D4AE0"/>
                </a:solidFill>
                <a:latin typeface="Cambria" pitchFamily="34" charset="0"/>
                <a:ea typeface="Cambria" pitchFamily="34" charset="-122"/>
                <a:cs typeface="Cambria" pitchFamily="34" charset="-120"/>
              </a:rPr>
              <a:t>dört ayrı soru</a:t>
            </a:r>
            <a:endParaRPr lang="en-US" sz="3200" dirty="0"/>
          </a:p>
        </p:txBody>
      </p:sp>
      <p:sp>
        <p:nvSpPr>
          <p:cNvPr id="10" name="Text 8"/>
          <p:cNvSpPr txBox="1"/>
          <p:nvPr/>
        </p:nvSpPr>
        <p:spPr>
          <a:xfrm>
            <a:off x="914400" y="1828800"/>
            <a:ext cx="2606040" cy="256032"/>
          </a:xfrm>
          <a:prstGeom prst="rect">
            <a:avLst/>
          </a:prstGeom>
          <a:noFill/>
          <a:ln/>
        </p:spPr>
        <p:txBody>
          <a:bodyPr wrap="square" lIns="0" tIns="0" rIns="0" bIns="0" rtlCol="0" anchor="ctr"/>
          <a:lstStyle/>
          <a:p>
            <a:pPr indent="0" marL="0">
              <a:buNone/>
            </a:pPr>
            <a:r>
              <a:rPr lang="en-US" sz="1000" spc="200" kern="0" dirty="0">
                <a:solidFill>
                  <a:srgbClr val="888888"/>
                </a:solidFill>
                <a:latin typeface="Arial" pitchFamily="34" charset="0"/>
                <a:ea typeface="Arial" pitchFamily="34" charset="-122"/>
                <a:cs typeface="Arial" pitchFamily="34" charset="-120"/>
              </a:rPr>
              <a:t>KATMAN</a:t>
            </a:r>
            <a:endParaRPr lang="en-US" sz="1000" dirty="0"/>
          </a:p>
        </p:txBody>
      </p:sp>
      <p:sp>
        <p:nvSpPr>
          <p:cNvPr id="11" name="Text 9"/>
          <p:cNvSpPr txBox="1"/>
          <p:nvPr/>
        </p:nvSpPr>
        <p:spPr>
          <a:xfrm>
            <a:off x="3657600" y="1828800"/>
            <a:ext cx="3794760" cy="256032"/>
          </a:xfrm>
          <a:prstGeom prst="rect">
            <a:avLst/>
          </a:prstGeom>
          <a:noFill/>
          <a:ln/>
        </p:spPr>
        <p:txBody>
          <a:bodyPr wrap="square" lIns="0" tIns="0" rIns="0" bIns="0" rtlCol="0" anchor="ctr"/>
          <a:lstStyle/>
          <a:p>
            <a:pPr indent="0" marL="0">
              <a:buNone/>
            </a:pPr>
            <a:r>
              <a:rPr lang="en-US" sz="1000" spc="200" kern="0" dirty="0">
                <a:solidFill>
                  <a:srgbClr val="888888"/>
                </a:solidFill>
                <a:latin typeface="Arial" pitchFamily="34" charset="0"/>
                <a:ea typeface="Arial" pitchFamily="34" charset="-122"/>
                <a:cs typeface="Arial" pitchFamily="34" charset="-120"/>
              </a:rPr>
              <a:t>VERİ KAYNAĞI</a:t>
            </a:r>
            <a:endParaRPr lang="en-US" sz="1000" dirty="0"/>
          </a:p>
        </p:txBody>
      </p:sp>
      <p:sp>
        <p:nvSpPr>
          <p:cNvPr id="12" name="Text 10"/>
          <p:cNvSpPr txBox="1"/>
          <p:nvPr/>
        </p:nvSpPr>
        <p:spPr>
          <a:xfrm>
            <a:off x="7589520" y="1828800"/>
            <a:ext cx="3611880" cy="256032"/>
          </a:xfrm>
          <a:prstGeom prst="rect">
            <a:avLst/>
          </a:prstGeom>
          <a:noFill/>
          <a:ln/>
        </p:spPr>
        <p:txBody>
          <a:bodyPr wrap="square" lIns="0" tIns="0" rIns="0" bIns="0" rtlCol="0" anchor="ctr"/>
          <a:lstStyle/>
          <a:p>
            <a:pPr indent="0" marL="0">
              <a:buNone/>
            </a:pPr>
            <a:r>
              <a:rPr lang="en-US" sz="1000" spc="200" kern="0" dirty="0">
                <a:solidFill>
                  <a:srgbClr val="888888"/>
                </a:solidFill>
                <a:latin typeface="Arial" pitchFamily="34" charset="0"/>
                <a:ea typeface="Arial" pitchFamily="34" charset="-122"/>
                <a:cs typeface="Arial" pitchFamily="34" charset="-120"/>
              </a:rPr>
              <a:t>NEYİ SÖYLEYEBİLİR</a:t>
            </a:r>
            <a:endParaRPr lang="en-US" sz="1000" dirty="0"/>
          </a:p>
        </p:txBody>
      </p:sp>
      <p:sp>
        <p:nvSpPr>
          <p:cNvPr id="13" name="Shape 11"/>
          <p:cNvSpPr/>
          <p:nvPr/>
        </p:nvSpPr>
        <p:spPr>
          <a:xfrm>
            <a:off x="868680" y="2157984"/>
            <a:ext cx="10424160" cy="0"/>
          </a:xfrm>
          <a:prstGeom prst="line">
            <a:avLst/>
          </a:prstGeom>
          <a:noFill/>
          <a:ln w="9525">
            <a:solidFill>
              <a:srgbClr val="C2C2C2"/>
            </a:solidFill>
            <a:prstDash val="dash"/>
          </a:ln>
        </p:spPr>
      </p:sp>
      <p:sp>
        <p:nvSpPr>
          <p:cNvPr id="14" name="Text 12"/>
          <p:cNvSpPr txBox="1"/>
          <p:nvPr/>
        </p:nvSpPr>
        <p:spPr>
          <a:xfrm>
            <a:off x="941832" y="2212848"/>
            <a:ext cx="2560320" cy="548640"/>
          </a:xfrm>
          <a:prstGeom prst="rect">
            <a:avLst/>
          </a:prstGeom>
          <a:noFill/>
          <a:ln/>
        </p:spPr>
        <p:txBody>
          <a:bodyPr wrap="square" lIns="0" tIns="0" rIns="0" bIns="0" rtlCol="0" anchor="ctr"/>
          <a:lstStyle/>
          <a:p>
            <a:pPr indent="0" marL="0">
              <a:buNone/>
            </a:pPr>
            <a:r>
              <a:rPr lang="en-US" sz="1250" b="1" dirty="0">
                <a:solidFill>
                  <a:srgbClr val="111111"/>
                </a:solidFill>
                <a:latin typeface="Arial" pitchFamily="34" charset="0"/>
                <a:ea typeface="Arial" pitchFamily="34" charset="-122"/>
                <a:cs typeface="Arial" pitchFamily="34" charset="-120"/>
              </a:rPr>
              <a:t>Platform görünürlüğü</a:t>
            </a:r>
            <a:endParaRPr lang="en-US" sz="1250" dirty="0"/>
          </a:p>
        </p:txBody>
      </p:sp>
      <p:sp>
        <p:nvSpPr>
          <p:cNvPr id="15" name="Text 13"/>
          <p:cNvSpPr txBox="1"/>
          <p:nvPr/>
        </p:nvSpPr>
        <p:spPr>
          <a:xfrm>
            <a:off x="3685032" y="2212848"/>
            <a:ext cx="3749040" cy="548640"/>
          </a:xfrm>
          <a:prstGeom prst="rect">
            <a:avLst/>
          </a:prstGeom>
          <a:noFill/>
          <a:ln/>
        </p:spPr>
        <p:txBody>
          <a:bodyPr wrap="square" lIns="0" tIns="0" rIns="0" bIns="0" rtlCol="0" anchor="ctr"/>
          <a:lstStyle/>
          <a:p>
            <a:pPr indent="0" marL="0">
              <a:buNone/>
            </a:pPr>
            <a:r>
              <a:rPr lang="en-US" sz="1250" dirty="0">
                <a:solidFill>
                  <a:srgbClr val="2E2E2E"/>
                </a:solidFill>
                <a:latin typeface="Arial" pitchFamily="34" charset="0"/>
                <a:ea typeface="Arial" pitchFamily="34" charset="-122"/>
                <a:cs typeface="Arial" pitchFamily="34" charset="-120"/>
              </a:rPr>
              <a:t>Search Console Generative AI raporu, Bing AI Performance</a:t>
            </a:r>
            <a:endParaRPr lang="en-US" sz="1250" dirty="0"/>
          </a:p>
        </p:txBody>
      </p:sp>
      <p:sp>
        <p:nvSpPr>
          <p:cNvPr id="16" name="Text 14"/>
          <p:cNvSpPr txBox="1"/>
          <p:nvPr/>
        </p:nvSpPr>
        <p:spPr>
          <a:xfrm>
            <a:off x="7616952" y="2212848"/>
            <a:ext cx="3566160" cy="548640"/>
          </a:xfrm>
          <a:prstGeom prst="rect">
            <a:avLst/>
          </a:prstGeom>
          <a:noFill/>
          <a:ln/>
        </p:spPr>
        <p:txBody>
          <a:bodyPr wrap="square" lIns="0" tIns="0" rIns="0" bIns="0" rtlCol="0" anchor="ctr"/>
          <a:lstStyle/>
          <a:p>
            <a:pPr indent="0" marL="0">
              <a:buNone/>
            </a:pPr>
            <a:r>
              <a:rPr lang="en-US" sz="1250" dirty="0">
                <a:solidFill>
                  <a:srgbClr val="2E2E2E"/>
                </a:solidFill>
                <a:latin typeface="Arial" pitchFamily="34" charset="0"/>
                <a:ea typeface="Arial" pitchFamily="34" charset="-122"/>
                <a:cs typeface="Arial" pitchFamily="34" charset="-120"/>
              </a:rPr>
              <a:t>Kendi kapsamlarında gösterim ve kaynak kullanımı</a:t>
            </a:r>
            <a:endParaRPr lang="en-US" sz="1250" dirty="0"/>
          </a:p>
        </p:txBody>
      </p:sp>
      <p:sp>
        <p:nvSpPr>
          <p:cNvPr id="17" name="Shape 15"/>
          <p:cNvSpPr/>
          <p:nvPr/>
        </p:nvSpPr>
        <p:spPr>
          <a:xfrm>
            <a:off x="868680" y="2816352"/>
            <a:ext cx="10424160" cy="0"/>
          </a:xfrm>
          <a:prstGeom prst="line">
            <a:avLst/>
          </a:prstGeom>
          <a:noFill/>
          <a:ln w="9525">
            <a:solidFill>
              <a:srgbClr val="C2C2C2"/>
            </a:solidFill>
            <a:prstDash val="dash"/>
          </a:ln>
        </p:spPr>
      </p:sp>
      <p:sp>
        <p:nvSpPr>
          <p:cNvPr id="18" name="Text 16"/>
          <p:cNvSpPr txBox="1"/>
          <p:nvPr/>
        </p:nvSpPr>
        <p:spPr>
          <a:xfrm>
            <a:off x="941832" y="2871216"/>
            <a:ext cx="2560320" cy="548640"/>
          </a:xfrm>
          <a:prstGeom prst="rect">
            <a:avLst/>
          </a:prstGeom>
          <a:noFill/>
          <a:ln/>
        </p:spPr>
        <p:txBody>
          <a:bodyPr wrap="square" lIns="0" tIns="0" rIns="0" bIns="0" rtlCol="0" anchor="ctr"/>
          <a:lstStyle/>
          <a:p>
            <a:pPr indent="0" marL="0">
              <a:buNone/>
            </a:pPr>
            <a:r>
              <a:rPr lang="en-US" sz="1250" b="1" dirty="0">
                <a:solidFill>
                  <a:srgbClr val="111111"/>
                </a:solidFill>
                <a:latin typeface="Arial" pitchFamily="34" charset="0"/>
                <a:ea typeface="Arial" pitchFamily="34" charset="-122"/>
                <a:cs typeface="Arial" pitchFamily="34" charset="-120"/>
              </a:rPr>
              <a:t>Kontrollü yanıt örnekleri</a:t>
            </a:r>
            <a:endParaRPr lang="en-US" sz="1250" dirty="0"/>
          </a:p>
        </p:txBody>
      </p:sp>
      <p:sp>
        <p:nvSpPr>
          <p:cNvPr id="19" name="Text 17"/>
          <p:cNvSpPr txBox="1"/>
          <p:nvPr/>
        </p:nvSpPr>
        <p:spPr>
          <a:xfrm>
            <a:off x="3685032" y="2871216"/>
            <a:ext cx="3749040" cy="548640"/>
          </a:xfrm>
          <a:prstGeom prst="rect">
            <a:avLst/>
          </a:prstGeom>
          <a:noFill/>
          <a:ln/>
        </p:spPr>
        <p:txBody>
          <a:bodyPr wrap="square" lIns="0" tIns="0" rIns="0" bIns="0" rtlCol="0" anchor="ctr"/>
          <a:lstStyle/>
          <a:p>
            <a:pPr indent="0" marL="0">
              <a:buNone/>
            </a:pPr>
            <a:r>
              <a:rPr lang="en-US" sz="1250" dirty="0">
                <a:solidFill>
                  <a:srgbClr val="2E2E2E"/>
                </a:solidFill>
                <a:latin typeface="Arial" pitchFamily="34" charset="0"/>
                <a:ea typeface="Arial" pitchFamily="34" charset="-122"/>
                <a:cs typeface="Arial" pitchFamily="34" charset="-120"/>
              </a:rPr>
              <a:t>Sabit sorularla tekrarlı test</a:t>
            </a:r>
            <a:endParaRPr lang="en-US" sz="1250" dirty="0"/>
          </a:p>
        </p:txBody>
      </p:sp>
      <p:sp>
        <p:nvSpPr>
          <p:cNvPr id="20" name="Text 18"/>
          <p:cNvSpPr txBox="1"/>
          <p:nvPr/>
        </p:nvSpPr>
        <p:spPr>
          <a:xfrm>
            <a:off x="7616952" y="2871216"/>
            <a:ext cx="3566160" cy="548640"/>
          </a:xfrm>
          <a:prstGeom prst="rect">
            <a:avLst/>
          </a:prstGeom>
          <a:noFill/>
          <a:ln/>
        </p:spPr>
        <p:txBody>
          <a:bodyPr wrap="square" lIns="0" tIns="0" rIns="0" bIns="0" rtlCol="0" anchor="ctr"/>
          <a:lstStyle/>
          <a:p>
            <a:pPr indent="0" marL="0">
              <a:buNone/>
            </a:pPr>
            <a:r>
              <a:rPr lang="en-US" sz="1250" dirty="0">
                <a:solidFill>
                  <a:srgbClr val="2E2E2E"/>
                </a:solidFill>
                <a:latin typeface="Arial" pitchFamily="34" charset="0"/>
                <a:ea typeface="Arial" pitchFamily="34" charset="-122"/>
                <a:cs typeface="Arial" pitchFamily="34" charset="-120"/>
              </a:rPr>
              <a:t>Seçilen senaryoda anılma ve doğruluk</a:t>
            </a:r>
            <a:endParaRPr lang="en-US" sz="1250" dirty="0"/>
          </a:p>
        </p:txBody>
      </p:sp>
      <p:sp>
        <p:nvSpPr>
          <p:cNvPr id="21" name="Shape 19"/>
          <p:cNvSpPr/>
          <p:nvPr/>
        </p:nvSpPr>
        <p:spPr>
          <a:xfrm>
            <a:off x="868680" y="3474720"/>
            <a:ext cx="10424160" cy="0"/>
          </a:xfrm>
          <a:prstGeom prst="line">
            <a:avLst/>
          </a:prstGeom>
          <a:noFill/>
          <a:ln w="9525">
            <a:solidFill>
              <a:srgbClr val="C2C2C2"/>
            </a:solidFill>
            <a:prstDash val="dash"/>
          </a:ln>
        </p:spPr>
      </p:sp>
      <p:sp>
        <p:nvSpPr>
          <p:cNvPr id="22" name="Text 20"/>
          <p:cNvSpPr txBox="1"/>
          <p:nvPr/>
        </p:nvSpPr>
        <p:spPr>
          <a:xfrm>
            <a:off x="941832" y="3529584"/>
            <a:ext cx="2560320" cy="548640"/>
          </a:xfrm>
          <a:prstGeom prst="rect">
            <a:avLst/>
          </a:prstGeom>
          <a:noFill/>
          <a:ln/>
        </p:spPr>
        <p:txBody>
          <a:bodyPr wrap="square" lIns="0" tIns="0" rIns="0" bIns="0" rtlCol="0" anchor="ctr"/>
          <a:lstStyle/>
          <a:p>
            <a:pPr indent="0" marL="0">
              <a:buNone/>
            </a:pPr>
            <a:r>
              <a:rPr lang="en-US" sz="1250" b="1" dirty="0">
                <a:solidFill>
                  <a:srgbClr val="111111"/>
                </a:solidFill>
                <a:latin typeface="Arial" pitchFamily="34" charset="0"/>
                <a:ea typeface="Arial" pitchFamily="34" charset="-122"/>
                <a:cs typeface="Arial" pitchFamily="34" charset="-120"/>
              </a:rPr>
              <a:t>Site davranışı</a:t>
            </a:r>
            <a:endParaRPr lang="en-US" sz="1250" dirty="0"/>
          </a:p>
        </p:txBody>
      </p:sp>
      <p:sp>
        <p:nvSpPr>
          <p:cNvPr id="23" name="Text 21"/>
          <p:cNvSpPr txBox="1"/>
          <p:nvPr/>
        </p:nvSpPr>
        <p:spPr>
          <a:xfrm>
            <a:off x="3685032" y="3529584"/>
            <a:ext cx="3749040" cy="548640"/>
          </a:xfrm>
          <a:prstGeom prst="rect">
            <a:avLst/>
          </a:prstGeom>
          <a:noFill/>
          <a:ln/>
        </p:spPr>
        <p:txBody>
          <a:bodyPr wrap="square" lIns="0" tIns="0" rIns="0" bIns="0" rtlCol="0" anchor="ctr"/>
          <a:lstStyle/>
          <a:p>
            <a:pPr indent="0" marL="0">
              <a:buNone/>
            </a:pPr>
            <a:r>
              <a:rPr lang="en-US" sz="1250" dirty="0">
                <a:solidFill>
                  <a:srgbClr val="2E2E2E"/>
                </a:solidFill>
                <a:latin typeface="Arial" pitchFamily="34" charset="0"/>
                <a:ea typeface="Arial" pitchFamily="34" charset="-122"/>
                <a:cs typeface="Arial" pitchFamily="34" charset="-120"/>
              </a:rPr>
              <a:t>Analitik ve teklif formu olayları</a:t>
            </a:r>
            <a:endParaRPr lang="en-US" sz="1250" dirty="0"/>
          </a:p>
        </p:txBody>
      </p:sp>
      <p:sp>
        <p:nvSpPr>
          <p:cNvPr id="24" name="Text 22"/>
          <p:cNvSpPr txBox="1"/>
          <p:nvPr/>
        </p:nvSpPr>
        <p:spPr>
          <a:xfrm>
            <a:off x="7616952" y="3529584"/>
            <a:ext cx="3566160" cy="548640"/>
          </a:xfrm>
          <a:prstGeom prst="rect">
            <a:avLst/>
          </a:prstGeom>
          <a:noFill/>
          <a:ln/>
        </p:spPr>
        <p:txBody>
          <a:bodyPr wrap="square" lIns="0" tIns="0" rIns="0" bIns="0" rtlCol="0" anchor="ctr"/>
          <a:lstStyle/>
          <a:p>
            <a:pPr indent="0" marL="0">
              <a:buNone/>
            </a:pPr>
            <a:r>
              <a:rPr lang="en-US" sz="1250" dirty="0">
                <a:solidFill>
                  <a:srgbClr val="2E2E2E"/>
                </a:solidFill>
                <a:latin typeface="Arial" pitchFamily="34" charset="0"/>
                <a:ea typeface="Arial" pitchFamily="34" charset="-122"/>
                <a:cs typeface="Arial" pitchFamily="34" charset="-120"/>
              </a:rPr>
              <a:t>Tanımlanabilen ziyaret ve aksiyon</a:t>
            </a:r>
            <a:endParaRPr lang="en-US" sz="1250" dirty="0"/>
          </a:p>
        </p:txBody>
      </p:sp>
      <p:sp>
        <p:nvSpPr>
          <p:cNvPr id="25" name="Shape 23"/>
          <p:cNvSpPr/>
          <p:nvPr/>
        </p:nvSpPr>
        <p:spPr>
          <a:xfrm>
            <a:off x="868680" y="4133088"/>
            <a:ext cx="10424160" cy="0"/>
          </a:xfrm>
          <a:prstGeom prst="line">
            <a:avLst/>
          </a:prstGeom>
          <a:noFill/>
          <a:ln w="9525">
            <a:solidFill>
              <a:srgbClr val="C2C2C2"/>
            </a:solidFill>
            <a:prstDash val="dash"/>
          </a:ln>
        </p:spPr>
      </p:sp>
      <p:sp>
        <p:nvSpPr>
          <p:cNvPr id="26" name="Text 24"/>
          <p:cNvSpPr txBox="1"/>
          <p:nvPr/>
        </p:nvSpPr>
        <p:spPr>
          <a:xfrm>
            <a:off x="941832" y="4187952"/>
            <a:ext cx="2560320" cy="548640"/>
          </a:xfrm>
          <a:prstGeom prst="rect">
            <a:avLst/>
          </a:prstGeom>
          <a:noFill/>
          <a:ln/>
        </p:spPr>
        <p:txBody>
          <a:bodyPr wrap="square" lIns="0" tIns="0" rIns="0" bIns="0" rtlCol="0" anchor="ctr"/>
          <a:lstStyle/>
          <a:p>
            <a:pPr indent="0" marL="0">
              <a:buNone/>
            </a:pPr>
            <a:r>
              <a:rPr lang="en-US" sz="1250" b="1" dirty="0">
                <a:solidFill>
                  <a:srgbClr val="111111"/>
                </a:solidFill>
                <a:latin typeface="Arial" pitchFamily="34" charset="0"/>
                <a:ea typeface="Arial" pitchFamily="34" charset="-122"/>
                <a:cs typeface="Arial" pitchFamily="34" charset="-120"/>
              </a:rPr>
              <a:t>Ticari sonuç</a:t>
            </a:r>
            <a:endParaRPr lang="en-US" sz="1250" dirty="0"/>
          </a:p>
        </p:txBody>
      </p:sp>
      <p:sp>
        <p:nvSpPr>
          <p:cNvPr id="27" name="Text 25"/>
          <p:cNvSpPr txBox="1"/>
          <p:nvPr/>
        </p:nvSpPr>
        <p:spPr>
          <a:xfrm>
            <a:off x="3685032" y="4187952"/>
            <a:ext cx="3749040" cy="548640"/>
          </a:xfrm>
          <a:prstGeom prst="rect">
            <a:avLst/>
          </a:prstGeom>
          <a:noFill/>
          <a:ln/>
        </p:spPr>
        <p:txBody>
          <a:bodyPr wrap="square" lIns="0" tIns="0" rIns="0" bIns="0" rtlCol="0" anchor="ctr"/>
          <a:lstStyle/>
          <a:p>
            <a:pPr indent="0" marL="0">
              <a:buNone/>
            </a:pPr>
            <a:r>
              <a:rPr lang="en-US" sz="1250" dirty="0">
                <a:solidFill>
                  <a:srgbClr val="2E2E2E"/>
                </a:solidFill>
                <a:latin typeface="Arial" pitchFamily="34" charset="0"/>
                <a:ea typeface="Arial" pitchFamily="34" charset="-122"/>
                <a:cs typeface="Arial" pitchFamily="34" charset="-120"/>
              </a:rPr>
              <a:t>CRM ve satış kayıtları</a:t>
            </a:r>
            <a:endParaRPr lang="en-US" sz="1250" dirty="0"/>
          </a:p>
        </p:txBody>
      </p:sp>
      <p:sp>
        <p:nvSpPr>
          <p:cNvPr id="28" name="Text 26"/>
          <p:cNvSpPr txBox="1"/>
          <p:nvPr/>
        </p:nvSpPr>
        <p:spPr>
          <a:xfrm>
            <a:off x="7616952" y="4187952"/>
            <a:ext cx="3566160" cy="548640"/>
          </a:xfrm>
          <a:prstGeom prst="rect">
            <a:avLst/>
          </a:prstGeom>
          <a:noFill/>
          <a:ln/>
        </p:spPr>
        <p:txBody>
          <a:bodyPr wrap="square" lIns="0" tIns="0" rIns="0" bIns="0" rtlCol="0" anchor="ctr"/>
          <a:lstStyle/>
          <a:p>
            <a:pPr indent="0" marL="0">
              <a:buNone/>
            </a:pPr>
            <a:r>
              <a:rPr lang="en-US" sz="1250" dirty="0">
                <a:solidFill>
                  <a:srgbClr val="2E2E2E"/>
                </a:solidFill>
                <a:latin typeface="Arial" pitchFamily="34" charset="0"/>
                <a:ea typeface="Arial" pitchFamily="34" charset="-122"/>
                <a:cs typeface="Arial" pitchFamily="34" charset="-120"/>
              </a:rPr>
              <a:t>Nitelikli talep, teklif, kazanım</a:t>
            </a:r>
            <a:endParaRPr lang="en-US" sz="1250" dirty="0"/>
          </a:p>
        </p:txBody>
      </p:sp>
      <p:sp>
        <p:nvSpPr>
          <p:cNvPr id="29" name="Shape 27"/>
          <p:cNvSpPr/>
          <p:nvPr/>
        </p:nvSpPr>
        <p:spPr>
          <a:xfrm>
            <a:off x="868680" y="4791456"/>
            <a:ext cx="10424160" cy="0"/>
          </a:xfrm>
          <a:prstGeom prst="line">
            <a:avLst/>
          </a:prstGeom>
          <a:noFill/>
          <a:ln w="9525">
            <a:solidFill>
              <a:srgbClr val="C2C2C2"/>
            </a:solidFill>
            <a:prstDash val="dash"/>
          </a:ln>
        </p:spPr>
      </p:sp>
      <p:sp>
        <p:nvSpPr>
          <p:cNvPr id="30" name="Text 28"/>
          <p:cNvSpPr txBox="1"/>
          <p:nvPr/>
        </p:nvSpPr>
        <p:spPr>
          <a:xfrm>
            <a:off x="868680" y="5577840"/>
            <a:ext cx="10424160" cy="274320"/>
          </a:xfrm>
          <a:prstGeom prst="rect">
            <a:avLst/>
          </a:prstGeom>
          <a:noFill/>
          <a:ln/>
        </p:spPr>
        <p:txBody>
          <a:bodyPr wrap="square" lIns="0" tIns="0" rIns="0" bIns="0" rtlCol="0" anchor="ctr"/>
          <a:lstStyle/>
          <a:p>
            <a:pPr indent="0" marL="0">
              <a:buNone/>
            </a:pPr>
            <a:r>
              <a:rPr lang="en-US" sz="1000" dirty="0">
                <a:solidFill>
                  <a:srgbClr val="8E8E8E"/>
                </a:solidFill>
                <a:latin typeface="Arial" pitchFamily="34" charset="0"/>
                <a:ea typeface="Arial" pitchFamily="34" charset="-122"/>
                <a:cs typeface="Arial" pitchFamily="34" charset="-120"/>
              </a:rPr>
              <a:t>Google Generative AI performans raporu: AI Overviews ve AI Mode gösterimleri, 31 Ağustos 2026 genel dağıtım. Bing Citation Share trafik payı değildir. İki platformun sayıları toplanmaz.</a:t>
            </a:r>
            <a:endParaRPr lang="en-US" sz="10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3A3A3A"/>
            </a:solidFill>
            <a:prstDash val="solid"/>
          </a:ln>
        </p:spPr>
      </p:sp>
      <p:sp>
        <p:nvSpPr>
          <p:cNvPr id="3" name="Shape 1"/>
          <p:cNvSpPr/>
          <p:nvPr/>
        </p:nvSpPr>
        <p:spPr>
          <a:xfrm>
            <a:off x="658368" y="6199632"/>
            <a:ext cx="10844784" cy="0"/>
          </a:xfrm>
          <a:prstGeom prst="line">
            <a:avLst/>
          </a:prstGeom>
          <a:noFill/>
          <a:ln w="9525">
            <a:solidFill>
              <a:srgbClr val="3A3A3A"/>
            </a:solidFill>
            <a:prstDash val="solid"/>
          </a:ln>
        </p:spPr>
      </p:sp>
      <p:sp>
        <p:nvSpPr>
          <p:cNvPr id="4" name="Shape 2"/>
          <p:cNvSpPr/>
          <p:nvPr/>
        </p:nvSpPr>
        <p:spPr>
          <a:xfrm>
            <a:off x="658368" y="457200"/>
            <a:ext cx="0" cy="402336"/>
          </a:xfrm>
          <a:prstGeom prst="line">
            <a:avLst/>
          </a:prstGeom>
          <a:noFill/>
          <a:ln w="9525">
            <a:solidFill>
              <a:srgbClr val="3A3A3A"/>
            </a:solidFill>
            <a:prstDash val="solid"/>
          </a:ln>
        </p:spPr>
      </p:sp>
      <p:sp>
        <p:nvSpPr>
          <p:cNvPr id="5" name="Shape 3"/>
          <p:cNvSpPr/>
          <p:nvPr/>
        </p:nvSpPr>
        <p:spPr>
          <a:xfrm>
            <a:off x="658368" y="5998464"/>
            <a:ext cx="0" cy="402336"/>
          </a:xfrm>
          <a:prstGeom prst="line">
            <a:avLst/>
          </a:prstGeom>
          <a:noFill/>
          <a:ln w="9525">
            <a:solidFill>
              <a:srgbClr val="3A3A3A"/>
            </a:solidFill>
            <a:prstDash val="solid"/>
          </a:ln>
        </p:spPr>
      </p:sp>
      <p:sp>
        <p:nvSpPr>
          <p:cNvPr id="6" name="Shape 4"/>
          <p:cNvSpPr/>
          <p:nvPr/>
        </p:nvSpPr>
        <p:spPr>
          <a:xfrm>
            <a:off x="11503152" y="457200"/>
            <a:ext cx="0" cy="402336"/>
          </a:xfrm>
          <a:prstGeom prst="line">
            <a:avLst/>
          </a:prstGeom>
          <a:noFill/>
          <a:ln w="9525">
            <a:solidFill>
              <a:srgbClr val="3A3A3A"/>
            </a:solidFill>
            <a:prstDash val="solid"/>
          </a:ln>
        </p:spPr>
      </p:sp>
      <p:sp>
        <p:nvSpPr>
          <p:cNvPr id="7" name="Shape 5"/>
          <p:cNvSpPr/>
          <p:nvPr/>
        </p:nvSpPr>
        <p:spPr>
          <a:xfrm>
            <a:off x="11503152" y="5998464"/>
            <a:ext cx="0" cy="402336"/>
          </a:xfrm>
          <a:prstGeom prst="line">
            <a:avLst/>
          </a:prstGeom>
          <a:noFill/>
          <a:ln w="9525">
            <a:solidFill>
              <a:srgbClr val="3A3A3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8A8A8A"/>
                </a:solidFill>
                <a:latin typeface="Arial" pitchFamily="34" charset="0"/>
                <a:ea typeface="Arial" pitchFamily="34" charset="-122"/>
                <a:cs typeface="Arial" pitchFamily="34" charset="-120"/>
              </a:rPr>
              <a:t>ÇOK PAZARLI İHRACATTA EN SIK HATA</a:t>
            </a:r>
            <a:endParaRPr lang="en-US" sz="1100" dirty="0"/>
          </a:p>
        </p:txBody>
      </p:sp>
      <p:sp>
        <p:nvSpPr>
          <p:cNvPr id="9" name="Text 7"/>
          <p:cNvSpPr txBox="1"/>
          <p:nvPr/>
        </p:nvSpPr>
        <p:spPr>
          <a:xfrm>
            <a:off x="822960" y="1234440"/>
            <a:ext cx="10515600" cy="822960"/>
          </a:xfrm>
          <a:prstGeom prst="rect">
            <a:avLst/>
          </a:prstGeom>
          <a:noFill/>
          <a:ln/>
        </p:spPr>
        <p:txBody>
          <a:bodyPr wrap="square" lIns="0" tIns="0" rIns="0" bIns="0" rtlCol="0" anchor="t"/>
          <a:lstStyle/>
          <a:p>
            <a:pPr algn="ctr" indent="0" marL="0">
              <a:buNone/>
            </a:pPr>
            <a:r>
              <a:rPr lang="en-US" sz="3400" dirty="0">
                <a:solidFill>
                  <a:srgbClr val="FFFFFF"/>
                </a:solidFill>
                <a:latin typeface="Arial" pitchFamily="34" charset="0"/>
                <a:ea typeface="Arial" pitchFamily="34" charset="-122"/>
                <a:cs typeface="Arial" pitchFamily="34" charset="-120"/>
              </a:rPr>
              <a:t>Her pazarı </a:t>
            </a:r>
            <a:pPr algn="ctr" indent="0" marL="0">
              <a:buNone/>
            </a:pPr>
            <a:r>
              <a:rPr lang="en-US" sz="3400" b="1" i="1" dirty="0">
                <a:solidFill>
                  <a:srgbClr val="A78BFA"/>
                </a:solidFill>
                <a:latin typeface="Cambria" pitchFamily="34" charset="0"/>
                <a:ea typeface="Cambria" pitchFamily="34" charset="-122"/>
                <a:cs typeface="Cambria" pitchFamily="34" charset="-120"/>
              </a:rPr>
              <a:t>ayrı okuyun</a:t>
            </a:r>
            <a:endParaRPr lang="en-US" sz="3400" dirty="0"/>
          </a:p>
        </p:txBody>
      </p:sp>
      <p:sp>
        <p:nvSpPr>
          <p:cNvPr id="10" name="Shape 8"/>
          <p:cNvSpPr/>
          <p:nvPr/>
        </p:nvSpPr>
        <p:spPr>
          <a:xfrm>
            <a:off x="960120" y="2286000"/>
            <a:ext cx="4800600" cy="1920240"/>
          </a:xfrm>
          <a:prstGeom prst="roundRect">
            <a:avLst>
              <a:gd name="adj" fmla="val 1905"/>
            </a:avLst>
          </a:prstGeom>
          <a:solidFill>
            <a:srgbClr val="141414"/>
          </a:solidFill>
          <a:ln w="9525">
            <a:solidFill>
              <a:srgbClr val="3A3A3A"/>
            </a:solidFill>
            <a:prstDash val="solid"/>
          </a:ln>
        </p:spPr>
      </p:sp>
      <p:sp>
        <p:nvSpPr>
          <p:cNvPr id="11" name="Text 9"/>
          <p:cNvSpPr txBox="1"/>
          <p:nvPr/>
        </p:nvSpPr>
        <p:spPr>
          <a:xfrm>
            <a:off x="1280160" y="2468880"/>
            <a:ext cx="3657600" cy="256032"/>
          </a:xfrm>
          <a:prstGeom prst="rect">
            <a:avLst/>
          </a:prstGeom>
          <a:noFill/>
          <a:ln/>
        </p:spPr>
        <p:txBody>
          <a:bodyPr wrap="square" lIns="0" tIns="0" rIns="0" bIns="0" rtlCol="0" anchor="ctr"/>
          <a:lstStyle/>
          <a:p>
            <a:pPr indent="0" marL="0">
              <a:buNone/>
            </a:pPr>
            <a:r>
              <a:rPr lang="en-US" sz="1050" spc="240" kern="0" dirty="0">
                <a:solidFill>
                  <a:srgbClr val="8A8A8A"/>
                </a:solidFill>
                <a:latin typeface="Arial" pitchFamily="34" charset="0"/>
                <a:ea typeface="Arial" pitchFamily="34" charset="-122"/>
                <a:cs typeface="Arial" pitchFamily="34" charset="-120"/>
              </a:rPr>
              <a:t>YANLIŞ GÜVEN</a:t>
            </a:r>
            <a:endParaRPr lang="en-US" sz="1050" dirty="0"/>
          </a:p>
        </p:txBody>
      </p:sp>
      <p:sp>
        <p:nvSpPr>
          <p:cNvPr id="12" name="Text 10"/>
          <p:cNvSpPr txBox="1"/>
          <p:nvPr/>
        </p:nvSpPr>
        <p:spPr>
          <a:xfrm>
            <a:off x="1280160" y="2788920"/>
            <a:ext cx="4206240" cy="685800"/>
          </a:xfrm>
          <a:prstGeom prst="rect">
            <a:avLst/>
          </a:prstGeom>
          <a:noFill/>
          <a:ln/>
        </p:spPr>
        <p:txBody>
          <a:bodyPr wrap="square" lIns="0" tIns="0" rIns="0" bIns="0" rtlCol="0" anchor="ctr"/>
          <a:lstStyle/>
          <a:p>
            <a:pPr indent="0" marL="0">
              <a:buNone/>
            </a:pPr>
            <a:r>
              <a:rPr lang="en-US" sz="1500" b="1" i="1" dirty="0">
                <a:solidFill>
                  <a:srgbClr val="FFFFFF"/>
                </a:solidFill>
                <a:latin typeface="Cambria" pitchFamily="34" charset="0"/>
                <a:ea typeface="Cambria" pitchFamily="34" charset="-122"/>
                <a:cs typeface="Cambria" pitchFamily="34" charset="-120"/>
              </a:rPr>
              <a:t>Türkiye'den İngilizce test: "Almanya'da görünüyoruz."</a:t>
            </a:r>
            <a:endParaRPr lang="en-US" sz="1500" dirty="0"/>
          </a:p>
        </p:txBody>
      </p:sp>
      <p:sp>
        <p:nvSpPr>
          <p:cNvPr id="13" name="Text 11"/>
          <p:cNvSpPr txBox="1"/>
          <p:nvPr/>
        </p:nvSpPr>
        <p:spPr>
          <a:xfrm>
            <a:off x="1280160" y="3474720"/>
            <a:ext cx="4206240" cy="640080"/>
          </a:xfrm>
          <a:prstGeom prst="rect">
            <a:avLst/>
          </a:prstGeom>
          <a:noFill/>
          <a:ln/>
        </p:spPr>
        <p:txBody>
          <a:bodyPr wrap="square" lIns="0" tIns="0" rIns="0" bIns="0" rtlCol="0" anchor="ctr"/>
          <a:lstStyle/>
          <a:p>
            <a:pPr indent="0" marL="0">
              <a:buNone/>
            </a:pPr>
            <a:r>
              <a:rPr lang="en-US" sz="1250" dirty="0">
                <a:solidFill>
                  <a:srgbClr val="AAAAAA"/>
                </a:solidFill>
                <a:latin typeface="Arial" pitchFamily="34" charset="0"/>
                <a:ea typeface="Arial" pitchFamily="34" charset="-122"/>
                <a:cs typeface="Arial" pitchFamily="34" charset="-120"/>
              </a:rPr>
              <a:t>"Almanya için cevap ver" demek, Almanya'dan gerçek bir kullanıcı testiyle aynı değildir.</a:t>
            </a:r>
            <a:endParaRPr lang="en-US" sz="1250" dirty="0"/>
          </a:p>
        </p:txBody>
      </p:sp>
      <p:sp>
        <p:nvSpPr>
          <p:cNvPr id="14" name="Shape 12"/>
          <p:cNvSpPr/>
          <p:nvPr/>
        </p:nvSpPr>
        <p:spPr>
          <a:xfrm>
            <a:off x="6400800" y="2286000"/>
            <a:ext cx="4800600" cy="1920240"/>
          </a:xfrm>
          <a:prstGeom prst="roundRect">
            <a:avLst>
              <a:gd name="adj" fmla="val 1905"/>
            </a:avLst>
          </a:prstGeom>
          <a:solidFill>
            <a:srgbClr val="2A2145"/>
          </a:solidFill>
          <a:ln w="9525">
            <a:solidFill>
              <a:srgbClr val="A78BFA"/>
            </a:solidFill>
            <a:prstDash val="solid"/>
          </a:ln>
        </p:spPr>
      </p:sp>
      <p:sp>
        <p:nvSpPr>
          <p:cNvPr id="15" name="Text 13"/>
          <p:cNvSpPr txBox="1"/>
          <p:nvPr/>
        </p:nvSpPr>
        <p:spPr>
          <a:xfrm>
            <a:off x="6720840" y="2468880"/>
            <a:ext cx="3657600" cy="256032"/>
          </a:xfrm>
          <a:prstGeom prst="rect">
            <a:avLst/>
          </a:prstGeom>
          <a:noFill/>
          <a:ln/>
        </p:spPr>
        <p:txBody>
          <a:bodyPr wrap="square" lIns="0" tIns="0" rIns="0" bIns="0" rtlCol="0" anchor="ctr"/>
          <a:lstStyle/>
          <a:p>
            <a:pPr indent="0" marL="0">
              <a:buNone/>
            </a:pPr>
            <a:r>
              <a:rPr lang="en-US" sz="1050" spc="240" kern="0" dirty="0">
                <a:solidFill>
                  <a:srgbClr val="A78BFA"/>
                </a:solidFill>
                <a:latin typeface="Arial" pitchFamily="34" charset="0"/>
                <a:ea typeface="Arial" pitchFamily="34" charset="-122"/>
                <a:cs typeface="Arial" pitchFamily="34" charset="-120"/>
              </a:rPr>
              <a:t>PAZARIN KENDİ DİLİ</a:t>
            </a:r>
            <a:endParaRPr lang="en-US" sz="1050" dirty="0"/>
          </a:p>
        </p:txBody>
      </p:sp>
      <p:sp>
        <p:nvSpPr>
          <p:cNvPr id="16" name="Text 14"/>
          <p:cNvSpPr txBox="1"/>
          <p:nvPr/>
        </p:nvSpPr>
        <p:spPr>
          <a:xfrm>
            <a:off x="6720840" y="2788920"/>
            <a:ext cx="4206240" cy="1280160"/>
          </a:xfrm>
          <a:prstGeom prst="rect">
            <a:avLst/>
          </a:prstGeom>
          <a:noFill/>
          <a:ln/>
        </p:spPr>
        <p:txBody>
          <a:bodyPr wrap="square" lIns="0" tIns="0" rIns="0" bIns="0" rtlCol="0" anchor="ctr"/>
          <a:lstStyle/>
          <a:p>
            <a:pPr indent="0" marL="0">
              <a:buNone/>
            </a:pPr>
            <a:r>
              <a:rPr lang="en-US" sz="1400" dirty="0">
                <a:solidFill>
                  <a:srgbClr val="FFFFFF"/>
                </a:solidFill>
                <a:latin typeface="Arial" pitchFamily="34" charset="0"/>
                <a:ea typeface="Arial" pitchFamily="34" charset="-122"/>
                <a:cs typeface="Arial" pitchFamily="34" charset="-120"/>
              </a:rPr>
              <a:t>Almanya'da model DIN normlarına ve Avrupa kaynaklarına, ABD'de ANSI ve ASTM standartlarına yaslanır.</a:t>
            </a:r>
            <a:endParaRPr lang="en-US" sz="1400" dirty="0"/>
          </a:p>
        </p:txBody>
      </p:sp>
      <p:sp>
        <p:nvSpPr>
          <p:cNvPr id="17" name="Text 15"/>
          <p:cNvSpPr txBox="1"/>
          <p:nvPr/>
        </p:nvSpPr>
        <p:spPr>
          <a:xfrm>
            <a:off x="960120" y="4434840"/>
            <a:ext cx="3657600" cy="320040"/>
          </a:xfrm>
          <a:prstGeom prst="rect">
            <a:avLst/>
          </a:prstGeom>
          <a:noFill/>
          <a:ln/>
        </p:spPr>
        <p:txBody>
          <a:bodyPr wrap="square" lIns="0" tIns="0" rIns="0" bIns="0" rtlCol="0" anchor="ctr"/>
          <a:lstStyle/>
          <a:p>
            <a:pPr indent="0" marL="0">
              <a:buNone/>
            </a:pPr>
            <a:r>
              <a:rPr lang="en-US" sz="1300" b="1" dirty="0">
                <a:solidFill>
                  <a:srgbClr val="FFFFFF"/>
                </a:solidFill>
                <a:latin typeface="Arial" pitchFamily="34" charset="0"/>
                <a:ea typeface="Arial" pitchFamily="34" charset="-122"/>
                <a:cs typeface="Arial" pitchFamily="34" charset="-120"/>
              </a:rPr>
              <a:t>Her test kaydında</a:t>
            </a:r>
            <a:endParaRPr lang="en-US" sz="1300" dirty="0"/>
          </a:p>
        </p:txBody>
      </p:sp>
      <p:sp>
        <p:nvSpPr>
          <p:cNvPr id="18" name="Text 16"/>
          <p:cNvSpPr txBox="1"/>
          <p:nvPr/>
        </p:nvSpPr>
        <p:spPr>
          <a:xfrm>
            <a:off x="960120" y="4754880"/>
            <a:ext cx="10241280" cy="457200"/>
          </a:xfrm>
          <a:prstGeom prst="rect">
            <a:avLst/>
          </a:prstGeom>
          <a:noFill/>
          <a:ln/>
        </p:spPr>
        <p:txBody>
          <a:bodyPr wrap="square" lIns="0" tIns="0" rIns="0" bIns="0" rtlCol="0" anchor="ctr"/>
          <a:lstStyle/>
          <a:p>
            <a:pPr indent="0" marL="0">
              <a:buNone/>
            </a:pPr>
            <a:r>
              <a:rPr lang="en-US" sz="1150" dirty="0">
                <a:solidFill>
                  <a:srgbClr val="A78BFA"/>
                </a:solidFill>
                <a:latin typeface="Courier New" pitchFamily="34" charset="0"/>
                <a:ea typeface="Courier New" pitchFamily="34" charset="-122"/>
                <a:cs typeface="Courier New" pitchFamily="34" charset="-120"/>
              </a:rPr>
              <a:t>soru · hedef ülke · sorgu dili · gerçek test konumu · platform · web araması açık mı · tarih · yeni sohbet mi · kaynaklar</a:t>
            </a:r>
            <a:endParaRPr lang="en-US" sz="1150" dirty="0"/>
          </a:p>
        </p:txBody>
      </p:sp>
      <p:sp>
        <p:nvSpPr>
          <p:cNvPr id="19" name="Text 17"/>
          <p:cNvSpPr txBox="1"/>
          <p:nvPr/>
        </p:nvSpPr>
        <p:spPr>
          <a:xfrm>
            <a:off x="868680" y="5760720"/>
            <a:ext cx="10424160" cy="274320"/>
          </a:xfrm>
          <a:prstGeom prst="rect">
            <a:avLst/>
          </a:prstGeom>
          <a:noFill/>
          <a:ln/>
        </p:spPr>
        <p:txBody>
          <a:bodyPr wrap="square" lIns="0" tIns="0" rIns="0" bIns="0" rtlCol="0" anchor="ctr"/>
          <a:lstStyle/>
          <a:p>
            <a:pPr indent="0" marL="0">
              <a:buNone/>
            </a:pPr>
            <a:r>
              <a:rPr lang="en-US" sz="1000" dirty="0">
                <a:solidFill>
                  <a:srgbClr val="777777"/>
                </a:solidFill>
                <a:latin typeface="Arial" pitchFamily="34" charset="0"/>
                <a:ea typeface="Arial" pitchFamily="34" charset="-122"/>
                <a:cs typeface="Arial" pitchFamily="34" charset="-120"/>
              </a:rPr>
              <a:t>Üç tekrar istatistiksel güven garantisi değildir; oynaklığı görmeye yarayan başlangıçtır. API ile tüketici arayüzü sonuçlarını aynı seri saymayın.</a:t>
            </a:r>
            <a:endParaRPr lang="en-US" sz="100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3A3A3A"/>
            </a:solidFill>
            <a:prstDash val="solid"/>
          </a:ln>
        </p:spPr>
      </p:sp>
      <p:sp>
        <p:nvSpPr>
          <p:cNvPr id="3" name="Shape 1"/>
          <p:cNvSpPr/>
          <p:nvPr/>
        </p:nvSpPr>
        <p:spPr>
          <a:xfrm>
            <a:off x="658368" y="6199632"/>
            <a:ext cx="10844784" cy="0"/>
          </a:xfrm>
          <a:prstGeom prst="line">
            <a:avLst/>
          </a:prstGeom>
          <a:noFill/>
          <a:ln w="9525">
            <a:solidFill>
              <a:srgbClr val="3A3A3A"/>
            </a:solidFill>
            <a:prstDash val="solid"/>
          </a:ln>
        </p:spPr>
      </p:sp>
      <p:sp>
        <p:nvSpPr>
          <p:cNvPr id="4" name="Shape 2"/>
          <p:cNvSpPr/>
          <p:nvPr/>
        </p:nvSpPr>
        <p:spPr>
          <a:xfrm>
            <a:off x="658368" y="457200"/>
            <a:ext cx="0" cy="402336"/>
          </a:xfrm>
          <a:prstGeom prst="line">
            <a:avLst/>
          </a:prstGeom>
          <a:noFill/>
          <a:ln w="9525">
            <a:solidFill>
              <a:srgbClr val="3A3A3A"/>
            </a:solidFill>
            <a:prstDash val="solid"/>
          </a:ln>
        </p:spPr>
      </p:sp>
      <p:sp>
        <p:nvSpPr>
          <p:cNvPr id="5" name="Shape 3"/>
          <p:cNvSpPr/>
          <p:nvPr/>
        </p:nvSpPr>
        <p:spPr>
          <a:xfrm>
            <a:off x="658368" y="5998464"/>
            <a:ext cx="0" cy="402336"/>
          </a:xfrm>
          <a:prstGeom prst="line">
            <a:avLst/>
          </a:prstGeom>
          <a:noFill/>
          <a:ln w="9525">
            <a:solidFill>
              <a:srgbClr val="3A3A3A"/>
            </a:solidFill>
            <a:prstDash val="solid"/>
          </a:ln>
        </p:spPr>
      </p:sp>
      <p:sp>
        <p:nvSpPr>
          <p:cNvPr id="6" name="Shape 4"/>
          <p:cNvSpPr/>
          <p:nvPr/>
        </p:nvSpPr>
        <p:spPr>
          <a:xfrm>
            <a:off x="11503152" y="457200"/>
            <a:ext cx="0" cy="402336"/>
          </a:xfrm>
          <a:prstGeom prst="line">
            <a:avLst/>
          </a:prstGeom>
          <a:noFill/>
          <a:ln w="9525">
            <a:solidFill>
              <a:srgbClr val="3A3A3A"/>
            </a:solidFill>
            <a:prstDash val="solid"/>
          </a:ln>
        </p:spPr>
      </p:sp>
      <p:sp>
        <p:nvSpPr>
          <p:cNvPr id="7" name="Shape 5"/>
          <p:cNvSpPr/>
          <p:nvPr/>
        </p:nvSpPr>
        <p:spPr>
          <a:xfrm>
            <a:off x="11503152" y="5998464"/>
            <a:ext cx="0" cy="402336"/>
          </a:xfrm>
          <a:prstGeom prst="line">
            <a:avLst/>
          </a:prstGeom>
          <a:noFill/>
          <a:ln w="9525">
            <a:solidFill>
              <a:srgbClr val="3A3A3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8A8A8A"/>
                </a:solidFill>
                <a:latin typeface="Arial" pitchFamily="34" charset="0"/>
                <a:ea typeface="Arial" pitchFamily="34" charset="-122"/>
                <a:cs typeface="Arial" pitchFamily="34" charset="-120"/>
              </a:rPr>
              <a:t>ATÖLYE SORUSU · MARKA ADI KULLANMADAN</a:t>
            </a:r>
            <a:endParaRPr lang="en-US" sz="1100" dirty="0"/>
          </a:p>
        </p:txBody>
      </p:sp>
      <p:sp>
        <p:nvSpPr>
          <p:cNvPr id="9" name="Shape 7"/>
          <p:cNvSpPr/>
          <p:nvPr/>
        </p:nvSpPr>
        <p:spPr>
          <a:xfrm>
            <a:off x="960120" y="1417320"/>
            <a:ext cx="10241280" cy="3017520"/>
          </a:xfrm>
          <a:prstGeom prst="roundRect">
            <a:avLst>
              <a:gd name="adj" fmla="val 1212"/>
            </a:avLst>
          </a:prstGeom>
          <a:solidFill>
            <a:srgbClr val="141414"/>
          </a:solidFill>
          <a:ln w="9525">
            <a:solidFill>
              <a:srgbClr val="3A3A3A"/>
            </a:solidFill>
            <a:prstDash val="solid"/>
          </a:ln>
        </p:spPr>
      </p:sp>
      <p:sp>
        <p:nvSpPr>
          <p:cNvPr id="10" name="Text 8"/>
          <p:cNvSpPr txBox="1"/>
          <p:nvPr/>
        </p:nvSpPr>
        <p:spPr>
          <a:xfrm>
            <a:off x="1325880" y="1600200"/>
            <a:ext cx="9509760" cy="2651760"/>
          </a:xfrm>
          <a:prstGeom prst="rect">
            <a:avLst/>
          </a:prstGeom>
          <a:noFill/>
          <a:ln/>
        </p:spPr>
        <p:txBody>
          <a:bodyPr wrap="square" lIns="0" tIns="0" rIns="0" bIns="0" rtlCol="0" anchor="ctr"/>
          <a:lstStyle/>
          <a:p>
            <a:pPr indent="0" marL="0">
              <a:lnSpc>
                <a:spcPct val="125000"/>
              </a:lnSpc>
              <a:buNone/>
            </a:pPr>
            <a:r>
              <a:rPr lang="en-US" sz="1700" i="1" dirty="0">
                <a:solidFill>
                  <a:srgbClr val="FFFFFF"/>
                </a:solidFill>
                <a:latin typeface="Cambria" pitchFamily="34" charset="0"/>
                <a:ea typeface="Cambria" pitchFamily="34" charset="-122"/>
                <a:cs typeface="Cambria" pitchFamily="34" charset="-120"/>
              </a:rPr>
              <a:t>"Almanya'daki bir otel tedarikçisi için Türkiye'den 70 × 140 cm, 500 g/m² pamuk havlu üreticilerini araştır. İlk sipariş 5.000 adet. Minimum sipariş, üretim süresi ve kamuya açık teknik belgeleri karşılaştır. Güncel kaynak bağlantılarını belirt. Bulamadığın bilgileri bilinmiyor yaz; şirketin kendi beyanıyla bağımsız doğrulamayı ayır."</a:t>
            </a:r>
            <a:endParaRPr lang="en-US" sz="1700" dirty="0"/>
          </a:p>
        </p:txBody>
      </p:sp>
      <p:sp>
        <p:nvSpPr>
          <p:cNvPr id="11" name="Text 9"/>
          <p:cNvSpPr txBox="1"/>
          <p:nvPr/>
        </p:nvSpPr>
        <p:spPr>
          <a:xfrm>
            <a:off x="960120" y="4663440"/>
            <a:ext cx="10241280" cy="411480"/>
          </a:xfrm>
          <a:prstGeom prst="rect">
            <a:avLst/>
          </a:prstGeom>
          <a:noFill/>
          <a:ln/>
        </p:spPr>
        <p:txBody>
          <a:bodyPr wrap="square" lIns="0" tIns="0" rIns="0" bIns="0" rtlCol="0" anchor="ctr"/>
          <a:lstStyle/>
          <a:p>
            <a:pPr algn="ctr" indent="0" marL="0">
              <a:buNone/>
            </a:pPr>
            <a:r>
              <a:rPr lang="en-US" sz="1500" dirty="0">
                <a:solidFill>
                  <a:srgbClr val="CFCFCF"/>
                </a:solidFill>
                <a:latin typeface="Arial" pitchFamily="34" charset="0"/>
                <a:ea typeface="Arial" pitchFamily="34" charset="-122"/>
                <a:cs typeface="Arial" pitchFamily="34" charset="-120"/>
              </a:rPr>
              <a:t>Kendi firmanızla çalışıyorsanız yalnızca ürünü, pazarı ve koşulları değiştirin.</a:t>
            </a:r>
            <a:endParaRPr lang="en-US" sz="1500" dirty="0"/>
          </a:p>
        </p:txBody>
      </p:sp>
      <p:sp>
        <p:nvSpPr>
          <p:cNvPr id="12" name="Text 10"/>
          <p:cNvSpPr txBox="1"/>
          <p:nvPr/>
        </p:nvSpPr>
        <p:spPr>
          <a:xfrm>
            <a:off x="960120" y="5120640"/>
            <a:ext cx="10241280" cy="457200"/>
          </a:xfrm>
          <a:prstGeom prst="rect">
            <a:avLst/>
          </a:prstGeom>
          <a:noFill/>
          <a:ln/>
        </p:spPr>
        <p:txBody>
          <a:bodyPr wrap="square" lIns="0" tIns="0" rIns="0" bIns="0" rtlCol="0" anchor="ctr"/>
          <a:lstStyle/>
          <a:p>
            <a:pPr algn="ctr" indent="0" marL="0">
              <a:buNone/>
            </a:pPr>
            <a:r>
              <a:rPr lang="en-US" sz="1500" b="1" i="1" dirty="0">
                <a:solidFill>
                  <a:srgbClr val="A78BFA"/>
                </a:solidFill>
                <a:latin typeface="Cambria" pitchFamily="34" charset="0"/>
                <a:ea typeface="Cambria" pitchFamily="34" charset="-122"/>
                <a:cs typeface="Cambria" pitchFamily="34" charset="-120"/>
              </a:rPr>
              <a:t>Tek yanıt ölçüm değil, teşhisin başlangıcıdır. Kaynaklar açılmadan yanıt doğru kabul edilmez.</a:t>
            </a:r>
            <a:endParaRPr lang="en-US" sz="1500"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bg>
      <p:bgPr>
        <a:solidFill>
          <a:srgbClr val="EFEFEF"/>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9A9A9A"/>
            </a:solidFill>
            <a:prstDash val="solid"/>
          </a:ln>
        </p:spPr>
      </p:sp>
      <p:sp>
        <p:nvSpPr>
          <p:cNvPr id="3" name="Shape 1"/>
          <p:cNvSpPr/>
          <p:nvPr/>
        </p:nvSpPr>
        <p:spPr>
          <a:xfrm>
            <a:off x="658368" y="6199632"/>
            <a:ext cx="10844784" cy="0"/>
          </a:xfrm>
          <a:prstGeom prst="line">
            <a:avLst/>
          </a:prstGeom>
          <a:noFill/>
          <a:ln w="9525">
            <a:solidFill>
              <a:srgbClr val="9A9A9A"/>
            </a:solidFill>
            <a:prstDash val="solid"/>
          </a:ln>
        </p:spPr>
      </p:sp>
      <p:sp>
        <p:nvSpPr>
          <p:cNvPr id="4" name="Shape 2"/>
          <p:cNvSpPr/>
          <p:nvPr/>
        </p:nvSpPr>
        <p:spPr>
          <a:xfrm>
            <a:off x="658368" y="457200"/>
            <a:ext cx="0" cy="402336"/>
          </a:xfrm>
          <a:prstGeom prst="line">
            <a:avLst/>
          </a:prstGeom>
          <a:noFill/>
          <a:ln w="9525">
            <a:solidFill>
              <a:srgbClr val="9A9A9A"/>
            </a:solidFill>
            <a:prstDash val="solid"/>
          </a:ln>
        </p:spPr>
      </p:sp>
      <p:sp>
        <p:nvSpPr>
          <p:cNvPr id="5" name="Shape 3"/>
          <p:cNvSpPr/>
          <p:nvPr/>
        </p:nvSpPr>
        <p:spPr>
          <a:xfrm>
            <a:off x="658368" y="5998464"/>
            <a:ext cx="0" cy="402336"/>
          </a:xfrm>
          <a:prstGeom prst="line">
            <a:avLst/>
          </a:prstGeom>
          <a:noFill/>
          <a:ln w="9525">
            <a:solidFill>
              <a:srgbClr val="9A9A9A"/>
            </a:solidFill>
            <a:prstDash val="solid"/>
          </a:ln>
        </p:spPr>
      </p:sp>
      <p:sp>
        <p:nvSpPr>
          <p:cNvPr id="6" name="Shape 4"/>
          <p:cNvSpPr/>
          <p:nvPr/>
        </p:nvSpPr>
        <p:spPr>
          <a:xfrm>
            <a:off x="11503152" y="457200"/>
            <a:ext cx="0" cy="402336"/>
          </a:xfrm>
          <a:prstGeom prst="line">
            <a:avLst/>
          </a:prstGeom>
          <a:noFill/>
          <a:ln w="9525">
            <a:solidFill>
              <a:srgbClr val="9A9A9A"/>
            </a:solidFill>
            <a:prstDash val="solid"/>
          </a:ln>
        </p:spPr>
      </p:sp>
      <p:sp>
        <p:nvSpPr>
          <p:cNvPr id="7" name="Shape 5"/>
          <p:cNvSpPr/>
          <p:nvPr/>
        </p:nvSpPr>
        <p:spPr>
          <a:xfrm>
            <a:off x="11503152" y="5998464"/>
            <a:ext cx="0" cy="402336"/>
          </a:xfrm>
          <a:prstGeom prst="line">
            <a:avLst/>
          </a:prstGeom>
          <a:noFill/>
          <a:ln w="9525">
            <a:solidFill>
              <a:srgbClr val="9A9A9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6B6B6B"/>
                </a:solidFill>
                <a:latin typeface="Arial" pitchFamily="34" charset="0"/>
                <a:ea typeface="Arial" pitchFamily="34" charset="-122"/>
                <a:cs typeface="Arial" pitchFamily="34" charset="-120"/>
              </a:rPr>
              <a:t>FARKLARI İŞARETLEYİN</a:t>
            </a:r>
            <a:endParaRPr lang="en-US" sz="1100" dirty="0"/>
          </a:p>
        </p:txBody>
      </p:sp>
      <p:sp>
        <p:nvSpPr>
          <p:cNvPr id="9" name="Shape 7"/>
          <p:cNvSpPr/>
          <p:nvPr/>
        </p:nvSpPr>
        <p:spPr>
          <a:xfrm>
            <a:off x="9464040" y="850392"/>
            <a:ext cx="1783080" cy="274320"/>
          </a:xfrm>
          <a:prstGeom prst="roundRect">
            <a:avLst>
              <a:gd name="adj" fmla="val 16667"/>
            </a:avLst>
          </a:prstGeom>
          <a:solidFill>
            <a:srgbClr val="E2DCF7"/>
          </a:solidFill>
          <a:ln w="6350">
            <a:solidFill>
              <a:srgbClr val="6D4AE0"/>
            </a:solidFill>
            <a:prstDash val="solid"/>
          </a:ln>
        </p:spPr>
      </p:sp>
      <p:sp>
        <p:nvSpPr>
          <p:cNvPr id="10" name="Text 8"/>
          <p:cNvSpPr txBox="1"/>
          <p:nvPr/>
        </p:nvSpPr>
        <p:spPr>
          <a:xfrm>
            <a:off x="9464040" y="850392"/>
            <a:ext cx="1783080" cy="274320"/>
          </a:xfrm>
          <a:prstGeom prst="rect">
            <a:avLst/>
          </a:prstGeom>
          <a:noFill/>
          <a:ln/>
        </p:spPr>
        <p:txBody>
          <a:bodyPr wrap="square" lIns="0" tIns="0" rIns="0" bIns="0" rtlCol="0" anchor="ctr"/>
          <a:lstStyle/>
          <a:p>
            <a:pPr algn="ctr" indent="0" marL="0">
              <a:buNone/>
            </a:pPr>
            <a:r>
              <a:rPr lang="en-US" sz="850" b="1" spc="150" kern="0" dirty="0">
                <a:solidFill>
                  <a:srgbClr val="6D4AE0"/>
                </a:solidFill>
                <a:latin typeface="Arial" pitchFamily="34" charset="0"/>
                <a:ea typeface="Arial" pitchFamily="34" charset="-122"/>
                <a:cs typeface="Arial" pitchFamily="34" charset="-120"/>
              </a:rPr>
              <a:t>KURGUSAL VERİ SETİ</a:t>
            </a:r>
            <a:endParaRPr lang="en-US" sz="850" dirty="0"/>
          </a:p>
        </p:txBody>
      </p:sp>
      <p:sp>
        <p:nvSpPr>
          <p:cNvPr id="11" name="Text 9"/>
          <p:cNvSpPr txBox="1"/>
          <p:nvPr/>
        </p:nvSpPr>
        <p:spPr>
          <a:xfrm>
            <a:off x="822960" y="1188720"/>
            <a:ext cx="10515600" cy="822960"/>
          </a:xfrm>
          <a:prstGeom prst="rect">
            <a:avLst/>
          </a:prstGeom>
          <a:noFill/>
          <a:ln/>
        </p:spPr>
        <p:txBody>
          <a:bodyPr wrap="square" lIns="0" tIns="0" rIns="0" bIns="0" rtlCol="0" anchor="t"/>
          <a:lstStyle/>
          <a:p>
            <a:pPr algn="ctr" indent="0" marL="0">
              <a:buNone/>
            </a:pPr>
            <a:r>
              <a:rPr lang="en-US" sz="3200" dirty="0">
                <a:solidFill>
                  <a:srgbClr val="111111"/>
                </a:solidFill>
                <a:latin typeface="Arial" pitchFamily="34" charset="0"/>
                <a:ea typeface="Arial" pitchFamily="34" charset="-122"/>
                <a:cs typeface="Arial" pitchFamily="34" charset="-120"/>
              </a:rPr>
              <a:t>Örnek Dokuma, </a:t>
            </a:r>
            <a:pPr algn="ctr" indent="0" marL="0">
              <a:buNone/>
            </a:pPr>
            <a:r>
              <a:rPr lang="en-US" sz="3200" b="1" i="1" dirty="0">
                <a:solidFill>
                  <a:srgbClr val="6D4AE0"/>
                </a:solidFill>
                <a:latin typeface="Cambria" pitchFamily="34" charset="0"/>
                <a:ea typeface="Cambria" pitchFamily="34" charset="-122"/>
                <a:cs typeface="Cambria" pitchFamily="34" charset="-120"/>
              </a:rPr>
              <a:t>MD500 havlu</a:t>
            </a:r>
            <a:endParaRPr lang="en-US" sz="3200" dirty="0"/>
          </a:p>
        </p:txBody>
      </p:sp>
      <p:sp>
        <p:nvSpPr>
          <p:cNvPr id="12" name="Text 10"/>
          <p:cNvSpPr txBox="1"/>
          <p:nvPr/>
        </p:nvSpPr>
        <p:spPr>
          <a:xfrm>
            <a:off x="914400" y="1874520"/>
            <a:ext cx="2240280" cy="256032"/>
          </a:xfrm>
          <a:prstGeom prst="rect">
            <a:avLst/>
          </a:prstGeom>
          <a:noFill/>
          <a:ln/>
        </p:spPr>
        <p:txBody>
          <a:bodyPr wrap="square" lIns="0" tIns="0" rIns="0" bIns="0" rtlCol="0" anchor="ctr"/>
          <a:lstStyle/>
          <a:p>
            <a:pPr indent="0" marL="0">
              <a:buNone/>
            </a:pPr>
            <a:r>
              <a:rPr lang="en-US" sz="1000" spc="200" kern="0" dirty="0">
                <a:solidFill>
                  <a:srgbClr val="888888"/>
                </a:solidFill>
                <a:latin typeface="Arial" pitchFamily="34" charset="0"/>
                <a:ea typeface="Arial" pitchFamily="34" charset="-122"/>
                <a:cs typeface="Arial" pitchFamily="34" charset="-120"/>
              </a:rPr>
              <a:t>ALAN</a:t>
            </a:r>
            <a:endParaRPr lang="en-US" sz="1000" dirty="0"/>
          </a:p>
        </p:txBody>
      </p:sp>
      <p:sp>
        <p:nvSpPr>
          <p:cNvPr id="13" name="Text 11"/>
          <p:cNvSpPr txBox="1"/>
          <p:nvPr/>
        </p:nvSpPr>
        <p:spPr>
          <a:xfrm>
            <a:off x="3291840" y="1874520"/>
            <a:ext cx="2514600" cy="256032"/>
          </a:xfrm>
          <a:prstGeom prst="rect">
            <a:avLst/>
          </a:prstGeom>
          <a:noFill/>
          <a:ln/>
        </p:spPr>
        <p:txBody>
          <a:bodyPr wrap="square" lIns="0" tIns="0" rIns="0" bIns="0" rtlCol="0" anchor="ctr"/>
          <a:lstStyle/>
          <a:p>
            <a:pPr indent="0" marL="0">
              <a:buNone/>
            </a:pPr>
            <a:r>
              <a:rPr lang="en-US" sz="1000" spc="200" kern="0" dirty="0">
                <a:solidFill>
                  <a:srgbClr val="888888"/>
                </a:solidFill>
                <a:latin typeface="Arial" pitchFamily="34" charset="0"/>
                <a:ea typeface="Arial" pitchFamily="34" charset="-122"/>
                <a:cs typeface="Arial" pitchFamily="34" charset="-120"/>
              </a:rPr>
              <a:t>WEB SAYFASI</a:t>
            </a:r>
            <a:endParaRPr lang="en-US" sz="1000" dirty="0"/>
          </a:p>
        </p:txBody>
      </p:sp>
      <p:sp>
        <p:nvSpPr>
          <p:cNvPr id="14" name="Text 12"/>
          <p:cNvSpPr txBox="1"/>
          <p:nvPr/>
        </p:nvSpPr>
        <p:spPr>
          <a:xfrm>
            <a:off x="5943600" y="1874520"/>
            <a:ext cx="2514600" cy="256032"/>
          </a:xfrm>
          <a:prstGeom prst="rect">
            <a:avLst/>
          </a:prstGeom>
          <a:noFill/>
          <a:ln/>
        </p:spPr>
        <p:txBody>
          <a:bodyPr wrap="square" lIns="0" tIns="0" rIns="0" bIns="0" rtlCol="0" anchor="ctr"/>
          <a:lstStyle/>
          <a:p>
            <a:pPr indent="0" marL="0">
              <a:buNone/>
            </a:pPr>
            <a:r>
              <a:rPr lang="en-US" sz="1000" spc="200" kern="0" dirty="0">
                <a:solidFill>
                  <a:srgbClr val="888888"/>
                </a:solidFill>
                <a:latin typeface="Arial" pitchFamily="34" charset="0"/>
                <a:ea typeface="Arial" pitchFamily="34" charset="-122"/>
                <a:cs typeface="Arial" pitchFamily="34" charset="-120"/>
              </a:rPr>
              <a:t>FEED VEYA KATALOG</a:t>
            </a:r>
            <a:endParaRPr lang="en-US" sz="1000" dirty="0"/>
          </a:p>
        </p:txBody>
      </p:sp>
      <p:sp>
        <p:nvSpPr>
          <p:cNvPr id="15" name="Text 13"/>
          <p:cNvSpPr txBox="1"/>
          <p:nvPr/>
        </p:nvSpPr>
        <p:spPr>
          <a:xfrm>
            <a:off x="8595360" y="1874520"/>
            <a:ext cx="2606040" cy="256032"/>
          </a:xfrm>
          <a:prstGeom prst="rect">
            <a:avLst/>
          </a:prstGeom>
          <a:noFill/>
          <a:ln/>
        </p:spPr>
        <p:txBody>
          <a:bodyPr wrap="square" lIns="0" tIns="0" rIns="0" bIns="0" rtlCol="0" anchor="ctr"/>
          <a:lstStyle/>
          <a:p>
            <a:pPr indent="0" marL="0">
              <a:buNone/>
            </a:pPr>
            <a:r>
              <a:rPr lang="en-US" sz="1000" spc="200" kern="0" dirty="0">
                <a:solidFill>
                  <a:srgbClr val="888888"/>
                </a:solidFill>
                <a:latin typeface="Arial" pitchFamily="34" charset="0"/>
                <a:ea typeface="Arial" pitchFamily="34" charset="-122"/>
                <a:cs typeface="Arial" pitchFamily="34" charset="-120"/>
              </a:rPr>
              <a:t>SATIŞIN DOĞRULADIĞI KAYIT</a:t>
            </a:r>
            <a:endParaRPr lang="en-US" sz="1000" dirty="0"/>
          </a:p>
        </p:txBody>
      </p:sp>
      <p:sp>
        <p:nvSpPr>
          <p:cNvPr id="16" name="Shape 14"/>
          <p:cNvSpPr/>
          <p:nvPr/>
        </p:nvSpPr>
        <p:spPr>
          <a:xfrm>
            <a:off x="868680" y="2203704"/>
            <a:ext cx="10424160" cy="0"/>
          </a:xfrm>
          <a:prstGeom prst="line">
            <a:avLst/>
          </a:prstGeom>
          <a:noFill/>
          <a:ln w="9525">
            <a:solidFill>
              <a:srgbClr val="C2C2C2"/>
            </a:solidFill>
            <a:prstDash val="dash"/>
          </a:ln>
        </p:spPr>
      </p:sp>
      <p:sp>
        <p:nvSpPr>
          <p:cNvPr id="17" name="Text 15"/>
          <p:cNvSpPr txBox="1"/>
          <p:nvPr/>
        </p:nvSpPr>
        <p:spPr>
          <a:xfrm>
            <a:off x="941832" y="2258568"/>
            <a:ext cx="2194560" cy="457200"/>
          </a:xfrm>
          <a:prstGeom prst="rect">
            <a:avLst/>
          </a:prstGeom>
          <a:noFill/>
          <a:ln/>
        </p:spPr>
        <p:txBody>
          <a:bodyPr wrap="square" lIns="0" tIns="0" rIns="0" bIns="0" rtlCol="0" anchor="ctr"/>
          <a:lstStyle/>
          <a:p>
            <a:pPr indent="0" marL="0">
              <a:buNone/>
            </a:pPr>
            <a:r>
              <a:rPr lang="en-US" sz="1300" b="1" dirty="0">
                <a:solidFill>
                  <a:srgbClr val="111111"/>
                </a:solidFill>
                <a:latin typeface="Arial" pitchFamily="34" charset="0"/>
                <a:ea typeface="Arial" pitchFamily="34" charset="-122"/>
                <a:cs typeface="Arial" pitchFamily="34" charset="-120"/>
              </a:rPr>
              <a:t>Ürün kodu</a:t>
            </a:r>
            <a:endParaRPr lang="en-US" sz="1300" dirty="0"/>
          </a:p>
        </p:txBody>
      </p:sp>
      <p:sp>
        <p:nvSpPr>
          <p:cNvPr id="18" name="Text 16"/>
          <p:cNvSpPr txBox="1"/>
          <p:nvPr/>
        </p:nvSpPr>
        <p:spPr>
          <a:xfrm>
            <a:off x="3319272" y="2258568"/>
            <a:ext cx="2468880" cy="457200"/>
          </a:xfrm>
          <a:prstGeom prst="rect">
            <a:avLst/>
          </a:prstGeom>
          <a:noFill/>
          <a:ln/>
        </p:spPr>
        <p:txBody>
          <a:bodyPr wrap="square" lIns="0" tIns="0" rIns="0" bIns="0" rtlCol="0" anchor="ctr"/>
          <a:lstStyle/>
          <a:p>
            <a:pPr indent="0" marL="0">
              <a:buNone/>
            </a:pPr>
            <a:r>
              <a:rPr lang="en-US" sz="1300" dirty="0">
                <a:solidFill>
                  <a:srgbClr val="2E2E2E"/>
                </a:solidFill>
                <a:latin typeface="Arial" pitchFamily="34" charset="0"/>
                <a:ea typeface="Arial" pitchFamily="34" charset="-122"/>
                <a:cs typeface="Arial" pitchFamily="34" charset="-120"/>
              </a:rPr>
              <a:t>MD500-W</a:t>
            </a:r>
            <a:endParaRPr lang="en-US" sz="1300" dirty="0"/>
          </a:p>
        </p:txBody>
      </p:sp>
      <p:sp>
        <p:nvSpPr>
          <p:cNvPr id="19" name="Shape 17"/>
          <p:cNvSpPr/>
          <p:nvPr/>
        </p:nvSpPr>
        <p:spPr>
          <a:xfrm>
            <a:off x="5897880" y="2249424"/>
            <a:ext cx="2560320" cy="475488"/>
          </a:xfrm>
          <a:prstGeom prst="rect">
            <a:avLst/>
          </a:prstGeom>
          <a:solidFill>
            <a:srgbClr val="E2DCF7"/>
          </a:solidFill>
          <a:ln w="6350">
            <a:solidFill>
              <a:srgbClr val="6D4AE0"/>
            </a:solidFill>
            <a:prstDash val="solid"/>
          </a:ln>
        </p:spPr>
      </p:sp>
      <p:sp>
        <p:nvSpPr>
          <p:cNvPr id="20" name="Text 18"/>
          <p:cNvSpPr txBox="1"/>
          <p:nvPr/>
        </p:nvSpPr>
        <p:spPr>
          <a:xfrm>
            <a:off x="5971032" y="2258568"/>
            <a:ext cx="2468880" cy="457200"/>
          </a:xfrm>
          <a:prstGeom prst="rect">
            <a:avLst/>
          </a:prstGeom>
          <a:noFill/>
          <a:ln/>
        </p:spPr>
        <p:txBody>
          <a:bodyPr wrap="square" lIns="0" tIns="0" rIns="0" bIns="0" rtlCol="0" anchor="ctr"/>
          <a:lstStyle/>
          <a:p>
            <a:pPr indent="0" marL="0">
              <a:buNone/>
            </a:pPr>
            <a:r>
              <a:rPr lang="en-US" sz="1300" dirty="0">
                <a:solidFill>
                  <a:srgbClr val="2E2E2E"/>
                </a:solidFill>
                <a:latin typeface="Arial" pitchFamily="34" charset="0"/>
                <a:ea typeface="Arial" pitchFamily="34" charset="-122"/>
                <a:cs typeface="Arial" pitchFamily="34" charset="-120"/>
              </a:rPr>
              <a:t>MD500</a:t>
            </a:r>
            <a:endParaRPr lang="en-US" sz="1300" dirty="0"/>
          </a:p>
        </p:txBody>
      </p:sp>
      <p:sp>
        <p:nvSpPr>
          <p:cNvPr id="21" name="Text 19"/>
          <p:cNvSpPr txBox="1"/>
          <p:nvPr/>
        </p:nvSpPr>
        <p:spPr>
          <a:xfrm>
            <a:off x="8622792" y="2258568"/>
            <a:ext cx="2560320" cy="457200"/>
          </a:xfrm>
          <a:prstGeom prst="rect">
            <a:avLst/>
          </a:prstGeom>
          <a:noFill/>
          <a:ln/>
        </p:spPr>
        <p:txBody>
          <a:bodyPr wrap="square" lIns="0" tIns="0" rIns="0" bIns="0" rtlCol="0" anchor="ctr"/>
          <a:lstStyle/>
          <a:p>
            <a:pPr indent="0" marL="0">
              <a:buNone/>
            </a:pPr>
            <a:r>
              <a:rPr lang="en-US" sz="1300" dirty="0">
                <a:solidFill>
                  <a:srgbClr val="2E2E2E"/>
                </a:solidFill>
                <a:latin typeface="Arial" pitchFamily="34" charset="0"/>
                <a:ea typeface="Arial" pitchFamily="34" charset="-122"/>
                <a:cs typeface="Arial" pitchFamily="34" charset="-120"/>
              </a:rPr>
              <a:t>MD500-W beyaz varyant</a:t>
            </a:r>
            <a:endParaRPr lang="en-US" sz="1300" dirty="0"/>
          </a:p>
        </p:txBody>
      </p:sp>
      <p:sp>
        <p:nvSpPr>
          <p:cNvPr id="22" name="Shape 20"/>
          <p:cNvSpPr/>
          <p:nvPr/>
        </p:nvSpPr>
        <p:spPr>
          <a:xfrm>
            <a:off x="868680" y="2770632"/>
            <a:ext cx="10424160" cy="0"/>
          </a:xfrm>
          <a:prstGeom prst="line">
            <a:avLst/>
          </a:prstGeom>
          <a:noFill/>
          <a:ln w="9525">
            <a:solidFill>
              <a:srgbClr val="C2C2C2"/>
            </a:solidFill>
            <a:prstDash val="dash"/>
          </a:ln>
        </p:spPr>
      </p:sp>
      <p:sp>
        <p:nvSpPr>
          <p:cNvPr id="23" name="Text 21"/>
          <p:cNvSpPr txBox="1"/>
          <p:nvPr/>
        </p:nvSpPr>
        <p:spPr>
          <a:xfrm>
            <a:off x="941832" y="2825496"/>
            <a:ext cx="2194560" cy="457200"/>
          </a:xfrm>
          <a:prstGeom prst="rect">
            <a:avLst/>
          </a:prstGeom>
          <a:noFill/>
          <a:ln/>
        </p:spPr>
        <p:txBody>
          <a:bodyPr wrap="square" lIns="0" tIns="0" rIns="0" bIns="0" rtlCol="0" anchor="ctr"/>
          <a:lstStyle/>
          <a:p>
            <a:pPr indent="0" marL="0">
              <a:buNone/>
            </a:pPr>
            <a:r>
              <a:rPr lang="en-US" sz="1300" b="1" dirty="0">
                <a:solidFill>
                  <a:srgbClr val="111111"/>
                </a:solidFill>
                <a:latin typeface="Arial" pitchFamily="34" charset="0"/>
                <a:ea typeface="Arial" pitchFamily="34" charset="-122"/>
                <a:cs typeface="Arial" pitchFamily="34" charset="-120"/>
              </a:rPr>
              <a:t>Ölçü</a:t>
            </a:r>
            <a:endParaRPr lang="en-US" sz="1300" dirty="0"/>
          </a:p>
        </p:txBody>
      </p:sp>
      <p:sp>
        <p:nvSpPr>
          <p:cNvPr id="24" name="Text 22"/>
          <p:cNvSpPr txBox="1"/>
          <p:nvPr/>
        </p:nvSpPr>
        <p:spPr>
          <a:xfrm>
            <a:off x="3319272" y="2825496"/>
            <a:ext cx="2468880" cy="457200"/>
          </a:xfrm>
          <a:prstGeom prst="rect">
            <a:avLst/>
          </a:prstGeom>
          <a:noFill/>
          <a:ln/>
        </p:spPr>
        <p:txBody>
          <a:bodyPr wrap="square" lIns="0" tIns="0" rIns="0" bIns="0" rtlCol="0" anchor="ctr"/>
          <a:lstStyle/>
          <a:p>
            <a:pPr indent="0" marL="0">
              <a:buNone/>
            </a:pPr>
            <a:r>
              <a:rPr lang="en-US" sz="1300" dirty="0">
                <a:solidFill>
                  <a:srgbClr val="2E2E2E"/>
                </a:solidFill>
                <a:latin typeface="Arial" pitchFamily="34" charset="0"/>
                <a:ea typeface="Arial" pitchFamily="34" charset="-122"/>
                <a:cs typeface="Arial" pitchFamily="34" charset="-120"/>
              </a:rPr>
              <a:t>70 × 140 cm</a:t>
            </a:r>
            <a:endParaRPr lang="en-US" sz="1300" dirty="0"/>
          </a:p>
        </p:txBody>
      </p:sp>
      <p:sp>
        <p:nvSpPr>
          <p:cNvPr id="25" name="Text 23"/>
          <p:cNvSpPr txBox="1"/>
          <p:nvPr/>
        </p:nvSpPr>
        <p:spPr>
          <a:xfrm>
            <a:off x="5971032" y="2825496"/>
            <a:ext cx="2468880" cy="457200"/>
          </a:xfrm>
          <a:prstGeom prst="rect">
            <a:avLst/>
          </a:prstGeom>
          <a:noFill/>
          <a:ln/>
        </p:spPr>
        <p:txBody>
          <a:bodyPr wrap="square" lIns="0" tIns="0" rIns="0" bIns="0" rtlCol="0" anchor="ctr"/>
          <a:lstStyle/>
          <a:p>
            <a:pPr indent="0" marL="0">
              <a:buNone/>
            </a:pPr>
            <a:r>
              <a:rPr lang="en-US" sz="1300" dirty="0">
                <a:solidFill>
                  <a:srgbClr val="2E2E2E"/>
                </a:solidFill>
                <a:latin typeface="Arial" pitchFamily="34" charset="0"/>
                <a:ea typeface="Arial" pitchFamily="34" charset="-122"/>
                <a:cs typeface="Arial" pitchFamily="34" charset="-120"/>
              </a:rPr>
              <a:t>70 × 140 cm</a:t>
            </a:r>
            <a:endParaRPr lang="en-US" sz="1300" dirty="0"/>
          </a:p>
        </p:txBody>
      </p:sp>
      <p:sp>
        <p:nvSpPr>
          <p:cNvPr id="26" name="Text 24"/>
          <p:cNvSpPr txBox="1"/>
          <p:nvPr/>
        </p:nvSpPr>
        <p:spPr>
          <a:xfrm>
            <a:off x="8622792" y="2825496"/>
            <a:ext cx="2560320" cy="457200"/>
          </a:xfrm>
          <a:prstGeom prst="rect">
            <a:avLst/>
          </a:prstGeom>
          <a:noFill/>
          <a:ln/>
        </p:spPr>
        <p:txBody>
          <a:bodyPr wrap="square" lIns="0" tIns="0" rIns="0" bIns="0" rtlCol="0" anchor="ctr"/>
          <a:lstStyle/>
          <a:p>
            <a:pPr indent="0" marL="0">
              <a:buNone/>
            </a:pPr>
            <a:r>
              <a:rPr lang="en-US" sz="1300" dirty="0">
                <a:solidFill>
                  <a:srgbClr val="2E2E2E"/>
                </a:solidFill>
                <a:latin typeface="Arial" pitchFamily="34" charset="0"/>
                <a:ea typeface="Arial" pitchFamily="34" charset="-122"/>
                <a:cs typeface="Arial" pitchFamily="34" charset="-120"/>
              </a:rPr>
              <a:t>70 × 140 cm</a:t>
            </a:r>
            <a:endParaRPr lang="en-US" sz="1300" dirty="0"/>
          </a:p>
        </p:txBody>
      </p:sp>
      <p:sp>
        <p:nvSpPr>
          <p:cNvPr id="27" name="Shape 25"/>
          <p:cNvSpPr/>
          <p:nvPr/>
        </p:nvSpPr>
        <p:spPr>
          <a:xfrm>
            <a:off x="868680" y="3337560"/>
            <a:ext cx="10424160" cy="0"/>
          </a:xfrm>
          <a:prstGeom prst="line">
            <a:avLst/>
          </a:prstGeom>
          <a:noFill/>
          <a:ln w="9525">
            <a:solidFill>
              <a:srgbClr val="C2C2C2"/>
            </a:solidFill>
            <a:prstDash val="dash"/>
          </a:ln>
        </p:spPr>
      </p:sp>
      <p:sp>
        <p:nvSpPr>
          <p:cNvPr id="28" name="Text 26"/>
          <p:cNvSpPr txBox="1"/>
          <p:nvPr/>
        </p:nvSpPr>
        <p:spPr>
          <a:xfrm>
            <a:off x="941832" y="3392424"/>
            <a:ext cx="2194560" cy="457200"/>
          </a:xfrm>
          <a:prstGeom prst="rect">
            <a:avLst/>
          </a:prstGeom>
          <a:noFill/>
          <a:ln/>
        </p:spPr>
        <p:txBody>
          <a:bodyPr wrap="square" lIns="0" tIns="0" rIns="0" bIns="0" rtlCol="0" anchor="ctr"/>
          <a:lstStyle/>
          <a:p>
            <a:pPr indent="0" marL="0">
              <a:buNone/>
            </a:pPr>
            <a:r>
              <a:rPr lang="en-US" sz="1300" b="1" dirty="0">
                <a:solidFill>
                  <a:srgbClr val="111111"/>
                </a:solidFill>
                <a:latin typeface="Arial" pitchFamily="34" charset="0"/>
                <a:ea typeface="Arial" pitchFamily="34" charset="-122"/>
                <a:cs typeface="Arial" pitchFamily="34" charset="-120"/>
              </a:rPr>
              <a:t>Gramaj</a:t>
            </a:r>
            <a:endParaRPr lang="en-US" sz="1300" dirty="0"/>
          </a:p>
        </p:txBody>
      </p:sp>
      <p:sp>
        <p:nvSpPr>
          <p:cNvPr id="29" name="Text 27"/>
          <p:cNvSpPr txBox="1"/>
          <p:nvPr/>
        </p:nvSpPr>
        <p:spPr>
          <a:xfrm>
            <a:off x="3319272" y="3392424"/>
            <a:ext cx="2468880" cy="457200"/>
          </a:xfrm>
          <a:prstGeom prst="rect">
            <a:avLst/>
          </a:prstGeom>
          <a:noFill/>
          <a:ln/>
        </p:spPr>
        <p:txBody>
          <a:bodyPr wrap="square" lIns="0" tIns="0" rIns="0" bIns="0" rtlCol="0" anchor="ctr"/>
          <a:lstStyle/>
          <a:p>
            <a:pPr indent="0" marL="0">
              <a:buNone/>
            </a:pPr>
            <a:r>
              <a:rPr lang="en-US" sz="1300" dirty="0">
                <a:solidFill>
                  <a:srgbClr val="2E2E2E"/>
                </a:solidFill>
                <a:latin typeface="Arial" pitchFamily="34" charset="0"/>
                <a:ea typeface="Arial" pitchFamily="34" charset="-122"/>
                <a:cs typeface="Arial" pitchFamily="34" charset="-120"/>
              </a:rPr>
              <a:t>500 g/m²</a:t>
            </a:r>
            <a:endParaRPr lang="en-US" sz="1300" dirty="0"/>
          </a:p>
        </p:txBody>
      </p:sp>
      <p:sp>
        <p:nvSpPr>
          <p:cNvPr id="30" name="Shape 28"/>
          <p:cNvSpPr/>
          <p:nvPr/>
        </p:nvSpPr>
        <p:spPr>
          <a:xfrm>
            <a:off x="5897880" y="3383280"/>
            <a:ext cx="2560320" cy="475488"/>
          </a:xfrm>
          <a:prstGeom prst="rect">
            <a:avLst/>
          </a:prstGeom>
          <a:solidFill>
            <a:srgbClr val="E2DCF7"/>
          </a:solidFill>
          <a:ln w="6350">
            <a:solidFill>
              <a:srgbClr val="6D4AE0"/>
            </a:solidFill>
            <a:prstDash val="solid"/>
          </a:ln>
        </p:spPr>
      </p:sp>
      <p:sp>
        <p:nvSpPr>
          <p:cNvPr id="31" name="Text 29"/>
          <p:cNvSpPr txBox="1"/>
          <p:nvPr/>
        </p:nvSpPr>
        <p:spPr>
          <a:xfrm>
            <a:off x="5971032" y="3392424"/>
            <a:ext cx="2468880" cy="457200"/>
          </a:xfrm>
          <a:prstGeom prst="rect">
            <a:avLst/>
          </a:prstGeom>
          <a:noFill/>
          <a:ln/>
        </p:spPr>
        <p:txBody>
          <a:bodyPr wrap="square" lIns="0" tIns="0" rIns="0" bIns="0" rtlCol="0" anchor="ctr"/>
          <a:lstStyle/>
          <a:p>
            <a:pPr indent="0" marL="0">
              <a:buNone/>
            </a:pPr>
            <a:r>
              <a:rPr lang="en-US" sz="1300" dirty="0">
                <a:solidFill>
                  <a:srgbClr val="2E2E2E"/>
                </a:solidFill>
                <a:latin typeface="Arial" pitchFamily="34" charset="0"/>
                <a:ea typeface="Arial" pitchFamily="34" charset="-122"/>
                <a:cs typeface="Arial" pitchFamily="34" charset="-120"/>
              </a:rPr>
              <a:t>450 g/m²</a:t>
            </a:r>
            <a:endParaRPr lang="en-US" sz="1300" dirty="0"/>
          </a:p>
        </p:txBody>
      </p:sp>
      <p:sp>
        <p:nvSpPr>
          <p:cNvPr id="32" name="Text 30"/>
          <p:cNvSpPr txBox="1"/>
          <p:nvPr/>
        </p:nvSpPr>
        <p:spPr>
          <a:xfrm>
            <a:off x="8622792" y="3392424"/>
            <a:ext cx="2560320" cy="457200"/>
          </a:xfrm>
          <a:prstGeom prst="rect">
            <a:avLst/>
          </a:prstGeom>
          <a:noFill/>
          <a:ln/>
        </p:spPr>
        <p:txBody>
          <a:bodyPr wrap="square" lIns="0" tIns="0" rIns="0" bIns="0" rtlCol="0" anchor="ctr"/>
          <a:lstStyle/>
          <a:p>
            <a:pPr indent="0" marL="0">
              <a:buNone/>
            </a:pPr>
            <a:r>
              <a:rPr lang="en-US" sz="1300" dirty="0">
                <a:solidFill>
                  <a:srgbClr val="2E2E2E"/>
                </a:solidFill>
                <a:latin typeface="Arial" pitchFamily="34" charset="0"/>
                <a:ea typeface="Arial" pitchFamily="34" charset="-122"/>
                <a:cs typeface="Arial" pitchFamily="34" charset="-120"/>
              </a:rPr>
              <a:t>500 g/m²</a:t>
            </a:r>
            <a:endParaRPr lang="en-US" sz="1300" dirty="0"/>
          </a:p>
        </p:txBody>
      </p:sp>
      <p:sp>
        <p:nvSpPr>
          <p:cNvPr id="33" name="Shape 31"/>
          <p:cNvSpPr/>
          <p:nvPr/>
        </p:nvSpPr>
        <p:spPr>
          <a:xfrm>
            <a:off x="868680" y="3904488"/>
            <a:ext cx="10424160" cy="0"/>
          </a:xfrm>
          <a:prstGeom prst="line">
            <a:avLst/>
          </a:prstGeom>
          <a:noFill/>
          <a:ln w="9525">
            <a:solidFill>
              <a:srgbClr val="C2C2C2"/>
            </a:solidFill>
            <a:prstDash val="dash"/>
          </a:ln>
        </p:spPr>
      </p:sp>
      <p:sp>
        <p:nvSpPr>
          <p:cNvPr id="34" name="Text 32"/>
          <p:cNvSpPr txBox="1"/>
          <p:nvPr/>
        </p:nvSpPr>
        <p:spPr>
          <a:xfrm>
            <a:off x="941832" y="3959352"/>
            <a:ext cx="2194560" cy="457200"/>
          </a:xfrm>
          <a:prstGeom prst="rect">
            <a:avLst/>
          </a:prstGeom>
          <a:noFill/>
          <a:ln/>
        </p:spPr>
        <p:txBody>
          <a:bodyPr wrap="square" lIns="0" tIns="0" rIns="0" bIns="0" rtlCol="0" anchor="ctr"/>
          <a:lstStyle/>
          <a:p>
            <a:pPr indent="0" marL="0">
              <a:buNone/>
            </a:pPr>
            <a:r>
              <a:rPr lang="en-US" sz="1300" b="1" dirty="0">
                <a:solidFill>
                  <a:srgbClr val="111111"/>
                </a:solidFill>
                <a:latin typeface="Arial" pitchFamily="34" charset="0"/>
                <a:ea typeface="Arial" pitchFamily="34" charset="-122"/>
                <a:cs typeface="Arial" pitchFamily="34" charset="-120"/>
              </a:rPr>
              <a:t>Minimum sipariş</a:t>
            </a:r>
            <a:endParaRPr lang="en-US" sz="1300" dirty="0"/>
          </a:p>
        </p:txBody>
      </p:sp>
      <p:sp>
        <p:nvSpPr>
          <p:cNvPr id="35" name="Text 33"/>
          <p:cNvSpPr txBox="1"/>
          <p:nvPr/>
        </p:nvSpPr>
        <p:spPr>
          <a:xfrm>
            <a:off x="3319272" y="3959352"/>
            <a:ext cx="2468880" cy="457200"/>
          </a:xfrm>
          <a:prstGeom prst="rect">
            <a:avLst/>
          </a:prstGeom>
          <a:noFill/>
          <a:ln/>
        </p:spPr>
        <p:txBody>
          <a:bodyPr wrap="square" lIns="0" tIns="0" rIns="0" bIns="0" rtlCol="0" anchor="ctr"/>
          <a:lstStyle/>
          <a:p>
            <a:pPr indent="0" marL="0">
              <a:buNone/>
            </a:pPr>
            <a:r>
              <a:rPr lang="en-US" sz="1300" dirty="0">
                <a:solidFill>
                  <a:srgbClr val="2E2E2E"/>
                </a:solidFill>
                <a:latin typeface="Arial" pitchFamily="34" charset="0"/>
                <a:ea typeface="Arial" pitchFamily="34" charset="-122"/>
                <a:cs typeface="Arial" pitchFamily="34" charset="-120"/>
              </a:rPr>
              <a:t>500 adet</a:t>
            </a:r>
            <a:endParaRPr lang="en-US" sz="1300" dirty="0"/>
          </a:p>
        </p:txBody>
      </p:sp>
      <p:sp>
        <p:nvSpPr>
          <p:cNvPr id="36" name="Shape 34"/>
          <p:cNvSpPr/>
          <p:nvPr/>
        </p:nvSpPr>
        <p:spPr>
          <a:xfrm>
            <a:off x="5897880" y="3950208"/>
            <a:ext cx="2560320" cy="475488"/>
          </a:xfrm>
          <a:prstGeom prst="rect">
            <a:avLst/>
          </a:prstGeom>
          <a:solidFill>
            <a:srgbClr val="E2DCF7"/>
          </a:solidFill>
          <a:ln w="6350">
            <a:solidFill>
              <a:srgbClr val="6D4AE0"/>
            </a:solidFill>
            <a:prstDash val="solid"/>
          </a:ln>
        </p:spPr>
      </p:sp>
      <p:sp>
        <p:nvSpPr>
          <p:cNvPr id="37" name="Text 35"/>
          <p:cNvSpPr txBox="1"/>
          <p:nvPr/>
        </p:nvSpPr>
        <p:spPr>
          <a:xfrm>
            <a:off x="5971032" y="3959352"/>
            <a:ext cx="2468880" cy="457200"/>
          </a:xfrm>
          <a:prstGeom prst="rect">
            <a:avLst/>
          </a:prstGeom>
          <a:noFill/>
          <a:ln/>
        </p:spPr>
        <p:txBody>
          <a:bodyPr wrap="square" lIns="0" tIns="0" rIns="0" bIns="0" rtlCol="0" anchor="ctr"/>
          <a:lstStyle/>
          <a:p>
            <a:pPr indent="0" marL="0">
              <a:buNone/>
            </a:pPr>
            <a:r>
              <a:rPr lang="en-US" sz="1300" dirty="0">
                <a:solidFill>
                  <a:srgbClr val="2E2E2E"/>
                </a:solidFill>
                <a:latin typeface="Arial" pitchFamily="34" charset="0"/>
                <a:ea typeface="Arial" pitchFamily="34" charset="-122"/>
                <a:cs typeface="Arial" pitchFamily="34" charset="-120"/>
              </a:rPr>
              <a:t>Belirtilmemiş</a:t>
            </a:r>
            <a:endParaRPr lang="en-US" sz="1300" dirty="0"/>
          </a:p>
        </p:txBody>
      </p:sp>
      <p:sp>
        <p:nvSpPr>
          <p:cNvPr id="38" name="Text 36"/>
          <p:cNvSpPr txBox="1"/>
          <p:nvPr/>
        </p:nvSpPr>
        <p:spPr>
          <a:xfrm>
            <a:off x="8622792" y="3959352"/>
            <a:ext cx="2560320" cy="457200"/>
          </a:xfrm>
          <a:prstGeom prst="rect">
            <a:avLst/>
          </a:prstGeom>
          <a:noFill/>
          <a:ln/>
        </p:spPr>
        <p:txBody>
          <a:bodyPr wrap="square" lIns="0" tIns="0" rIns="0" bIns="0" rtlCol="0" anchor="ctr"/>
          <a:lstStyle/>
          <a:p>
            <a:pPr indent="0" marL="0">
              <a:buNone/>
            </a:pPr>
            <a:r>
              <a:rPr lang="en-US" sz="1300" dirty="0">
                <a:solidFill>
                  <a:srgbClr val="2E2E2E"/>
                </a:solidFill>
                <a:latin typeface="Arial" pitchFamily="34" charset="0"/>
                <a:ea typeface="Arial" pitchFamily="34" charset="-122"/>
                <a:cs typeface="Arial" pitchFamily="34" charset="-120"/>
              </a:rPr>
              <a:t>Renk başına 500 adet</a:t>
            </a:r>
            <a:endParaRPr lang="en-US" sz="1300" dirty="0"/>
          </a:p>
        </p:txBody>
      </p:sp>
      <p:sp>
        <p:nvSpPr>
          <p:cNvPr id="39" name="Shape 37"/>
          <p:cNvSpPr/>
          <p:nvPr/>
        </p:nvSpPr>
        <p:spPr>
          <a:xfrm>
            <a:off x="868680" y="4471416"/>
            <a:ext cx="10424160" cy="0"/>
          </a:xfrm>
          <a:prstGeom prst="line">
            <a:avLst/>
          </a:prstGeom>
          <a:noFill/>
          <a:ln w="9525">
            <a:solidFill>
              <a:srgbClr val="C2C2C2"/>
            </a:solidFill>
            <a:prstDash val="dash"/>
          </a:ln>
        </p:spPr>
      </p:sp>
      <p:sp>
        <p:nvSpPr>
          <p:cNvPr id="40" name="Text 38"/>
          <p:cNvSpPr txBox="1"/>
          <p:nvPr/>
        </p:nvSpPr>
        <p:spPr>
          <a:xfrm>
            <a:off x="941832" y="4526280"/>
            <a:ext cx="2194560" cy="457200"/>
          </a:xfrm>
          <a:prstGeom prst="rect">
            <a:avLst/>
          </a:prstGeom>
          <a:noFill/>
          <a:ln/>
        </p:spPr>
        <p:txBody>
          <a:bodyPr wrap="square" lIns="0" tIns="0" rIns="0" bIns="0" rtlCol="0" anchor="ctr"/>
          <a:lstStyle/>
          <a:p>
            <a:pPr indent="0" marL="0">
              <a:buNone/>
            </a:pPr>
            <a:r>
              <a:rPr lang="en-US" sz="1300" b="1" dirty="0">
                <a:solidFill>
                  <a:srgbClr val="111111"/>
                </a:solidFill>
                <a:latin typeface="Arial" pitchFamily="34" charset="0"/>
                <a:ea typeface="Arial" pitchFamily="34" charset="-122"/>
                <a:cs typeface="Arial" pitchFamily="34" charset="-120"/>
              </a:rPr>
              <a:t>Süre ve stok</a:t>
            </a:r>
            <a:endParaRPr lang="en-US" sz="1300" dirty="0"/>
          </a:p>
        </p:txBody>
      </p:sp>
      <p:sp>
        <p:nvSpPr>
          <p:cNvPr id="41" name="Shape 39"/>
          <p:cNvSpPr/>
          <p:nvPr/>
        </p:nvSpPr>
        <p:spPr>
          <a:xfrm>
            <a:off x="3246120" y="4517136"/>
            <a:ext cx="2560320" cy="475488"/>
          </a:xfrm>
          <a:prstGeom prst="rect">
            <a:avLst/>
          </a:prstGeom>
          <a:solidFill>
            <a:srgbClr val="E2DCF7"/>
          </a:solidFill>
          <a:ln w="6350">
            <a:solidFill>
              <a:srgbClr val="6D4AE0"/>
            </a:solidFill>
            <a:prstDash val="solid"/>
          </a:ln>
        </p:spPr>
      </p:sp>
      <p:sp>
        <p:nvSpPr>
          <p:cNvPr id="42" name="Text 40"/>
          <p:cNvSpPr txBox="1"/>
          <p:nvPr/>
        </p:nvSpPr>
        <p:spPr>
          <a:xfrm>
            <a:off x="3319272" y="4526280"/>
            <a:ext cx="2468880" cy="457200"/>
          </a:xfrm>
          <a:prstGeom prst="rect">
            <a:avLst/>
          </a:prstGeom>
          <a:noFill/>
          <a:ln/>
        </p:spPr>
        <p:txBody>
          <a:bodyPr wrap="square" lIns="0" tIns="0" rIns="0" bIns="0" rtlCol="0" anchor="ctr"/>
          <a:lstStyle/>
          <a:p>
            <a:pPr indent="0" marL="0">
              <a:buNone/>
            </a:pPr>
            <a:r>
              <a:rPr lang="en-US" sz="1300" dirty="0">
                <a:solidFill>
                  <a:srgbClr val="2E2E2E"/>
                </a:solidFill>
                <a:latin typeface="Arial" pitchFamily="34" charset="0"/>
                <a:ea typeface="Arial" pitchFamily="34" charset="-122"/>
                <a:cs typeface="Arial" pitchFamily="34" charset="-120"/>
              </a:rPr>
              <a:t>20 gün ve stokta</a:t>
            </a:r>
            <a:endParaRPr lang="en-US" sz="1300" dirty="0"/>
          </a:p>
        </p:txBody>
      </p:sp>
      <p:sp>
        <p:nvSpPr>
          <p:cNvPr id="43" name="Shape 41"/>
          <p:cNvSpPr/>
          <p:nvPr/>
        </p:nvSpPr>
        <p:spPr>
          <a:xfrm>
            <a:off x="5897880" y="4517136"/>
            <a:ext cx="2560320" cy="475488"/>
          </a:xfrm>
          <a:prstGeom prst="rect">
            <a:avLst/>
          </a:prstGeom>
          <a:solidFill>
            <a:srgbClr val="E2DCF7"/>
          </a:solidFill>
          <a:ln w="6350">
            <a:solidFill>
              <a:srgbClr val="6D4AE0"/>
            </a:solidFill>
            <a:prstDash val="solid"/>
          </a:ln>
        </p:spPr>
      </p:sp>
      <p:sp>
        <p:nvSpPr>
          <p:cNvPr id="44" name="Text 42"/>
          <p:cNvSpPr txBox="1"/>
          <p:nvPr/>
        </p:nvSpPr>
        <p:spPr>
          <a:xfrm>
            <a:off x="5971032" y="4526280"/>
            <a:ext cx="2468880" cy="457200"/>
          </a:xfrm>
          <a:prstGeom prst="rect">
            <a:avLst/>
          </a:prstGeom>
          <a:noFill/>
          <a:ln/>
        </p:spPr>
        <p:txBody>
          <a:bodyPr wrap="square" lIns="0" tIns="0" rIns="0" bIns="0" rtlCol="0" anchor="ctr"/>
          <a:lstStyle/>
          <a:p>
            <a:pPr indent="0" marL="0">
              <a:buNone/>
            </a:pPr>
            <a:r>
              <a:rPr lang="en-US" sz="1300" dirty="0">
                <a:solidFill>
                  <a:srgbClr val="2E2E2E"/>
                </a:solidFill>
                <a:latin typeface="Arial" pitchFamily="34" charset="0"/>
                <a:ea typeface="Arial" pitchFamily="34" charset="-122"/>
                <a:cs typeface="Arial" pitchFamily="34" charset="-120"/>
              </a:rPr>
              <a:t>Stokta</a:t>
            </a:r>
            <a:endParaRPr lang="en-US" sz="1300" dirty="0"/>
          </a:p>
        </p:txBody>
      </p:sp>
      <p:sp>
        <p:nvSpPr>
          <p:cNvPr id="45" name="Text 43"/>
          <p:cNvSpPr txBox="1"/>
          <p:nvPr/>
        </p:nvSpPr>
        <p:spPr>
          <a:xfrm>
            <a:off x="8622792" y="4526280"/>
            <a:ext cx="2560320" cy="457200"/>
          </a:xfrm>
          <a:prstGeom prst="rect">
            <a:avLst/>
          </a:prstGeom>
          <a:noFill/>
          <a:ln/>
        </p:spPr>
        <p:txBody>
          <a:bodyPr wrap="square" lIns="0" tIns="0" rIns="0" bIns="0" rtlCol="0" anchor="ctr"/>
          <a:lstStyle/>
          <a:p>
            <a:pPr indent="0" marL="0">
              <a:buNone/>
            </a:pPr>
            <a:r>
              <a:rPr lang="en-US" sz="1300" dirty="0">
                <a:solidFill>
                  <a:srgbClr val="2E2E2E"/>
                </a:solidFill>
                <a:latin typeface="Arial" pitchFamily="34" charset="0"/>
                <a:ea typeface="Arial" pitchFamily="34" charset="-122"/>
                <a:cs typeface="Arial" pitchFamily="34" charset="-120"/>
              </a:rPr>
              <a:t>Siparişe üretim, 20 iş günü</a:t>
            </a:r>
            <a:endParaRPr lang="en-US" sz="1300" dirty="0"/>
          </a:p>
        </p:txBody>
      </p:sp>
      <p:sp>
        <p:nvSpPr>
          <p:cNvPr id="46" name="Shape 44"/>
          <p:cNvSpPr/>
          <p:nvPr/>
        </p:nvSpPr>
        <p:spPr>
          <a:xfrm>
            <a:off x="868680" y="5038344"/>
            <a:ext cx="10424160" cy="0"/>
          </a:xfrm>
          <a:prstGeom prst="line">
            <a:avLst/>
          </a:prstGeom>
          <a:noFill/>
          <a:ln w="9525">
            <a:solidFill>
              <a:srgbClr val="C2C2C2"/>
            </a:solidFill>
            <a:prstDash val="dash"/>
          </a:ln>
        </p:spPr>
      </p:sp>
      <p:sp>
        <p:nvSpPr>
          <p:cNvPr id="47" name="Text 45"/>
          <p:cNvSpPr txBox="1"/>
          <p:nvPr/>
        </p:nvSpPr>
        <p:spPr>
          <a:xfrm>
            <a:off x="868680" y="5120640"/>
            <a:ext cx="10424160" cy="411480"/>
          </a:xfrm>
          <a:prstGeom prst="rect">
            <a:avLst/>
          </a:prstGeom>
          <a:noFill/>
          <a:ln/>
        </p:spPr>
        <p:txBody>
          <a:bodyPr wrap="square" lIns="0" tIns="0" rIns="0" bIns="0" rtlCol="0" anchor="ctr"/>
          <a:lstStyle/>
          <a:p>
            <a:pPr algn="ctr" indent="0" marL="0">
              <a:buNone/>
            </a:pPr>
            <a:r>
              <a:rPr lang="en-US" sz="1400" b="1" dirty="0">
                <a:solidFill>
                  <a:srgbClr val="222222"/>
                </a:solidFill>
                <a:latin typeface="Arial" pitchFamily="34" charset="0"/>
                <a:ea typeface="Arial" pitchFamily="34" charset="-122"/>
                <a:cs typeface="Arial" pitchFamily="34" charset="-120"/>
              </a:rPr>
              <a:t>Önce farkları işaretleyin. Sonra hangi kaydın yetkili kaynaktan teyit edilmesi gerektiğini yazın.</a:t>
            </a:r>
            <a:endParaRPr lang="en-US" sz="1400" dirty="0"/>
          </a:p>
        </p:txBody>
      </p:sp>
      <p:sp>
        <p:nvSpPr>
          <p:cNvPr id="48" name="Text 46"/>
          <p:cNvSpPr txBox="1"/>
          <p:nvPr/>
        </p:nvSpPr>
        <p:spPr>
          <a:xfrm>
            <a:off x="868680" y="5760720"/>
            <a:ext cx="10424160" cy="274320"/>
          </a:xfrm>
          <a:prstGeom prst="rect">
            <a:avLst/>
          </a:prstGeom>
          <a:noFill/>
          <a:ln/>
        </p:spPr>
        <p:txBody>
          <a:bodyPr wrap="square" lIns="0" tIns="0" rIns="0" bIns="0" rtlCol="0" anchor="ctr"/>
          <a:lstStyle/>
          <a:p>
            <a:pPr indent="0" marL="0">
              <a:buNone/>
            </a:pPr>
            <a:r>
              <a:rPr lang="en-US" sz="1000" dirty="0">
                <a:solidFill>
                  <a:srgbClr val="8E8E8E"/>
                </a:solidFill>
                <a:latin typeface="Arial" pitchFamily="34" charset="0"/>
                <a:ea typeface="Arial" pitchFamily="34" charset="-122"/>
                <a:cs typeface="Arial" pitchFamily="34" charset="-120"/>
              </a:rPr>
              <a:t>Öğretim için sadeleştirilmiştir. "Satışın söylediği her şey doğrudur" anlamına gelmez; teknik özellik ürün ekibiyle, süre planlamayla teyit edilir.</a:t>
            </a:r>
            <a:endParaRPr lang="en-US" sz="1000"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bg>
      <p:bgPr>
        <a:solidFill>
          <a:srgbClr val="EFEFEF"/>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9A9A9A"/>
            </a:solidFill>
            <a:prstDash val="solid"/>
          </a:ln>
        </p:spPr>
      </p:sp>
      <p:sp>
        <p:nvSpPr>
          <p:cNvPr id="3" name="Shape 1"/>
          <p:cNvSpPr/>
          <p:nvPr/>
        </p:nvSpPr>
        <p:spPr>
          <a:xfrm>
            <a:off x="658368" y="6199632"/>
            <a:ext cx="10844784" cy="0"/>
          </a:xfrm>
          <a:prstGeom prst="line">
            <a:avLst/>
          </a:prstGeom>
          <a:noFill/>
          <a:ln w="9525">
            <a:solidFill>
              <a:srgbClr val="9A9A9A"/>
            </a:solidFill>
            <a:prstDash val="solid"/>
          </a:ln>
        </p:spPr>
      </p:sp>
      <p:sp>
        <p:nvSpPr>
          <p:cNvPr id="4" name="Shape 2"/>
          <p:cNvSpPr/>
          <p:nvPr/>
        </p:nvSpPr>
        <p:spPr>
          <a:xfrm>
            <a:off x="658368" y="457200"/>
            <a:ext cx="0" cy="402336"/>
          </a:xfrm>
          <a:prstGeom prst="line">
            <a:avLst/>
          </a:prstGeom>
          <a:noFill/>
          <a:ln w="9525">
            <a:solidFill>
              <a:srgbClr val="9A9A9A"/>
            </a:solidFill>
            <a:prstDash val="solid"/>
          </a:ln>
        </p:spPr>
      </p:sp>
      <p:sp>
        <p:nvSpPr>
          <p:cNvPr id="5" name="Shape 3"/>
          <p:cNvSpPr/>
          <p:nvPr/>
        </p:nvSpPr>
        <p:spPr>
          <a:xfrm>
            <a:off x="658368" y="5998464"/>
            <a:ext cx="0" cy="402336"/>
          </a:xfrm>
          <a:prstGeom prst="line">
            <a:avLst/>
          </a:prstGeom>
          <a:noFill/>
          <a:ln w="9525">
            <a:solidFill>
              <a:srgbClr val="9A9A9A"/>
            </a:solidFill>
            <a:prstDash val="solid"/>
          </a:ln>
        </p:spPr>
      </p:sp>
      <p:sp>
        <p:nvSpPr>
          <p:cNvPr id="6" name="Shape 4"/>
          <p:cNvSpPr/>
          <p:nvPr/>
        </p:nvSpPr>
        <p:spPr>
          <a:xfrm>
            <a:off x="11503152" y="457200"/>
            <a:ext cx="0" cy="402336"/>
          </a:xfrm>
          <a:prstGeom prst="line">
            <a:avLst/>
          </a:prstGeom>
          <a:noFill/>
          <a:ln w="9525">
            <a:solidFill>
              <a:srgbClr val="9A9A9A"/>
            </a:solidFill>
            <a:prstDash val="solid"/>
          </a:ln>
        </p:spPr>
      </p:sp>
      <p:sp>
        <p:nvSpPr>
          <p:cNvPr id="7" name="Shape 5"/>
          <p:cNvSpPr/>
          <p:nvPr/>
        </p:nvSpPr>
        <p:spPr>
          <a:xfrm>
            <a:off x="11503152" y="5998464"/>
            <a:ext cx="0" cy="402336"/>
          </a:xfrm>
          <a:prstGeom prst="line">
            <a:avLst/>
          </a:prstGeom>
          <a:noFill/>
          <a:ln w="9525">
            <a:solidFill>
              <a:srgbClr val="9A9A9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6B6B6B"/>
                </a:solidFill>
                <a:latin typeface="Arial" pitchFamily="34" charset="0"/>
                <a:ea typeface="Arial" pitchFamily="34" charset="-122"/>
                <a:cs typeface="Arial" pitchFamily="34" charset="-120"/>
              </a:rPr>
              <a:t>CEVAP ANAHTARI</a:t>
            </a:r>
            <a:endParaRPr lang="en-US" sz="1100" dirty="0"/>
          </a:p>
        </p:txBody>
      </p:sp>
      <p:sp>
        <p:nvSpPr>
          <p:cNvPr id="9" name="Text 7"/>
          <p:cNvSpPr txBox="1"/>
          <p:nvPr/>
        </p:nvSpPr>
        <p:spPr>
          <a:xfrm>
            <a:off x="822960" y="1188720"/>
            <a:ext cx="10515600" cy="822960"/>
          </a:xfrm>
          <a:prstGeom prst="rect">
            <a:avLst/>
          </a:prstGeom>
          <a:noFill/>
          <a:ln/>
        </p:spPr>
        <p:txBody>
          <a:bodyPr wrap="square" lIns="0" tIns="0" rIns="0" bIns="0" rtlCol="0" anchor="t"/>
          <a:lstStyle/>
          <a:p>
            <a:pPr algn="ctr" indent="0" marL="0">
              <a:buNone/>
            </a:pPr>
            <a:r>
              <a:rPr lang="en-US" sz="3400" dirty="0">
                <a:solidFill>
                  <a:srgbClr val="111111"/>
                </a:solidFill>
                <a:latin typeface="Arial" pitchFamily="34" charset="0"/>
                <a:ea typeface="Arial" pitchFamily="34" charset="-122"/>
                <a:cs typeface="Arial" pitchFamily="34" charset="-120"/>
              </a:rPr>
              <a:t>Üç sorun, </a:t>
            </a:r>
            <a:pPr algn="ctr" indent="0" marL="0">
              <a:buNone/>
            </a:pPr>
            <a:r>
              <a:rPr lang="en-US" sz="3400" b="1" i="1" dirty="0">
                <a:solidFill>
                  <a:srgbClr val="6D4AE0"/>
                </a:solidFill>
                <a:latin typeface="Cambria" pitchFamily="34" charset="0"/>
                <a:ea typeface="Cambria" pitchFamily="34" charset="-122"/>
                <a:cs typeface="Cambria" pitchFamily="34" charset="-120"/>
              </a:rPr>
              <a:t>üç kabul ölçütü</a:t>
            </a:r>
            <a:endParaRPr lang="en-US" sz="3400" dirty="0"/>
          </a:p>
        </p:txBody>
      </p:sp>
      <p:sp>
        <p:nvSpPr>
          <p:cNvPr id="10" name="Shape 8"/>
          <p:cNvSpPr/>
          <p:nvPr/>
        </p:nvSpPr>
        <p:spPr>
          <a:xfrm>
            <a:off x="960120" y="2240280"/>
            <a:ext cx="3108960" cy="3017520"/>
          </a:xfrm>
          <a:prstGeom prst="roundRect">
            <a:avLst>
              <a:gd name="adj" fmla="val 1212"/>
            </a:avLst>
          </a:prstGeom>
          <a:solidFill>
            <a:srgbClr val="E2DCF7"/>
          </a:solidFill>
          <a:ln w="9525">
            <a:solidFill>
              <a:srgbClr val="6D4AE0"/>
            </a:solidFill>
            <a:prstDash val="solid"/>
          </a:ln>
        </p:spPr>
      </p:sp>
      <p:sp>
        <p:nvSpPr>
          <p:cNvPr id="11" name="Text 9"/>
          <p:cNvSpPr txBox="1"/>
          <p:nvPr/>
        </p:nvSpPr>
        <p:spPr>
          <a:xfrm>
            <a:off x="1234440" y="2395728"/>
            <a:ext cx="2560320" cy="411480"/>
          </a:xfrm>
          <a:prstGeom prst="rect">
            <a:avLst/>
          </a:prstGeom>
          <a:noFill/>
          <a:ln/>
        </p:spPr>
        <p:txBody>
          <a:bodyPr wrap="square" lIns="0" tIns="0" rIns="0" bIns="0" rtlCol="0" anchor="ctr"/>
          <a:lstStyle/>
          <a:p>
            <a:pPr indent="0" marL="0">
              <a:buNone/>
            </a:pPr>
            <a:r>
              <a:rPr lang="en-US" sz="2000" b="1" i="1" dirty="0">
                <a:solidFill>
                  <a:srgbClr val="6D4AE0"/>
                </a:solidFill>
                <a:latin typeface="Cambria" pitchFamily="34" charset="0"/>
                <a:ea typeface="Cambria" pitchFamily="34" charset="-122"/>
                <a:cs typeface="Cambria" pitchFamily="34" charset="-120"/>
              </a:rPr>
              <a:t>Kimlik</a:t>
            </a:r>
            <a:endParaRPr lang="en-US" sz="2000" dirty="0"/>
          </a:p>
        </p:txBody>
      </p:sp>
      <p:sp>
        <p:nvSpPr>
          <p:cNvPr id="12" name="Text 10"/>
          <p:cNvSpPr txBox="1"/>
          <p:nvPr/>
        </p:nvSpPr>
        <p:spPr>
          <a:xfrm>
            <a:off x="1234440" y="2816352"/>
            <a:ext cx="2606040" cy="548640"/>
          </a:xfrm>
          <a:prstGeom prst="rect">
            <a:avLst/>
          </a:prstGeom>
          <a:noFill/>
          <a:ln/>
        </p:spPr>
        <p:txBody>
          <a:bodyPr wrap="square" lIns="0" tIns="0" rIns="0" bIns="0" rtlCol="0" anchor="ctr"/>
          <a:lstStyle/>
          <a:p>
            <a:pPr indent="0" marL="0">
              <a:buNone/>
            </a:pPr>
            <a:r>
              <a:rPr lang="en-US" sz="1350" b="1" dirty="0">
                <a:solidFill>
                  <a:srgbClr val="111111"/>
                </a:solidFill>
                <a:latin typeface="Arial" pitchFamily="34" charset="0"/>
                <a:ea typeface="Arial" pitchFamily="34" charset="-122"/>
                <a:cs typeface="Arial" pitchFamily="34" charset="-120"/>
              </a:rPr>
              <a:t>Feed kodu varyantı ayırmıyor</a:t>
            </a:r>
            <a:endParaRPr lang="en-US" sz="1350" dirty="0"/>
          </a:p>
        </p:txBody>
      </p:sp>
      <p:sp>
        <p:nvSpPr>
          <p:cNvPr id="13" name="Text 11"/>
          <p:cNvSpPr txBox="1"/>
          <p:nvPr/>
        </p:nvSpPr>
        <p:spPr>
          <a:xfrm>
            <a:off x="1234440" y="3401568"/>
            <a:ext cx="2606040" cy="685800"/>
          </a:xfrm>
          <a:prstGeom prst="rect">
            <a:avLst/>
          </a:prstGeom>
          <a:noFill/>
          <a:ln/>
        </p:spPr>
        <p:txBody>
          <a:bodyPr wrap="square" lIns="0" tIns="0" rIns="0" bIns="0" rtlCol="0" anchor="ctr"/>
          <a:lstStyle/>
          <a:p>
            <a:pPr indent="0" marL="0">
              <a:buNone/>
            </a:pPr>
            <a:r>
              <a:rPr lang="en-US" sz="1250" dirty="0">
                <a:solidFill>
                  <a:srgbClr val="444444"/>
                </a:solidFill>
                <a:latin typeface="Arial" pitchFamily="34" charset="0"/>
                <a:ea typeface="Arial" pitchFamily="34" charset="-122"/>
                <a:cs typeface="Arial" pitchFamily="34" charset="-120"/>
              </a:rPr>
              <a:t>Ürün ailesi ve varyant kodlarını eşleyin.</a:t>
            </a:r>
            <a:endParaRPr lang="en-US" sz="1250" dirty="0"/>
          </a:p>
        </p:txBody>
      </p:sp>
      <p:sp>
        <p:nvSpPr>
          <p:cNvPr id="14" name="Shape 12"/>
          <p:cNvSpPr/>
          <p:nvPr/>
        </p:nvSpPr>
        <p:spPr>
          <a:xfrm>
            <a:off x="1234440" y="4160520"/>
            <a:ext cx="2560320" cy="0"/>
          </a:xfrm>
          <a:prstGeom prst="line">
            <a:avLst/>
          </a:prstGeom>
          <a:noFill/>
          <a:ln w="9525">
            <a:solidFill>
              <a:srgbClr val="C2C2C2"/>
            </a:solidFill>
            <a:prstDash val="dash"/>
          </a:ln>
        </p:spPr>
      </p:sp>
      <p:sp>
        <p:nvSpPr>
          <p:cNvPr id="15" name="Text 13"/>
          <p:cNvSpPr txBox="1"/>
          <p:nvPr/>
        </p:nvSpPr>
        <p:spPr>
          <a:xfrm>
            <a:off x="1234440" y="4251960"/>
            <a:ext cx="2606040" cy="868680"/>
          </a:xfrm>
          <a:prstGeom prst="rect">
            <a:avLst/>
          </a:prstGeom>
          <a:noFill/>
          <a:ln/>
        </p:spPr>
        <p:txBody>
          <a:bodyPr wrap="square" lIns="0" tIns="0" rIns="0" bIns="0" rtlCol="0" anchor="ctr"/>
          <a:lstStyle/>
          <a:p>
            <a:pPr indent="0" marL="0">
              <a:buNone/>
            </a:pPr>
            <a:r>
              <a:rPr lang="en-US" sz="1200" dirty="0">
                <a:solidFill>
                  <a:srgbClr val="2A1C6B"/>
                </a:solidFill>
                <a:latin typeface="Arial" pitchFamily="34" charset="0"/>
                <a:ea typeface="Arial" pitchFamily="34" charset="-122"/>
                <a:cs typeface="Arial" pitchFamily="34" charset="-120"/>
              </a:rPr>
              <a:t>Kabul: Seçilen varyant, bütün kanallarda aynı doğru kayda bağlı.</a:t>
            </a:r>
            <a:endParaRPr lang="en-US" sz="1200" dirty="0"/>
          </a:p>
        </p:txBody>
      </p:sp>
      <p:sp>
        <p:nvSpPr>
          <p:cNvPr id="16" name="Shape 14"/>
          <p:cNvSpPr/>
          <p:nvPr/>
        </p:nvSpPr>
        <p:spPr>
          <a:xfrm>
            <a:off x="4389120" y="2240280"/>
            <a:ext cx="3108960" cy="3017520"/>
          </a:xfrm>
          <a:prstGeom prst="roundRect">
            <a:avLst>
              <a:gd name="adj" fmla="val 1212"/>
            </a:avLst>
          </a:prstGeom>
          <a:solidFill>
            <a:srgbClr val="E4E4E4"/>
          </a:solidFill>
          <a:ln w="9525">
            <a:solidFill>
              <a:srgbClr val="C2C2C2"/>
            </a:solidFill>
            <a:prstDash val="solid"/>
          </a:ln>
        </p:spPr>
      </p:sp>
      <p:sp>
        <p:nvSpPr>
          <p:cNvPr id="17" name="Text 15"/>
          <p:cNvSpPr txBox="1"/>
          <p:nvPr/>
        </p:nvSpPr>
        <p:spPr>
          <a:xfrm>
            <a:off x="4663440" y="2395728"/>
            <a:ext cx="2560320" cy="411480"/>
          </a:xfrm>
          <a:prstGeom prst="rect">
            <a:avLst/>
          </a:prstGeom>
          <a:noFill/>
          <a:ln/>
        </p:spPr>
        <p:txBody>
          <a:bodyPr wrap="square" lIns="0" tIns="0" rIns="0" bIns="0" rtlCol="0" anchor="ctr"/>
          <a:lstStyle/>
          <a:p>
            <a:pPr indent="0" marL="0">
              <a:buNone/>
            </a:pPr>
            <a:r>
              <a:rPr lang="en-US" sz="2000" b="1" i="1" dirty="0">
                <a:solidFill>
                  <a:srgbClr val="6D4AE0"/>
                </a:solidFill>
                <a:latin typeface="Cambria" pitchFamily="34" charset="0"/>
                <a:ea typeface="Cambria" pitchFamily="34" charset="-122"/>
                <a:cs typeface="Cambria" pitchFamily="34" charset="-120"/>
              </a:rPr>
              <a:t>Teknik</a:t>
            </a:r>
            <a:endParaRPr lang="en-US" sz="2000" dirty="0"/>
          </a:p>
        </p:txBody>
      </p:sp>
      <p:sp>
        <p:nvSpPr>
          <p:cNvPr id="18" name="Text 16"/>
          <p:cNvSpPr txBox="1"/>
          <p:nvPr/>
        </p:nvSpPr>
        <p:spPr>
          <a:xfrm>
            <a:off x="4663440" y="2816352"/>
            <a:ext cx="2606040" cy="548640"/>
          </a:xfrm>
          <a:prstGeom prst="rect">
            <a:avLst/>
          </a:prstGeom>
          <a:noFill/>
          <a:ln/>
        </p:spPr>
        <p:txBody>
          <a:bodyPr wrap="square" lIns="0" tIns="0" rIns="0" bIns="0" rtlCol="0" anchor="ctr"/>
          <a:lstStyle/>
          <a:p>
            <a:pPr indent="0" marL="0">
              <a:buNone/>
            </a:pPr>
            <a:r>
              <a:rPr lang="en-US" sz="1350" b="1" dirty="0">
                <a:solidFill>
                  <a:srgbClr val="111111"/>
                </a:solidFill>
                <a:latin typeface="Arial" pitchFamily="34" charset="0"/>
                <a:ea typeface="Arial" pitchFamily="34" charset="-122"/>
                <a:cs typeface="Arial" pitchFamily="34" charset="-120"/>
              </a:rPr>
              <a:t>Feed'de 450, sayfada 500 g/m²</a:t>
            </a:r>
            <a:endParaRPr lang="en-US" sz="1350" dirty="0"/>
          </a:p>
        </p:txBody>
      </p:sp>
      <p:sp>
        <p:nvSpPr>
          <p:cNvPr id="19" name="Text 17"/>
          <p:cNvSpPr txBox="1"/>
          <p:nvPr/>
        </p:nvSpPr>
        <p:spPr>
          <a:xfrm>
            <a:off x="4663440" y="3401568"/>
            <a:ext cx="2606040" cy="685800"/>
          </a:xfrm>
          <a:prstGeom prst="rect">
            <a:avLst/>
          </a:prstGeom>
          <a:noFill/>
          <a:ln/>
        </p:spPr>
        <p:txBody>
          <a:bodyPr wrap="square" lIns="0" tIns="0" rIns="0" bIns="0" rtlCol="0" anchor="ctr"/>
          <a:lstStyle/>
          <a:p>
            <a:pPr indent="0" marL="0">
              <a:buNone/>
            </a:pPr>
            <a:r>
              <a:rPr lang="en-US" sz="1250" dirty="0">
                <a:solidFill>
                  <a:srgbClr val="444444"/>
                </a:solidFill>
                <a:latin typeface="Arial" pitchFamily="34" charset="0"/>
                <a:ea typeface="Arial" pitchFamily="34" charset="-122"/>
                <a:cs typeface="Arial" pitchFamily="34" charset="-120"/>
              </a:rPr>
              <a:t>Yetkili teknik kaydı doğrulayın, hatalı yüzeyi düzeltin.</a:t>
            </a:r>
            <a:endParaRPr lang="en-US" sz="1250" dirty="0"/>
          </a:p>
        </p:txBody>
      </p:sp>
      <p:sp>
        <p:nvSpPr>
          <p:cNvPr id="20" name="Shape 18"/>
          <p:cNvSpPr/>
          <p:nvPr/>
        </p:nvSpPr>
        <p:spPr>
          <a:xfrm>
            <a:off x="4663440" y="4160520"/>
            <a:ext cx="2560320" cy="0"/>
          </a:xfrm>
          <a:prstGeom prst="line">
            <a:avLst/>
          </a:prstGeom>
          <a:noFill/>
          <a:ln w="9525">
            <a:solidFill>
              <a:srgbClr val="C2C2C2"/>
            </a:solidFill>
            <a:prstDash val="dash"/>
          </a:ln>
        </p:spPr>
      </p:sp>
      <p:sp>
        <p:nvSpPr>
          <p:cNvPr id="21" name="Text 19"/>
          <p:cNvSpPr txBox="1"/>
          <p:nvPr/>
        </p:nvSpPr>
        <p:spPr>
          <a:xfrm>
            <a:off x="4663440" y="4251960"/>
            <a:ext cx="2606040" cy="868680"/>
          </a:xfrm>
          <a:prstGeom prst="rect">
            <a:avLst/>
          </a:prstGeom>
          <a:noFill/>
          <a:ln/>
        </p:spPr>
        <p:txBody>
          <a:bodyPr wrap="square" lIns="0" tIns="0" rIns="0" bIns="0" rtlCol="0" anchor="ctr"/>
          <a:lstStyle/>
          <a:p>
            <a:pPr indent="0" marL="0">
              <a:buNone/>
            </a:pPr>
            <a:r>
              <a:rPr lang="en-US" sz="1200" dirty="0">
                <a:solidFill>
                  <a:srgbClr val="2A1C6B"/>
                </a:solidFill>
                <a:latin typeface="Arial" pitchFamily="34" charset="0"/>
                <a:ea typeface="Arial" pitchFamily="34" charset="-122"/>
                <a:cs typeface="Arial" pitchFamily="34" charset="-120"/>
              </a:rPr>
              <a:t>Kabul: Sayfa ve dışa aktarımda aynı doğrulanmış gramaj.</a:t>
            </a:r>
            <a:endParaRPr lang="en-US" sz="1200" dirty="0"/>
          </a:p>
        </p:txBody>
      </p:sp>
      <p:sp>
        <p:nvSpPr>
          <p:cNvPr id="22" name="Shape 20"/>
          <p:cNvSpPr/>
          <p:nvPr/>
        </p:nvSpPr>
        <p:spPr>
          <a:xfrm>
            <a:off x="7818120" y="2240280"/>
            <a:ext cx="3108960" cy="3017520"/>
          </a:xfrm>
          <a:prstGeom prst="roundRect">
            <a:avLst>
              <a:gd name="adj" fmla="val 1212"/>
            </a:avLst>
          </a:prstGeom>
          <a:solidFill>
            <a:srgbClr val="E4E4E4"/>
          </a:solidFill>
          <a:ln w="9525">
            <a:solidFill>
              <a:srgbClr val="C2C2C2"/>
            </a:solidFill>
            <a:prstDash val="solid"/>
          </a:ln>
        </p:spPr>
      </p:sp>
      <p:sp>
        <p:nvSpPr>
          <p:cNvPr id="23" name="Text 21"/>
          <p:cNvSpPr txBox="1"/>
          <p:nvPr/>
        </p:nvSpPr>
        <p:spPr>
          <a:xfrm>
            <a:off x="8092440" y="2395728"/>
            <a:ext cx="2560320" cy="411480"/>
          </a:xfrm>
          <a:prstGeom prst="rect">
            <a:avLst/>
          </a:prstGeom>
          <a:noFill/>
          <a:ln/>
        </p:spPr>
        <p:txBody>
          <a:bodyPr wrap="square" lIns="0" tIns="0" rIns="0" bIns="0" rtlCol="0" anchor="ctr"/>
          <a:lstStyle/>
          <a:p>
            <a:pPr indent="0" marL="0">
              <a:buNone/>
            </a:pPr>
            <a:r>
              <a:rPr lang="en-US" sz="2000" b="1" i="1" dirty="0">
                <a:solidFill>
                  <a:srgbClr val="6D4AE0"/>
                </a:solidFill>
                <a:latin typeface="Cambria" pitchFamily="34" charset="0"/>
                <a:ea typeface="Cambria" pitchFamily="34" charset="-122"/>
                <a:cs typeface="Cambria" pitchFamily="34" charset="-120"/>
              </a:rPr>
              <a:t>Ticari</a:t>
            </a:r>
            <a:endParaRPr lang="en-US" sz="2000" dirty="0"/>
          </a:p>
        </p:txBody>
      </p:sp>
      <p:sp>
        <p:nvSpPr>
          <p:cNvPr id="24" name="Text 22"/>
          <p:cNvSpPr txBox="1"/>
          <p:nvPr/>
        </p:nvSpPr>
        <p:spPr>
          <a:xfrm>
            <a:off x="8092440" y="2816352"/>
            <a:ext cx="2606040" cy="548640"/>
          </a:xfrm>
          <a:prstGeom prst="rect">
            <a:avLst/>
          </a:prstGeom>
          <a:noFill/>
          <a:ln/>
        </p:spPr>
        <p:txBody>
          <a:bodyPr wrap="square" lIns="0" tIns="0" rIns="0" bIns="0" rtlCol="0" anchor="ctr"/>
          <a:lstStyle/>
          <a:p>
            <a:pPr indent="0" marL="0">
              <a:buNone/>
            </a:pPr>
            <a:r>
              <a:rPr lang="en-US" sz="1350" b="1" dirty="0">
                <a:solidFill>
                  <a:srgbClr val="111111"/>
                </a:solidFill>
                <a:latin typeface="Arial" pitchFamily="34" charset="0"/>
                <a:ea typeface="Arial" pitchFamily="34" charset="-122"/>
                <a:cs typeface="Arial" pitchFamily="34" charset="-120"/>
              </a:rPr>
              <a:t>"Stokta" ve "20 gün" yanıltıyor</a:t>
            </a:r>
            <a:endParaRPr lang="en-US" sz="1350" dirty="0"/>
          </a:p>
        </p:txBody>
      </p:sp>
      <p:sp>
        <p:nvSpPr>
          <p:cNvPr id="25" name="Text 23"/>
          <p:cNvSpPr txBox="1"/>
          <p:nvPr/>
        </p:nvSpPr>
        <p:spPr>
          <a:xfrm>
            <a:off x="8092440" y="3401568"/>
            <a:ext cx="2606040" cy="685800"/>
          </a:xfrm>
          <a:prstGeom prst="rect">
            <a:avLst/>
          </a:prstGeom>
          <a:noFill/>
          <a:ln/>
        </p:spPr>
        <p:txBody>
          <a:bodyPr wrap="square" lIns="0" tIns="0" rIns="0" bIns="0" rtlCol="0" anchor="ctr"/>
          <a:lstStyle/>
          <a:p>
            <a:pPr indent="0" marL="0">
              <a:buNone/>
            </a:pPr>
            <a:r>
              <a:rPr lang="en-US" sz="1250" dirty="0">
                <a:solidFill>
                  <a:srgbClr val="444444"/>
                </a:solidFill>
                <a:latin typeface="Arial" pitchFamily="34" charset="0"/>
                <a:ea typeface="Arial" pitchFamily="34" charset="-122"/>
                <a:cs typeface="Arial" pitchFamily="34" charset="-120"/>
              </a:rPr>
              <a:t>Siparişe üretimi, iş günü takvimini ve ayrı sevkiyatı açıklayın.</a:t>
            </a:r>
            <a:endParaRPr lang="en-US" sz="1250" dirty="0"/>
          </a:p>
        </p:txBody>
      </p:sp>
      <p:sp>
        <p:nvSpPr>
          <p:cNvPr id="26" name="Shape 24"/>
          <p:cNvSpPr/>
          <p:nvPr/>
        </p:nvSpPr>
        <p:spPr>
          <a:xfrm>
            <a:off x="8092440" y="4160520"/>
            <a:ext cx="2560320" cy="0"/>
          </a:xfrm>
          <a:prstGeom prst="line">
            <a:avLst/>
          </a:prstGeom>
          <a:noFill/>
          <a:ln w="9525">
            <a:solidFill>
              <a:srgbClr val="C2C2C2"/>
            </a:solidFill>
            <a:prstDash val="dash"/>
          </a:ln>
        </p:spPr>
      </p:sp>
      <p:sp>
        <p:nvSpPr>
          <p:cNvPr id="27" name="Text 25"/>
          <p:cNvSpPr txBox="1"/>
          <p:nvPr/>
        </p:nvSpPr>
        <p:spPr>
          <a:xfrm>
            <a:off x="8092440" y="4251960"/>
            <a:ext cx="2606040" cy="868680"/>
          </a:xfrm>
          <a:prstGeom prst="rect">
            <a:avLst/>
          </a:prstGeom>
          <a:noFill/>
          <a:ln/>
        </p:spPr>
        <p:txBody>
          <a:bodyPr wrap="square" lIns="0" tIns="0" rIns="0" bIns="0" rtlCol="0" anchor="ctr"/>
          <a:lstStyle/>
          <a:p>
            <a:pPr indent="0" marL="0">
              <a:buNone/>
            </a:pPr>
            <a:r>
              <a:rPr lang="en-US" sz="1200" dirty="0">
                <a:solidFill>
                  <a:srgbClr val="2A1C6B"/>
                </a:solidFill>
                <a:latin typeface="Arial" pitchFamily="34" charset="0"/>
                <a:ea typeface="Arial" pitchFamily="34" charset="-122"/>
                <a:cs typeface="Arial" pitchFamily="34" charset="-120"/>
              </a:rPr>
              <a:t>Kabul: Minimum siparişin renk bazında olduğu dört temsilde görünür.</a:t>
            </a:r>
            <a:endParaRPr lang="en-US" sz="1200" dirty="0"/>
          </a:p>
        </p:txBody>
      </p:sp>
      <p:sp>
        <p:nvSpPr>
          <p:cNvPr id="28" name="Text 26"/>
          <p:cNvSpPr txBox="1"/>
          <p:nvPr/>
        </p:nvSpPr>
        <p:spPr>
          <a:xfrm>
            <a:off x="868680" y="5577840"/>
            <a:ext cx="10424160" cy="274320"/>
          </a:xfrm>
          <a:prstGeom prst="rect">
            <a:avLst/>
          </a:prstGeom>
          <a:noFill/>
          <a:ln/>
        </p:spPr>
        <p:txBody>
          <a:bodyPr wrap="square" lIns="0" tIns="0" rIns="0" bIns="0" rtlCol="0" anchor="ctr"/>
          <a:lstStyle/>
          <a:p>
            <a:pPr indent="0" marL="0">
              <a:buNone/>
            </a:pPr>
            <a:r>
              <a:rPr lang="en-US" sz="1000" dirty="0">
                <a:solidFill>
                  <a:srgbClr val="8E8E8E"/>
                </a:solidFill>
                <a:latin typeface="Arial" pitchFamily="34" charset="0"/>
                <a:ea typeface="Arial" pitchFamily="34" charset="-122"/>
                <a:cs typeface="Arial" pitchFamily="34" charset="-120"/>
              </a:rPr>
              <a:t>GTIN verilmediği için var ya da yok kabul etmiyoruz. "Bilmiyorum, doğrulanacak" diyebilmek iyi bir sonuçtur. Önce müşteriyi yanıltan ve işlemi engelleyen hatalar.</a:t>
            </a:r>
            <a:endParaRPr lang="en-US" sz="1000"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3A3A3A"/>
            </a:solidFill>
            <a:prstDash val="solid"/>
          </a:ln>
        </p:spPr>
      </p:sp>
      <p:sp>
        <p:nvSpPr>
          <p:cNvPr id="3" name="Shape 1"/>
          <p:cNvSpPr/>
          <p:nvPr/>
        </p:nvSpPr>
        <p:spPr>
          <a:xfrm>
            <a:off x="658368" y="6199632"/>
            <a:ext cx="10844784" cy="0"/>
          </a:xfrm>
          <a:prstGeom prst="line">
            <a:avLst/>
          </a:prstGeom>
          <a:noFill/>
          <a:ln w="9525">
            <a:solidFill>
              <a:srgbClr val="3A3A3A"/>
            </a:solidFill>
            <a:prstDash val="solid"/>
          </a:ln>
        </p:spPr>
      </p:sp>
      <p:sp>
        <p:nvSpPr>
          <p:cNvPr id="4" name="Shape 2"/>
          <p:cNvSpPr/>
          <p:nvPr/>
        </p:nvSpPr>
        <p:spPr>
          <a:xfrm>
            <a:off x="658368" y="457200"/>
            <a:ext cx="0" cy="402336"/>
          </a:xfrm>
          <a:prstGeom prst="line">
            <a:avLst/>
          </a:prstGeom>
          <a:noFill/>
          <a:ln w="9525">
            <a:solidFill>
              <a:srgbClr val="3A3A3A"/>
            </a:solidFill>
            <a:prstDash val="solid"/>
          </a:ln>
        </p:spPr>
      </p:sp>
      <p:sp>
        <p:nvSpPr>
          <p:cNvPr id="5" name="Shape 3"/>
          <p:cNvSpPr/>
          <p:nvPr/>
        </p:nvSpPr>
        <p:spPr>
          <a:xfrm>
            <a:off x="658368" y="5998464"/>
            <a:ext cx="0" cy="402336"/>
          </a:xfrm>
          <a:prstGeom prst="line">
            <a:avLst/>
          </a:prstGeom>
          <a:noFill/>
          <a:ln w="9525">
            <a:solidFill>
              <a:srgbClr val="3A3A3A"/>
            </a:solidFill>
            <a:prstDash val="solid"/>
          </a:ln>
        </p:spPr>
      </p:sp>
      <p:sp>
        <p:nvSpPr>
          <p:cNvPr id="6" name="Shape 4"/>
          <p:cNvSpPr/>
          <p:nvPr/>
        </p:nvSpPr>
        <p:spPr>
          <a:xfrm>
            <a:off x="11503152" y="457200"/>
            <a:ext cx="0" cy="402336"/>
          </a:xfrm>
          <a:prstGeom prst="line">
            <a:avLst/>
          </a:prstGeom>
          <a:noFill/>
          <a:ln w="9525">
            <a:solidFill>
              <a:srgbClr val="3A3A3A"/>
            </a:solidFill>
            <a:prstDash val="solid"/>
          </a:ln>
        </p:spPr>
      </p:sp>
      <p:sp>
        <p:nvSpPr>
          <p:cNvPr id="7" name="Shape 5"/>
          <p:cNvSpPr/>
          <p:nvPr/>
        </p:nvSpPr>
        <p:spPr>
          <a:xfrm>
            <a:off x="11503152" y="5998464"/>
            <a:ext cx="0" cy="402336"/>
          </a:xfrm>
          <a:prstGeom prst="line">
            <a:avLst/>
          </a:prstGeom>
          <a:noFill/>
          <a:ln w="9525">
            <a:solidFill>
              <a:srgbClr val="3A3A3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8A8A8A"/>
                </a:solidFill>
                <a:latin typeface="Arial" pitchFamily="34" charset="0"/>
                <a:ea typeface="Arial" pitchFamily="34" charset="-122"/>
                <a:cs typeface="Arial" pitchFamily="34" charset="-120"/>
              </a:rPr>
              <a:t>SİZİN PLANINIZ · ÖRNEK DOLDURULMUŞ</a:t>
            </a:r>
            <a:endParaRPr lang="en-US" sz="1100" dirty="0"/>
          </a:p>
        </p:txBody>
      </p:sp>
      <p:sp>
        <p:nvSpPr>
          <p:cNvPr id="9" name="Text 7"/>
          <p:cNvSpPr txBox="1"/>
          <p:nvPr/>
        </p:nvSpPr>
        <p:spPr>
          <a:xfrm>
            <a:off x="822960" y="1234440"/>
            <a:ext cx="10515600" cy="822960"/>
          </a:xfrm>
          <a:prstGeom prst="rect">
            <a:avLst/>
          </a:prstGeom>
          <a:noFill/>
          <a:ln/>
        </p:spPr>
        <p:txBody>
          <a:bodyPr wrap="square" lIns="0" tIns="0" rIns="0" bIns="0" rtlCol="0" anchor="t"/>
          <a:lstStyle/>
          <a:p>
            <a:pPr algn="ctr" indent="0" marL="0">
              <a:buNone/>
            </a:pPr>
            <a:r>
              <a:rPr lang="en-US" sz="3200" dirty="0">
                <a:solidFill>
                  <a:srgbClr val="FFFFFF"/>
                </a:solidFill>
                <a:latin typeface="Arial" pitchFamily="34" charset="0"/>
                <a:ea typeface="Arial" pitchFamily="34" charset="-122"/>
                <a:cs typeface="Arial" pitchFamily="34" charset="-120"/>
              </a:rPr>
              <a:t>İlk üç aksiyon, </a:t>
            </a:r>
            <a:pPr algn="ctr" indent="0" marL="0">
              <a:buNone/>
            </a:pPr>
            <a:r>
              <a:rPr lang="en-US" sz="3200" b="1" i="1" dirty="0">
                <a:solidFill>
                  <a:srgbClr val="A78BFA"/>
                </a:solidFill>
                <a:latin typeface="Cambria" pitchFamily="34" charset="0"/>
                <a:ea typeface="Cambria" pitchFamily="34" charset="-122"/>
                <a:cs typeface="Cambria" pitchFamily="34" charset="-120"/>
              </a:rPr>
              <a:t>sahibi ve kanıtıyla</a:t>
            </a:r>
            <a:endParaRPr lang="en-US" sz="3200" dirty="0"/>
          </a:p>
        </p:txBody>
      </p:sp>
      <p:sp>
        <p:nvSpPr>
          <p:cNvPr id="10" name="Text 8"/>
          <p:cNvSpPr txBox="1"/>
          <p:nvPr/>
        </p:nvSpPr>
        <p:spPr>
          <a:xfrm>
            <a:off x="1005840" y="2057400"/>
            <a:ext cx="594360" cy="256032"/>
          </a:xfrm>
          <a:prstGeom prst="rect">
            <a:avLst/>
          </a:prstGeom>
          <a:noFill/>
          <a:ln/>
        </p:spPr>
        <p:txBody>
          <a:bodyPr wrap="square" lIns="0" tIns="0" rIns="0" bIns="0" rtlCol="0" anchor="ctr"/>
          <a:lstStyle/>
          <a:p>
            <a:pPr indent="0" marL="0">
              <a:buNone/>
            </a:pPr>
            <a:endParaRPr lang="en-US" sz="1000" dirty="0"/>
          </a:p>
        </p:txBody>
      </p:sp>
      <p:sp>
        <p:nvSpPr>
          <p:cNvPr id="11" name="Text 9"/>
          <p:cNvSpPr txBox="1"/>
          <p:nvPr/>
        </p:nvSpPr>
        <p:spPr>
          <a:xfrm>
            <a:off x="1737360" y="2057400"/>
            <a:ext cx="3703320" cy="256032"/>
          </a:xfrm>
          <a:prstGeom prst="rect">
            <a:avLst/>
          </a:prstGeom>
          <a:noFill/>
          <a:ln/>
        </p:spPr>
        <p:txBody>
          <a:bodyPr wrap="square" lIns="0" tIns="0" rIns="0" bIns="0" rtlCol="0" anchor="ctr"/>
          <a:lstStyle/>
          <a:p>
            <a:pPr indent="0" marL="0">
              <a:buNone/>
            </a:pPr>
            <a:r>
              <a:rPr lang="en-US" sz="1000" spc="200" kern="0" dirty="0">
                <a:solidFill>
                  <a:srgbClr val="8A8A8A"/>
                </a:solidFill>
                <a:latin typeface="Arial" pitchFamily="34" charset="0"/>
                <a:ea typeface="Arial" pitchFamily="34" charset="-122"/>
                <a:cs typeface="Arial" pitchFamily="34" charset="-120"/>
              </a:rPr>
              <a:t>İŞ</a:t>
            </a:r>
            <a:endParaRPr lang="en-US" sz="1000" dirty="0"/>
          </a:p>
        </p:txBody>
      </p:sp>
      <p:sp>
        <p:nvSpPr>
          <p:cNvPr id="12" name="Text 10"/>
          <p:cNvSpPr txBox="1"/>
          <p:nvPr/>
        </p:nvSpPr>
        <p:spPr>
          <a:xfrm>
            <a:off x="5577840" y="2057400"/>
            <a:ext cx="2423160" cy="256032"/>
          </a:xfrm>
          <a:prstGeom prst="rect">
            <a:avLst/>
          </a:prstGeom>
          <a:noFill/>
          <a:ln/>
        </p:spPr>
        <p:txBody>
          <a:bodyPr wrap="square" lIns="0" tIns="0" rIns="0" bIns="0" rtlCol="0" anchor="ctr"/>
          <a:lstStyle/>
          <a:p>
            <a:pPr indent="0" marL="0">
              <a:buNone/>
            </a:pPr>
            <a:r>
              <a:rPr lang="en-US" sz="1000" spc="200" kern="0" dirty="0">
                <a:solidFill>
                  <a:srgbClr val="8A8A8A"/>
                </a:solidFill>
                <a:latin typeface="Arial" pitchFamily="34" charset="0"/>
                <a:ea typeface="Arial" pitchFamily="34" charset="-122"/>
                <a:cs typeface="Arial" pitchFamily="34" charset="-120"/>
              </a:rPr>
              <a:t>SORUMLU VE TARİH</a:t>
            </a:r>
            <a:endParaRPr lang="en-US" sz="1000" dirty="0"/>
          </a:p>
        </p:txBody>
      </p:sp>
      <p:sp>
        <p:nvSpPr>
          <p:cNvPr id="13" name="Text 11"/>
          <p:cNvSpPr txBox="1"/>
          <p:nvPr/>
        </p:nvSpPr>
        <p:spPr>
          <a:xfrm>
            <a:off x="8138160" y="2057400"/>
            <a:ext cx="2971800" cy="256032"/>
          </a:xfrm>
          <a:prstGeom prst="rect">
            <a:avLst/>
          </a:prstGeom>
          <a:noFill/>
          <a:ln/>
        </p:spPr>
        <p:txBody>
          <a:bodyPr wrap="square" lIns="0" tIns="0" rIns="0" bIns="0" rtlCol="0" anchor="ctr"/>
          <a:lstStyle/>
          <a:p>
            <a:pPr indent="0" marL="0">
              <a:buNone/>
            </a:pPr>
            <a:r>
              <a:rPr lang="en-US" sz="1000" spc="200" kern="0" dirty="0">
                <a:solidFill>
                  <a:srgbClr val="8A8A8A"/>
                </a:solidFill>
                <a:latin typeface="Arial" pitchFamily="34" charset="0"/>
                <a:ea typeface="Arial" pitchFamily="34" charset="-122"/>
                <a:cs typeface="Arial" pitchFamily="34" charset="-120"/>
              </a:rPr>
              <a:t>TAMAMLANDIĞINI NASIL GÖSTERECEĞİZ</a:t>
            </a:r>
            <a:endParaRPr lang="en-US" sz="1000" dirty="0"/>
          </a:p>
        </p:txBody>
      </p:sp>
      <p:sp>
        <p:nvSpPr>
          <p:cNvPr id="14" name="Shape 12"/>
          <p:cNvSpPr/>
          <p:nvPr/>
        </p:nvSpPr>
        <p:spPr>
          <a:xfrm>
            <a:off x="960120" y="2386584"/>
            <a:ext cx="10241280" cy="0"/>
          </a:xfrm>
          <a:prstGeom prst="line">
            <a:avLst/>
          </a:prstGeom>
          <a:noFill/>
          <a:ln w="9525">
            <a:solidFill>
              <a:srgbClr val="3A3A3A"/>
            </a:solidFill>
            <a:prstDash val="dash"/>
          </a:ln>
        </p:spPr>
      </p:sp>
      <p:sp>
        <p:nvSpPr>
          <p:cNvPr id="15" name="Text 13"/>
          <p:cNvSpPr txBox="1"/>
          <p:nvPr/>
        </p:nvSpPr>
        <p:spPr>
          <a:xfrm>
            <a:off x="1033272" y="2441448"/>
            <a:ext cx="548640" cy="640080"/>
          </a:xfrm>
          <a:prstGeom prst="rect">
            <a:avLst/>
          </a:prstGeom>
          <a:noFill/>
          <a:ln/>
        </p:spPr>
        <p:txBody>
          <a:bodyPr wrap="square" lIns="0" tIns="0" rIns="0" bIns="0" rtlCol="0" anchor="ctr"/>
          <a:lstStyle/>
          <a:p>
            <a:pPr indent="0" marL="0">
              <a:buNone/>
            </a:pPr>
            <a:r>
              <a:rPr lang="en-US" sz="2200" b="1" i="1" dirty="0">
                <a:solidFill>
                  <a:srgbClr val="A78BFA"/>
                </a:solidFill>
                <a:latin typeface="Cambria" pitchFamily="34" charset="0"/>
                <a:ea typeface="Cambria" pitchFamily="34" charset="-122"/>
                <a:cs typeface="Cambria" pitchFamily="34" charset="-120"/>
              </a:rPr>
              <a:t>1</a:t>
            </a:r>
            <a:endParaRPr lang="en-US" sz="2200" dirty="0"/>
          </a:p>
        </p:txBody>
      </p:sp>
      <p:sp>
        <p:nvSpPr>
          <p:cNvPr id="16" name="Text 14"/>
          <p:cNvSpPr txBox="1"/>
          <p:nvPr/>
        </p:nvSpPr>
        <p:spPr>
          <a:xfrm>
            <a:off x="1764792" y="2441448"/>
            <a:ext cx="3657600" cy="640080"/>
          </a:xfrm>
          <a:prstGeom prst="rect">
            <a:avLst/>
          </a:prstGeom>
          <a:noFill/>
          <a:ln/>
        </p:spPr>
        <p:txBody>
          <a:bodyPr wrap="square" lIns="0" tIns="0" rIns="0" bIns="0" rtlCol="0" anchor="ctr"/>
          <a:lstStyle/>
          <a:p>
            <a:pPr indent="0" marL="0">
              <a:buNone/>
            </a:pPr>
            <a:r>
              <a:rPr lang="en-US" sz="1300" dirty="0">
                <a:solidFill>
                  <a:srgbClr val="D2D2D2"/>
                </a:solidFill>
                <a:latin typeface="Arial" pitchFamily="34" charset="0"/>
                <a:ea typeface="Arial" pitchFamily="34" charset="-122"/>
                <a:cs typeface="Arial" pitchFamily="34" charset="-120"/>
              </a:rPr>
              <a:t>Ürün ve varyant eşlemesi</a:t>
            </a:r>
            <a:endParaRPr lang="en-US" sz="1300" dirty="0"/>
          </a:p>
        </p:txBody>
      </p:sp>
      <p:sp>
        <p:nvSpPr>
          <p:cNvPr id="17" name="Text 15"/>
          <p:cNvSpPr txBox="1"/>
          <p:nvPr/>
        </p:nvSpPr>
        <p:spPr>
          <a:xfrm>
            <a:off x="5605272" y="2441448"/>
            <a:ext cx="2377440" cy="640080"/>
          </a:xfrm>
          <a:prstGeom prst="rect">
            <a:avLst/>
          </a:prstGeom>
          <a:noFill/>
          <a:ln/>
        </p:spPr>
        <p:txBody>
          <a:bodyPr wrap="square" lIns="0" tIns="0" rIns="0" bIns="0" rtlCol="0" anchor="ctr"/>
          <a:lstStyle/>
          <a:p>
            <a:pPr indent="0" marL="0">
              <a:buNone/>
            </a:pPr>
            <a:r>
              <a:rPr lang="en-US" sz="1300" dirty="0">
                <a:solidFill>
                  <a:srgbClr val="D2D2D2"/>
                </a:solidFill>
                <a:latin typeface="Arial" pitchFamily="34" charset="0"/>
                <a:ea typeface="Arial" pitchFamily="34" charset="-122"/>
                <a:cs typeface="Arial" pitchFamily="34" charset="-120"/>
              </a:rPr>
              <a:t>Ürün sorumlusu · 21 Ekim</a:t>
            </a:r>
            <a:endParaRPr lang="en-US" sz="1300" dirty="0"/>
          </a:p>
        </p:txBody>
      </p:sp>
      <p:sp>
        <p:nvSpPr>
          <p:cNvPr id="18" name="Text 16"/>
          <p:cNvSpPr txBox="1"/>
          <p:nvPr/>
        </p:nvSpPr>
        <p:spPr>
          <a:xfrm>
            <a:off x="8165592" y="2441448"/>
            <a:ext cx="2926080" cy="640080"/>
          </a:xfrm>
          <a:prstGeom prst="rect">
            <a:avLst/>
          </a:prstGeom>
          <a:noFill/>
          <a:ln/>
        </p:spPr>
        <p:txBody>
          <a:bodyPr wrap="square" lIns="0" tIns="0" rIns="0" bIns="0" rtlCol="0" anchor="ctr"/>
          <a:lstStyle/>
          <a:p>
            <a:pPr indent="0" marL="0">
              <a:buNone/>
            </a:pPr>
            <a:r>
              <a:rPr lang="en-US" sz="1300" dirty="0">
                <a:solidFill>
                  <a:srgbClr val="D2D2D2"/>
                </a:solidFill>
                <a:latin typeface="Arial" pitchFamily="34" charset="0"/>
                <a:ea typeface="Arial" pitchFamily="34" charset="-122"/>
                <a:cs typeface="Arial" pitchFamily="34" charset="-120"/>
              </a:rPr>
              <a:t>Tüm kanallarda aynı kayıt</a:t>
            </a:r>
            <a:endParaRPr lang="en-US" sz="1300" dirty="0"/>
          </a:p>
        </p:txBody>
      </p:sp>
      <p:sp>
        <p:nvSpPr>
          <p:cNvPr id="19" name="Shape 17"/>
          <p:cNvSpPr/>
          <p:nvPr/>
        </p:nvSpPr>
        <p:spPr>
          <a:xfrm>
            <a:off x="960120" y="3136392"/>
            <a:ext cx="10241280" cy="0"/>
          </a:xfrm>
          <a:prstGeom prst="line">
            <a:avLst/>
          </a:prstGeom>
          <a:noFill/>
          <a:ln w="9525">
            <a:solidFill>
              <a:srgbClr val="3A3A3A"/>
            </a:solidFill>
            <a:prstDash val="dash"/>
          </a:ln>
        </p:spPr>
      </p:sp>
      <p:sp>
        <p:nvSpPr>
          <p:cNvPr id="20" name="Text 18"/>
          <p:cNvSpPr txBox="1"/>
          <p:nvPr/>
        </p:nvSpPr>
        <p:spPr>
          <a:xfrm>
            <a:off x="1033272" y="3191256"/>
            <a:ext cx="548640" cy="640080"/>
          </a:xfrm>
          <a:prstGeom prst="rect">
            <a:avLst/>
          </a:prstGeom>
          <a:noFill/>
          <a:ln/>
        </p:spPr>
        <p:txBody>
          <a:bodyPr wrap="square" lIns="0" tIns="0" rIns="0" bIns="0" rtlCol="0" anchor="ctr"/>
          <a:lstStyle/>
          <a:p>
            <a:pPr indent="0" marL="0">
              <a:buNone/>
            </a:pPr>
            <a:r>
              <a:rPr lang="en-US" sz="2200" b="1" i="1" dirty="0">
                <a:solidFill>
                  <a:srgbClr val="A78BFA"/>
                </a:solidFill>
                <a:latin typeface="Cambria" pitchFamily="34" charset="0"/>
                <a:ea typeface="Cambria" pitchFamily="34" charset="-122"/>
                <a:cs typeface="Cambria" pitchFamily="34" charset="-120"/>
              </a:rPr>
              <a:t>2</a:t>
            </a:r>
            <a:endParaRPr lang="en-US" sz="2200" dirty="0"/>
          </a:p>
        </p:txBody>
      </p:sp>
      <p:sp>
        <p:nvSpPr>
          <p:cNvPr id="21" name="Text 19"/>
          <p:cNvSpPr txBox="1"/>
          <p:nvPr/>
        </p:nvSpPr>
        <p:spPr>
          <a:xfrm>
            <a:off x="1764792" y="3191256"/>
            <a:ext cx="3657600" cy="640080"/>
          </a:xfrm>
          <a:prstGeom prst="rect">
            <a:avLst/>
          </a:prstGeom>
          <a:noFill/>
          <a:ln/>
        </p:spPr>
        <p:txBody>
          <a:bodyPr wrap="square" lIns="0" tIns="0" rIns="0" bIns="0" rtlCol="0" anchor="ctr"/>
          <a:lstStyle/>
          <a:p>
            <a:pPr indent="0" marL="0">
              <a:buNone/>
            </a:pPr>
            <a:r>
              <a:rPr lang="en-US" sz="1300" dirty="0">
                <a:solidFill>
                  <a:srgbClr val="D2D2D2"/>
                </a:solidFill>
                <a:latin typeface="Arial" pitchFamily="34" charset="0"/>
                <a:ea typeface="Arial" pitchFamily="34" charset="-122"/>
                <a:cs typeface="Arial" pitchFamily="34" charset="-120"/>
              </a:rPr>
              <a:t>Gramajın kaynaktan düzeltilmesi</a:t>
            </a:r>
            <a:endParaRPr lang="en-US" sz="1300" dirty="0"/>
          </a:p>
        </p:txBody>
      </p:sp>
      <p:sp>
        <p:nvSpPr>
          <p:cNvPr id="22" name="Text 20"/>
          <p:cNvSpPr txBox="1"/>
          <p:nvPr/>
        </p:nvSpPr>
        <p:spPr>
          <a:xfrm>
            <a:off x="5605272" y="3191256"/>
            <a:ext cx="2377440" cy="640080"/>
          </a:xfrm>
          <a:prstGeom prst="rect">
            <a:avLst/>
          </a:prstGeom>
          <a:noFill/>
          <a:ln/>
        </p:spPr>
        <p:txBody>
          <a:bodyPr wrap="square" lIns="0" tIns="0" rIns="0" bIns="0" rtlCol="0" anchor="ctr"/>
          <a:lstStyle/>
          <a:p>
            <a:pPr indent="0" marL="0">
              <a:buNone/>
            </a:pPr>
            <a:r>
              <a:rPr lang="en-US" sz="1300" dirty="0">
                <a:solidFill>
                  <a:srgbClr val="D2D2D2"/>
                </a:solidFill>
                <a:latin typeface="Arial" pitchFamily="34" charset="0"/>
                <a:ea typeface="Arial" pitchFamily="34" charset="-122"/>
                <a:cs typeface="Arial" pitchFamily="34" charset="-120"/>
              </a:rPr>
              <a:t>Teknik ekip · 28 Ekim</a:t>
            </a:r>
            <a:endParaRPr lang="en-US" sz="1300" dirty="0"/>
          </a:p>
        </p:txBody>
      </p:sp>
      <p:sp>
        <p:nvSpPr>
          <p:cNvPr id="23" name="Text 21"/>
          <p:cNvSpPr txBox="1"/>
          <p:nvPr/>
        </p:nvSpPr>
        <p:spPr>
          <a:xfrm>
            <a:off x="8165592" y="3191256"/>
            <a:ext cx="2926080" cy="640080"/>
          </a:xfrm>
          <a:prstGeom prst="rect">
            <a:avLst/>
          </a:prstGeom>
          <a:noFill/>
          <a:ln/>
        </p:spPr>
        <p:txBody>
          <a:bodyPr wrap="square" lIns="0" tIns="0" rIns="0" bIns="0" rtlCol="0" anchor="ctr"/>
          <a:lstStyle/>
          <a:p>
            <a:pPr indent="0" marL="0">
              <a:buNone/>
            </a:pPr>
            <a:r>
              <a:rPr lang="en-US" sz="1300" dirty="0">
                <a:solidFill>
                  <a:srgbClr val="D2D2D2"/>
                </a:solidFill>
                <a:latin typeface="Arial" pitchFamily="34" charset="0"/>
                <a:ea typeface="Arial" pitchFamily="34" charset="-122"/>
                <a:cs typeface="Arial" pitchFamily="34" charset="-120"/>
              </a:rPr>
              <a:t>Sayfa ve feed aynı değer</a:t>
            </a:r>
            <a:endParaRPr lang="en-US" sz="1300" dirty="0"/>
          </a:p>
        </p:txBody>
      </p:sp>
      <p:sp>
        <p:nvSpPr>
          <p:cNvPr id="24" name="Shape 22"/>
          <p:cNvSpPr/>
          <p:nvPr/>
        </p:nvSpPr>
        <p:spPr>
          <a:xfrm>
            <a:off x="960120" y="3886200"/>
            <a:ext cx="10241280" cy="0"/>
          </a:xfrm>
          <a:prstGeom prst="line">
            <a:avLst/>
          </a:prstGeom>
          <a:noFill/>
          <a:ln w="9525">
            <a:solidFill>
              <a:srgbClr val="3A3A3A"/>
            </a:solidFill>
            <a:prstDash val="dash"/>
          </a:ln>
        </p:spPr>
      </p:sp>
      <p:sp>
        <p:nvSpPr>
          <p:cNvPr id="25" name="Text 23"/>
          <p:cNvSpPr txBox="1"/>
          <p:nvPr/>
        </p:nvSpPr>
        <p:spPr>
          <a:xfrm>
            <a:off x="1033272" y="3941064"/>
            <a:ext cx="548640" cy="640080"/>
          </a:xfrm>
          <a:prstGeom prst="rect">
            <a:avLst/>
          </a:prstGeom>
          <a:noFill/>
          <a:ln/>
        </p:spPr>
        <p:txBody>
          <a:bodyPr wrap="square" lIns="0" tIns="0" rIns="0" bIns="0" rtlCol="0" anchor="ctr"/>
          <a:lstStyle/>
          <a:p>
            <a:pPr indent="0" marL="0">
              <a:buNone/>
            </a:pPr>
            <a:r>
              <a:rPr lang="en-US" sz="2200" b="1" i="1" dirty="0">
                <a:solidFill>
                  <a:srgbClr val="A78BFA"/>
                </a:solidFill>
                <a:latin typeface="Cambria" pitchFamily="34" charset="0"/>
                <a:ea typeface="Cambria" pitchFamily="34" charset="-122"/>
                <a:cs typeface="Cambria" pitchFamily="34" charset="-120"/>
              </a:rPr>
              <a:t>3</a:t>
            </a:r>
            <a:endParaRPr lang="en-US" sz="2200" dirty="0"/>
          </a:p>
        </p:txBody>
      </p:sp>
      <p:sp>
        <p:nvSpPr>
          <p:cNvPr id="26" name="Text 24"/>
          <p:cNvSpPr txBox="1"/>
          <p:nvPr/>
        </p:nvSpPr>
        <p:spPr>
          <a:xfrm>
            <a:off x="1764792" y="3941064"/>
            <a:ext cx="3657600" cy="640080"/>
          </a:xfrm>
          <a:prstGeom prst="rect">
            <a:avLst/>
          </a:prstGeom>
          <a:noFill/>
          <a:ln/>
        </p:spPr>
        <p:txBody>
          <a:bodyPr wrap="square" lIns="0" tIns="0" rIns="0" bIns="0" rtlCol="0" anchor="ctr"/>
          <a:lstStyle/>
          <a:p>
            <a:pPr indent="0" marL="0">
              <a:buNone/>
            </a:pPr>
            <a:r>
              <a:rPr lang="en-US" sz="1300" dirty="0">
                <a:solidFill>
                  <a:srgbClr val="D2D2D2"/>
                </a:solidFill>
                <a:latin typeface="Arial" pitchFamily="34" charset="0"/>
                <a:ea typeface="Arial" pitchFamily="34" charset="-122"/>
                <a:cs typeface="Arial" pitchFamily="34" charset="-120"/>
              </a:rPr>
              <a:t>Minimum sipariş ve üretim koşulu</a:t>
            </a:r>
            <a:endParaRPr lang="en-US" sz="1300" dirty="0"/>
          </a:p>
        </p:txBody>
      </p:sp>
      <p:sp>
        <p:nvSpPr>
          <p:cNvPr id="27" name="Text 25"/>
          <p:cNvSpPr txBox="1"/>
          <p:nvPr/>
        </p:nvSpPr>
        <p:spPr>
          <a:xfrm>
            <a:off x="5605272" y="3941064"/>
            <a:ext cx="2377440" cy="640080"/>
          </a:xfrm>
          <a:prstGeom prst="rect">
            <a:avLst/>
          </a:prstGeom>
          <a:noFill/>
          <a:ln/>
        </p:spPr>
        <p:txBody>
          <a:bodyPr wrap="square" lIns="0" tIns="0" rIns="0" bIns="0" rtlCol="0" anchor="ctr"/>
          <a:lstStyle/>
          <a:p>
            <a:pPr indent="0" marL="0">
              <a:buNone/>
            </a:pPr>
            <a:r>
              <a:rPr lang="en-US" sz="1300" dirty="0">
                <a:solidFill>
                  <a:srgbClr val="D2D2D2"/>
                </a:solidFill>
                <a:latin typeface="Arial" pitchFamily="34" charset="0"/>
                <a:ea typeface="Arial" pitchFamily="34" charset="-122"/>
                <a:cs typeface="Arial" pitchFamily="34" charset="-120"/>
              </a:rPr>
              <a:t>Satış + içerik · 4 Kasım</a:t>
            </a:r>
            <a:endParaRPr lang="en-US" sz="1300" dirty="0"/>
          </a:p>
        </p:txBody>
      </p:sp>
      <p:sp>
        <p:nvSpPr>
          <p:cNvPr id="28" name="Text 26"/>
          <p:cNvSpPr txBox="1"/>
          <p:nvPr/>
        </p:nvSpPr>
        <p:spPr>
          <a:xfrm>
            <a:off x="8165592" y="3941064"/>
            <a:ext cx="2926080" cy="640080"/>
          </a:xfrm>
          <a:prstGeom prst="rect">
            <a:avLst/>
          </a:prstGeom>
          <a:noFill/>
          <a:ln/>
        </p:spPr>
        <p:txBody>
          <a:bodyPr wrap="square" lIns="0" tIns="0" rIns="0" bIns="0" rtlCol="0" anchor="ctr"/>
          <a:lstStyle/>
          <a:p>
            <a:pPr indent="0" marL="0">
              <a:buNone/>
            </a:pPr>
            <a:r>
              <a:rPr lang="en-US" sz="1300" dirty="0">
                <a:solidFill>
                  <a:srgbClr val="D2D2D2"/>
                </a:solidFill>
                <a:latin typeface="Arial" pitchFamily="34" charset="0"/>
                <a:ea typeface="Arial" pitchFamily="34" charset="-122"/>
                <a:cs typeface="Arial" pitchFamily="34" charset="-120"/>
              </a:rPr>
              <a:t>Dört temsilde uyumlu metin</a:t>
            </a:r>
            <a:endParaRPr lang="en-US" sz="1300" dirty="0"/>
          </a:p>
        </p:txBody>
      </p:sp>
      <p:sp>
        <p:nvSpPr>
          <p:cNvPr id="29" name="Shape 27"/>
          <p:cNvSpPr/>
          <p:nvPr/>
        </p:nvSpPr>
        <p:spPr>
          <a:xfrm>
            <a:off x="960120" y="4636008"/>
            <a:ext cx="10241280" cy="0"/>
          </a:xfrm>
          <a:prstGeom prst="line">
            <a:avLst/>
          </a:prstGeom>
          <a:noFill/>
          <a:ln w="9525">
            <a:solidFill>
              <a:srgbClr val="3A3A3A"/>
            </a:solidFill>
            <a:prstDash val="dash"/>
          </a:ln>
        </p:spPr>
      </p:sp>
      <p:sp>
        <p:nvSpPr>
          <p:cNvPr id="30" name="Text 28"/>
          <p:cNvSpPr txBox="1"/>
          <p:nvPr/>
        </p:nvSpPr>
        <p:spPr>
          <a:xfrm>
            <a:off x="960120" y="4846320"/>
            <a:ext cx="10241280" cy="640080"/>
          </a:xfrm>
          <a:prstGeom prst="rect">
            <a:avLst/>
          </a:prstGeom>
          <a:noFill/>
          <a:ln/>
        </p:spPr>
        <p:txBody>
          <a:bodyPr wrap="square" lIns="0" tIns="0" rIns="0" bIns="0" rtlCol="0" anchor="ctr"/>
          <a:lstStyle/>
          <a:p>
            <a:pPr algn="ctr" indent="0" marL="0">
              <a:buNone/>
            </a:pPr>
            <a:r>
              <a:rPr lang="en-US" sz="1600" b="1" i="1" dirty="0">
                <a:solidFill>
                  <a:srgbClr val="A78BFA"/>
                </a:solidFill>
                <a:latin typeface="Cambria" pitchFamily="34" charset="0"/>
                <a:ea typeface="Cambria" pitchFamily="34" charset="-122"/>
                <a:cs typeface="Cambria" pitchFamily="34" charset="-120"/>
              </a:rPr>
              <a:t>Bugün yazdığınız ilk işin bir sahibi ve tarihi varsa, bu eğitim şirketinizde karşılığını bulmaya başlamış demektir.</a:t>
            </a:r>
            <a:endParaRPr lang="en-US" sz="1600"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bg>
      <p:bgPr>
        <a:solidFill>
          <a:srgbClr val="EFEFEF"/>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9A9A9A"/>
            </a:solidFill>
            <a:prstDash val="solid"/>
          </a:ln>
        </p:spPr>
      </p:sp>
      <p:sp>
        <p:nvSpPr>
          <p:cNvPr id="3" name="Shape 1"/>
          <p:cNvSpPr/>
          <p:nvPr/>
        </p:nvSpPr>
        <p:spPr>
          <a:xfrm>
            <a:off x="658368" y="6199632"/>
            <a:ext cx="10844784" cy="0"/>
          </a:xfrm>
          <a:prstGeom prst="line">
            <a:avLst/>
          </a:prstGeom>
          <a:noFill/>
          <a:ln w="9525">
            <a:solidFill>
              <a:srgbClr val="9A9A9A"/>
            </a:solidFill>
            <a:prstDash val="solid"/>
          </a:ln>
        </p:spPr>
      </p:sp>
      <p:sp>
        <p:nvSpPr>
          <p:cNvPr id="4" name="Shape 2"/>
          <p:cNvSpPr/>
          <p:nvPr/>
        </p:nvSpPr>
        <p:spPr>
          <a:xfrm>
            <a:off x="658368" y="457200"/>
            <a:ext cx="0" cy="402336"/>
          </a:xfrm>
          <a:prstGeom prst="line">
            <a:avLst/>
          </a:prstGeom>
          <a:noFill/>
          <a:ln w="9525">
            <a:solidFill>
              <a:srgbClr val="9A9A9A"/>
            </a:solidFill>
            <a:prstDash val="solid"/>
          </a:ln>
        </p:spPr>
      </p:sp>
      <p:sp>
        <p:nvSpPr>
          <p:cNvPr id="5" name="Shape 3"/>
          <p:cNvSpPr/>
          <p:nvPr/>
        </p:nvSpPr>
        <p:spPr>
          <a:xfrm>
            <a:off x="658368" y="5998464"/>
            <a:ext cx="0" cy="402336"/>
          </a:xfrm>
          <a:prstGeom prst="line">
            <a:avLst/>
          </a:prstGeom>
          <a:noFill/>
          <a:ln w="9525">
            <a:solidFill>
              <a:srgbClr val="9A9A9A"/>
            </a:solidFill>
            <a:prstDash val="solid"/>
          </a:ln>
        </p:spPr>
      </p:sp>
      <p:sp>
        <p:nvSpPr>
          <p:cNvPr id="6" name="Shape 4"/>
          <p:cNvSpPr/>
          <p:nvPr/>
        </p:nvSpPr>
        <p:spPr>
          <a:xfrm>
            <a:off x="11503152" y="457200"/>
            <a:ext cx="0" cy="402336"/>
          </a:xfrm>
          <a:prstGeom prst="line">
            <a:avLst/>
          </a:prstGeom>
          <a:noFill/>
          <a:ln w="9525">
            <a:solidFill>
              <a:srgbClr val="9A9A9A"/>
            </a:solidFill>
            <a:prstDash val="solid"/>
          </a:ln>
        </p:spPr>
      </p:sp>
      <p:sp>
        <p:nvSpPr>
          <p:cNvPr id="7" name="Shape 5"/>
          <p:cNvSpPr/>
          <p:nvPr/>
        </p:nvSpPr>
        <p:spPr>
          <a:xfrm>
            <a:off x="11503152" y="5998464"/>
            <a:ext cx="0" cy="402336"/>
          </a:xfrm>
          <a:prstGeom prst="line">
            <a:avLst/>
          </a:prstGeom>
          <a:noFill/>
          <a:ln w="9525">
            <a:solidFill>
              <a:srgbClr val="9A9A9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6B6B6B"/>
                </a:solidFill>
                <a:latin typeface="Arial" pitchFamily="34" charset="0"/>
                <a:ea typeface="Arial" pitchFamily="34" charset="-122"/>
                <a:cs typeface="Arial" pitchFamily="34" charset="-120"/>
              </a:rPr>
              <a:t>İDDİA BÜYÜDÜKÇE KANIT YÜKÜ DE BÜYÜR</a:t>
            </a:r>
            <a:endParaRPr lang="en-US" sz="1100" dirty="0"/>
          </a:p>
        </p:txBody>
      </p:sp>
      <p:sp>
        <p:nvSpPr>
          <p:cNvPr id="9" name="Text 7"/>
          <p:cNvSpPr txBox="1"/>
          <p:nvPr/>
        </p:nvSpPr>
        <p:spPr>
          <a:xfrm>
            <a:off x="822960" y="1234440"/>
            <a:ext cx="10515600" cy="822960"/>
          </a:xfrm>
          <a:prstGeom prst="rect">
            <a:avLst/>
          </a:prstGeom>
          <a:noFill/>
          <a:ln/>
        </p:spPr>
        <p:txBody>
          <a:bodyPr wrap="square" lIns="0" tIns="0" rIns="0" bIns="0" rtlCol="0" anchor="t"/>
          <a:lstStyle/>
          <a:p>
            <a:pPr algn="ctr" indent="0" marL="0">
              <a:buNone/>
            </a:pPr>
            <a:r>
              <a:rPr lang="en-US" sz="3400" dirty="0">
                <a:solidFill>
                  <a:srgbClr val="111111"/>
                </a:solidFill>
                <a:latin typeface="Arial" pitchFamily="34" charset="0"/>
                <a:ea typeface="Arial" pitchFamily="34" charset="-122"/>
                <a:cs typeface="Arial" pitchFamily="34" charset="-120"/>
              </a:rPr>
              <a:t>Güvenin </a:t>
            </a:r>
            <a:pPr algn="ctr" indent="0" marL="0">
              <a:buNone/>
            </a:pPr>
            <a:r>
              <a:rPr lang="en-US" sz="3400" b="1" dirty="0">
                <a:solidFill>
                  <a:srgbClr val="111111"/>
                </a:solidFill>
                <a:latin typeface="Arial" pitchFamily="34" charset="0"/>
                <a:ea typeface="Arial" pitchFamily="34" charset="-122"/>
                <a:cs typeface="Arial" pitchFamily="34" charset="-120"/>
              </a:rPr>
              <a:t>kırmızı çizgileri</a:t>
            </a:r>
            <a:endParaRPr lang="en-US" sz="3400" dirty="0"/>
          </a:p>
        </p:txBody>
      </p:sp>
      <p:sp>
        <p:nvSpPr>
          <p:cNvPr id="10" name="Shape 8"/>
          <p:cNvSpPr/>
          <p:nvPr/>
        </p:nvSpPr>
        <p:spPr>
          <a:xfrm>
            <a:off x="960120" y="2286000"/>
            <a:ext cx="3108960" cy="2834640"/>
          </a:xfrm>
          <a:prstGeom prst="roundRect">
            <a:avLst>
              <a:gd name="adj" fmla="val 1290"/>
            </a:avLst>
          </a:prstGeom>
          <a:solidFill>
            <a:srgbClr val="E2DCF7"/>
          </a:solidFill>
          <a:ln w="9525">
            <a:solidFill>
              <a:srgbClr val="6D4AE0"/>
            </a:solidFill>
            <a:prstDash val="solid"/>
          </a:ln>
        </p:spPr>
      </p:sp>
      <p:sp>
        <p:nvSpPr>
          <p:cNvPr id="11" name="Text 9"/>
          <p:cNvSpPr txBox="1"/>
          <p:nvPr/>
        </p:nvSpPr>
        <p:spPr>
          <a:xfrm>
            <a:off x="1234440" y="2450592"/>
            <a:ext cx="2606040" cy="457200"/>
          </a:xfrm>
          <a:prstGeom prst="rect">
            <a:avLst/>
          </a:prstGeom>
          <a:noFill/>
          <a:ln/>
        </p:spPr>
        <p:txBody>
          <a:bodyPr wrap="square" lIns="0" tIns="0" rIns="0" bIns="0" rtlCol="0" anchor="ctr"/>
          <a:lstStyle/>
          <a:p>
            <a:pPr indent="0" marL="0">
              <a:buNone/>
            </a:pPr>
            <a:r>
              <a:rPr lang="en-US" sz="1700" b="1" i="1" dirty="0">
                <a:solidFill>
                  <a:srgbClr val="6D4AE0"/>
                </a:solidFill>
                <a:latin typeface="Cambria" pitchFamily="34" charset="0"/>
                <a:ea typeface="Cambria" pitchFamily="34" charset="-122"/>
                <a:cs typeface="Cambria" pitchFamily="34" charset="-120"/>
              </a:rPr>
              <a:t>AB Yapay Zekâ Yasası</a:t>
            </a:r>
            <a:endParaRPr lang="en-US" sz="1700" dirty="0"/>
          </a:p>
        </p:txBody>
      </p:sp>
      <p:sp>
        <p:nvSpPr>
          <p:cNvPr id="12" name="Text 10"/>
          <p:cNvSpPr txBox="1"/>
          <p:nvPr/>
        </p:nvSpPr>
        <p:spPr>
          <a:xfrm>
            <a:off x="1234440" y="2926080"/>
            <a:ext cx="2606040" cy="411480"/>
          </a:xfrm>
          <a:prstGeom prst="rect">
            <a:avLst/>
          </a:prstGeom>
          <a:noFill/>
          <a:ln/>
        </p:spPr>
        <p:txBody>
          <a:bodyPr wrap="square" lIns="0" tIns="0" rIns="0" bIns="0" rtlCol="0" anchor="ctr"/>
          <a:lstStyle/>
          <a:p>
            <a:pPr indent="0" marL="0">
              <a:buNone/>
            </a:pPr>
            <a:r>
              <a:rPr lang="en-US" sz="1300" b="1" dirty="0">
                <a:solidFill>
                  <a:srgbClr val="111111"/>
                </a:solidFill>
                <a:latin typeface="Arial" pitchFamily="34" charset="0"/>
                <a:ea typeface="Arial" pitchFamily="34" charset="-122"/>
                <a:cs typeface="Arial" pitchFamily="34" charset="-120"/>
              </a:rPr>
              <a:t>Madde 50 · 2 Ağustos 2026</a:t>
            </a:r>
            <a:endParaRPr lang="en-US" sz="1300" dirty="0"/>
          </a:p>
        </p:txBody>
      </p:sp>
      <p:sp>
        <p:nvSpPr>
          <p:cNvPr id="13" name="Text 11"/>
          <p:cNvSpPr txBox="1"/>
          <p:nvPr/>
        </p:nvSpPr>
        <p:spPr>
          <a:xfrm>
            <a:off x="1234440" y="3383280"/>
            <a:ext cx="2606040" cy="1645920"/>
          </a:xfrm>
          <a:prstGeom prst="rect">
            <a:avLst/>
          </a:prstGeom>
          <a:noFill/>
          <a:ln/>
        </p:spPr>
        <p:txBody>
          <a:bodyPr wrap="square" lIns="0" tIns="0" rIns="0" bIns="0" rtlCol="0" anchor="ctr"/>
          <a:lstStyle/>
          <a:p>
            <a:pPr indent="0" marL="0">
              <a:buNone/>
            </a:pPr>
            <a:r>
              <a:rPr lang="en-US" sz="1250" dirty="0">
                <a:solidFill>
                  <a:srgbClr val="444444"/>
                </a:solidFill>
                <a:latin typeface="Arial" pitchFamily="34" charset="0"/>
                <a:ea typeface="Arial" pitchFamily="34" charset="-122"/>
                <a:cs typeface="Arial" pitchFamily="34" charset="-120"/>
              </a:rPr>
              <a:t>Yapay zekâ ile konuşulduğunun bildirilmesi ve üretilen içeriğin işaretlenmesi. İhlal cezası 15 milyon avroya ya da cironun %3'üne kadar.</a:t>
            </a:r>
            <a:endParaRPr lang="en-US" sz="1250" dirty="0"/>
          </a:p>
        </p:txBody>
      </p:sp>
      <p:sp>
        <p:nvSpPr>
          <p:cNvPr id="14" name="Shape 12"/>
          <p:cNvSpPr/>
          <p:nvPr/>
        </p:nvSpPr>
        <p:spPr>
          <a:xfrm>
            <a:off x="4389120" y="2286000"/>
            <a:ext cx="3108960" cy="2834640"/>
          </a:xfrm>
          <a:prstGeom prst="roundRect">
            <a:avLst>
              <a:gd name="adj" fmla="val 1290"/>
            </a:avLst>
          </a:prstGeom>
          <a:solidFill>
            <a:srgbClr val="E4E4E4"/>
          </a:solidFill>
          <a:ln w="9525">
            <a:solidFill>
              <a:srgbClr val="C2C2C2"/>
            </a:solidFill>
            <a:prstDash val="solid"/>
          </a:ln>
        </p:spPr>
      </p:sp>
      <p:sp>
        <p:nvSpPr>
          <p:cNvPr id="15" name="Text 13"/>
          <p:cNvSpPr txBox="1"/>
          <p:nvPr/>
        </p:nvSpPr>
        <p:spPr>
          <a:xfrm>
            <a:off x="4663440" y="2450592"/>
            <a:ext cx="2606040" cy="457200"/>
          </a:xfrm>
          <a:prstGeom prst="rect">
            <a:avLst/>
          </a:prstGeom>
          <a:noFill/>
          <a:ln/>
        </p:spPr>
        <p:txBody>
          <a:bodyPr wrap="square" lIns="0" tIns="0" rIns="0" bIns="0" rtlCol="0" anchor="ctr"/>
          <a:lstStyle/>
          <a:p>
            <a:pPr indent="0" marL="0">
              <a:buNone/>
            </a:pPr>
            <a:r>
              <a:rPr lang="en-US" sz="1700" b="1" i="1" dirty="0">
                <a:solidFill>
                  <a:srgbClr val="6D4AE0"/>
                </a:solidFill>
                <a:latin typeface="Cambria" pitchFamily="34" charset="0"/>
                <a:ea typeface="Cambria" pitchFamily="34" charset="-122"/>
                <a:cs typeface="Cambria" pitchFamily="34" charset="-120"/>
              </a:rPr>
              <a:t>Yapay anmalar</a:t>
            </a:r>
            <a:endParaRPr lang="en-US" sz="1700" dirty="0"/>
          </a:p>
        </p:txBody>
      </p:sp>
      <p:sp>
        <p:nvSpPr>
          <p:cNvPr id="16" name="Text 14"/>
          <p:cNvSpPr txBox="1"/>
          <p:nvPr/>
        </p:nvSpPr>
        <p:spPr>
          <a:xfrm>
            <a:off x="4663440" y="2926080"/>
            <a:ext cx="2606040" cy="411480"/>
          </a:xfrm>
          <a:prstGeom prst="rect">
            <a:avLst/>
          </a:prstGeom>
          <a:noFill/>
          <a:ln/>
        </p:spPr>
        <p:txBody>
          <a:bodyPr wrap="square" lIns="0" tIns="0" rIns="0" bIns="0" rtlCol="0" anchor="ctr"/>
          <a:lstStyle/>
          <a:p>
            <a:pPr indent="0" marL="0">
              <a:buNone/>
            </a:pPr>
            <a:r>
              <a:rPr lang="en-US" sz="1300" b="1" dirty="0">
                <a:solidFill>
                  <a:srgbClr val="111111"/>
                </a:solidFill>
                <a:latin typeface="Arial" pitchFamily="34" charset="0"/>
                <a:ea typeface="Arial" pitchFamily="34" charset="-122"/>
                <a:cs typeface="Arial" pitchFamily="34" charset="-120"/>
              </a:rPr>
              <a:t>Sahte yorum, gizli reklam</a:t>
            </a:r>
            <a:endParaRPr lang="en-US" sz="1300" dirty="0"/>
          </a:p>
        </p:txBody>
      </p:sp>
      <p:sp>
        <p:nvSpPr>
          <p:cNvPr id="17" name="Text 15"/>
          <p:cNvSpPr txBox="1"/>
          <p:nvPr/>
        </p:nvSpPr>
        <p:spPr>
          <a:xfrm>
            <a:off x="4663440" y="3383280"/>
            <a:ext cx="2606040" cy="1645920"/>
          </a:xfrm>
          <a:prstGeom prst="rect">
            <a:avLst/>
          </a:prstGeom>
          <a:noFill/>
          <a:ln/>
        </p:spPr>
        <p:txBody>
          <a:bodyPr wrap="square" lIns="0" tIns="0" rIns="0" bIns="0" rtlCol="0" anchor="ctr"/>
          <a:lstStyle/>
          <a:p>
            <a:pPr indent="0" marL="0">
              <a:buNone/>
            </a:pPr>
            <a:r>
              <a:rPr lang="en-US" sz="1250" dirty="0">
                <a:solidFill>
                  <a:srgbClr val="444444"/>
                </a:solidFill>
                <a:latin typeface="Arial" pitchFamily="34" charset="0"/>
                <a:ea typeface="Arial" pitchFamily="34" charset="-122"/>
                <a:cs typeface="Arial" pitchFamily="34" charset="-120"/>
              </a:rPr>
              <a:t>Görünürlük için üretilmiş marka anmaları güven sağlamaz. Google da bu konuda açıkça uyarıyor.</a:t>
            </a:r>
            <a:endParaRPr lang="en-US" sz="1250" dirty="0"/>
          </a:p>
        </p:txBody>
      </p:sp>
      <p:sp>
        <p:nvSpPr>
          <p:cNvPr id="18" name="Shape 16"/>
          <p:cNvSpPr/>
          <p:nvPr/>
        </p:nvSpPr>
        <p:spPr>
          <a:xfrm>
            <a:off x="7818120" y="2286000"/>
            <a:ext cx="3108960" cy="2834640"/>
          </a:xfrm>
          <a:prstGeom prst="roundRect">
            <a:avLst>
              <a:gd name="adj" fmla="val 1290"/>
            </a:avLst>
          </a:prstGeom>
          <a:solidFill>
            <a:srgbClr val="E4E4E4"/>
          </a:solidFill>
          <a:ln w="9525">
            <a:solidFill>
              <a:srgbClr val="C2C2C2"/>
            </a:solidFill>
            <a:prstDash val="solid"/>
          </a:ln>
        </p:spPr>
      </p:sp>
      <p:sp>
        <p:nvSpPr>
          <p:cNvPr id="19" name="Text 17"/>
          <p:cNvSpPr txBox="1"/>
          <p:nvPr/>
        </p:nvSpPr>
        <p:spPr>
          <a:xfrm>
            <a:off x="8092440" y="2450592"/>
            <a:ext cx="2606040" cy="457200"/>
          </a:xfrm>
          <a:prstGeom prst="rect">
            <a:avLst/>
          </a:prstGeom>
          <a:noFill/>
          <a:ln/>
        </p:spPr>
        <p:txBody>
          <a:bodyPr wrap="square" lIns="0" tIns="0" rIns="0" bIns="0" rtlCol="0" anchor="ctr"/>
          <a:lstStyle/>
          <a:p>
            <a:pPr indent="0" marL="0">
              <a:buNone/>
            </a:pPr>
            <a:r>
              <a:rPr lang="en-US" sz="1700" b="1" i="1" dirty="0">
                <a:solidFill>
                  <a:srgbClr val="6D4AE0"/>
                </a:solidFill>
                <a:latin typeface="Cambria" pitchFamily="34" charset="0"/>
                <a:ea typeface="Cambria" pitchFamily="34" charset="-122"/>
                <a:cs typeface="Cambria" pitchFamily="34" charset="-120"/>
              </a:rPr>
              <a:t>Kanıtsız sıfat</a:t>
            </a:r>
            <a:endParaRPr lang="en-US" sz="1700" dirty="0"/>
          </a:p>
        </p:txBody>
      </p:sp>
      <p:sp>
        <p:nvSpPr>
          <p:cNvPr id="20" name="Text 18"/>
          <p:cNvSpPr txBox="1"/>
          <p:nvPr/>
        </p:nvSpPr>
        <p:spPr>
          <a:xfrm>
            <a:off x="8092440" y="2926080"/>
            <a:ext cx="2606040" cy="411480"/>
          </a:xfrm>
          <a:prstGeom prst="rect">
            <a:avLst/>
          </a:prstGeom>
          <a:noFill/>
          <a:ln/>
        </p:spPr>
        <p:txBody>
          <a:bodyPr wrap="square" lIns="0" tIns="0" rIns="0" bIns="0" rtlCol="0" anchor="ctr"/>
          <a:lstStyle/>
          <a:p>
            <a:pPr indent="0" marL="0">
              <a:buNone/>
            </a:pPr>
            <a:r>
              <a:rPr lang="en-US" sz="1300" b="1" dirty="0">
                <a:solidFill>
                  <a:srgbClr val="111111"/>
                </a:solidFill>
                <a:latin typeface="Arial" pitchFamily="34" charset="0"/>
                <a:ea typeface="Arial" pitchFamily="34" charset="-122"/>
                <a:cs typeface="Arial" pitchFamily="34" charset="-120"/>
              </a:rPr>
              <a:t>"Lider", "en iyi", "en hızlı"</a:t>
            </a:r>
            <a:endParaRPr lang="en-US" sz="1300" dirty="0"/>
          </a:p>
        </p:txBody>
      </p:sp>
      <p:sp>
        <p:nvSpPr>
          <p:cNvPr id="21" name="Text 19"/>
          <p:cNvSpPr txBox="1"/>
          <p:nvPr/>
        </p:nvSpPr>
        <p:spPr>
          <a:xfrm>
            <a:off x="8092440" y="3383280"/>
            <a:ext cx="2606040" cy="1645920"/>
          </a:xfrm>
          <a:prstGeom prst="rect">
            <a:avLst/>
          </a:prstGeom>
          <a:noFill/>
          <a:ln/>
        </p:spPr>
        <p:txBody>
          <a:bodyPr wrap="square" lIns="0" tIns="0" rIns="0" bIns="0" rtlCol="0" anchor="ctr"/>
          <a:lstStyle/>
          <a:p>
            <a:pPr indent="0" marL="0">
              <a:buNone/>
            </a:pPr>
            <a:r>
              <a:rPr lang="en-US" sz="1250" dirty="0">
                <a:solidFill>
                  <a:srgbClr val="444444"/>
                </a:solidFill>
                <a:latin typeface="Arial" pitchFamily="34" charset="0"/>
                <a:ea typeface="Arial" pitchFamily="34" charset="-122"/>
                <a:cs typeface="Arial" pitchFamily="34" charset="-120"/>
              </a:rPr>
              <a:t>Referans, test sonucu ve sertifika yalnızca doğruysa ve yayımlama yetkisi varsa kullanılır.</a:t>
            </a:r>
            <a:endParaRPr lang="en-US" sz="1250" dirty="0"/>
          </a:p>
        </p:txBody>
      </p:sp>
      <p:sp>
        <p:nvSpPr>
          <p:cNvPr id="22" name="Text 20"/>
          <p:cNvSpPr txBox="1"/>
          <p:nvPr/>
        </p:nvSpPr>
        <p:spPr>
          <a:xfrm>
            <a:off x="868680" y="5349240"/>
            <a:ext cx="10424160" cy="457200"/>
          </a:xfrm>
          <a:prstGeom prst="rect">
            <a:avLst/>
          </a:prstGeom>
          <a:noFill/>
          <a:ln/>
        </p:spPr>
        <p:txBody>
          <a:bodyPr wrap="square" lIns="0" tIns="0" rIns="0" bIns="0" rtlCol="0" anchor="ctr"/>
          <a:lstStyle/>
          <a:p>
            <a:pPr algn="ctr" indent="0" marL="0">
              <a:buNone/>
            </a:pPr>
            <a:r>
              <a:rPr lang="en-US" sz="1600" b="1" i="1" dirty="0">
                <a:solidFill>
                  <a:srgbClr val="222222"/>
                </a:solidFill>
                <a:latin typeface="Cambria" pitchFamily="34" charset="0"/>
                <a:ea typeface="Cambria" pitchFamily="34" charset="-122"/>
                <a:cs typeface="Cambria" pitchFamily="34" charset="-120"/>
              </a:rPr>
              <a:t>"Bunu yapay zekâ yaptı" değil. "Bunu biz yaptık, yapay zekâ yardımcı oldu."</a:t>
            </a:r>
            <a:endParaRPr lang="en-US" sz="1600" dirty="0"/>
          </a:p>
        </p:txBody>
      </p:sp>
      <p:sp>
        <p:nvSpPr>
          <p:cNvPr id="23" name="Text 21"/>
          <p:cNvSpPr txBox="1"/>
          <p:nvPr/>
        </p:nvSpPr>
        <p:spPr>
          <a:xfrm>
            <a:off x="868680" y="5852160"/>
            <a:ext cx="10424160" cy="274320"/>
          </a:xfrm>
          <a:prstGeom prst="rect">
            <a:avLst/>
          </a:prstGeom>
          <a:noFill/>
          <a:ln/>
        </p:spPr>
        <p:txBody>
          <a:bodyPr wrap="square" lIns="0" tIns="0" rIns="0" bIns="0" rtlCol="0" anchor="ctr"/>
          <a:lstStyle/>
          <a:p>
            <a:pPr indent="0" marL="0">
              <a:buNone/>
            </a:pPr>
            <a:r>
              <a:rPr lang="en-US" sz="1000" dirty="0">
                <a:solidFill>
                  <a:srgbClr val="8E8E8E"/>
                </a:solidFill>
                <a:latin typeface="Arial" pitchFamily="34" charset="0"/>
                <a:ea typeface="Arial" pitchFamily="34" charset="-122"/>
                <a:cs typeface="Arial" pitchFamily="34" charset="-120"/>
              </a:rPr>
              <a:t>AB'deki alıcıya hizmet veren sohbet botu veya içerik için kesin yükümlülüğü hukuk danışmanınızla teyit edin.</a:t>
            </a:r>
            <a:endParaRPr lang="en-US" sz="1000"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3A3A3A"/>
            </a:solidFill>
            <a:prstDash val="solid"/>
          </a:ln>
        </p:spPr>
      </p:sp>
      <p:sp>
        <p:nvSpPr>
          <p:cNvPr id="3" name="Shape 1"/>
          <p:cNvSpPr/>
          <p:nvPr/>
        </p:nvSpPr>
        <p:spPr>
          <a:xfrm>
            <a:off x="658368" y="6199632"/>
            <a:ext cx="10844784" cy="0"/>
          </a:xfrm>
          <a:prstGeom prst="line">
            <a:avLst/>
          </a:prstGeom>
          <a:noFill/>
          <a:ln w="9525">
            <a:solidFill>
              <a:srgbClr val="3A3A3A"/>
            </a:solidFill>
            <a:prstDash val="solid"/>
          </a:ln>
        </p:spPr>
      </p:sp>
      <p:sp>
        <p:nvSpPr>
          <p:cNvPr id="4" name="Shape 2"/>
          <p:cNvSpPr/>
          <p:nvPr/>
        </p:nvSpPr>
        <p:spPr>
          <a:xfrm>
            <a:off x="658368" y="457200"/>
            <a:ext cx="0" cy="402336"/>
          </a:xfrm>
          <a:prstGeom prst="line">
            <a:avLst/>
          </a:prstGeom>
          <a:noFill/>
          <a:ln w="9525">
            <a:solidFill>
              <a:srgbClr val="3A3A3A"/>
            </a:solidFill>
            <a:prstDash val="solid"/>
          </a:ln>
        </p:spPr>
      </p:sp>
      <p:sp>
        <p:nvSpPr>
          <p:cNvPr id="5" name="Shape 3"/>
          <p:cNvSpPr/>
          <p:nvPr/>
        </p:nvSpPr>
        <p:spPr>
          <a:xfrm>
            <a:off x="658368" y="5998464"/>
            <a:ext cx="0" cy="402336"/>
          </a:xfrm>
          <a:prstGeom prst="line">
            <a:avLst/>
          </a:prstGeom>
          <a:noFill/>
          <a:ln w="9525">
            <a:solidFill>
              <a:srgbClr val="3A3A3A"/>
            </a:solidFill>
            <a:prstDash val="solid"/>
          </a:ln>
        </p:spPr>
      </p:sp>
      <p:sp>
        <p:nvSpPr>
          <p:cNvPr id="6" name="Shape 4"/>
          <p:cNvSpPr/>
          <p:nvPr/>
        </p:nvSpPr>
        <p:spPr>
          <a:xfrm>
            <a:off x="11503152" y="457200"/>
            <a:ext cx="0" cy="402336"/>
          </a:xfrm>
          <a:prstGeom prst="line">
            <a:avLst/>
          </a:prstGeom>
          <a:noFill/>
          <a:ln w="9525">
            <a:solidFill>
              <a:srgbClr val="3A3A3A"/>
            </a:solidFill>
            <a:prstDash val="solid"/>
          </a:ln>
        </p:spPr>
      </p:sp>
      <p:sp>
        <p:nvSpPr>
          <p:cNvPr id="7" name="Shape 5"/>
          <p:cNvSpPr/>
          <p:nvPr/>
        </p:nvSpPr>
        <p:spPr>
          <a:xfrm>
            <a:off x="11503152" y="5998464"/>
            <a:ext cx="0" cy="402336"/>
          </a:xfrm>
          <a:prstGeom prst="line">
            <a:avLst/>
          </a:prstGeom>
          <a:noFill/>
          <a:ln w="9525">
            <a:solidFill>
              <a:srgbClr val="3A3A3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8A8A8A"/>
                </a:solidFill>
                <a:latin typeface="Arial" pitchFamily="34" charset="0"/>
                <a:ea typeface="Arial" pitchFamily="34" charset="-122"/>
                <a:cs typeface="Arial" pitchFamily="34" charset="-120"/>
              </a:rPr>
              <a:t>ASIL MESELE</a:t>
            </a:r>
            <a:endParaRPr lang="en-US" sz="1100" dirty="0"/>
          </a:p>
        </p:txBody>
      </p:sp>
      <p:sp>
        <p:nvSpPr>
          <p:cNvPr id="9" name="Text 7"/>
          <p:cNvSpPr txBox="1"/>
          <p:nvPr/>
        </p:nvSpPr>
        <p:spPr>
          <a:xfrm>
            <a:off x="868680" y="1325880"/>
            <a:ext cx="10424160" cy="1737360"/>
          </a:xfrm>
          <a:prstGeom prst="rect">
            <a:avLst/>
          </a:prstGeom>
          <a:noFill/>
          <a:ln/>
        </p:spPr>
        <p:txBody>
          <a:bodyPr wrap="square" lIns="0" tIns="0" rIns="0" bIns="0" rtlCol="0" anchor="ctr"/>
          <a:lstStyle/>
          <a:p>
            <a:pPr indent="0" marL="0">
              <a:lnSpc>
                <a:spcPct val="108000"/>
              </a:lnSpc>
              <a:buNone/>
            </a:pPr>
            <a:r>
              <a:rPr lang="en-US" sz="4400" b="1" dirty="0">
                <a:solidFill>
                  <a:srgbClr val="FFFFFF"/>
                </a:solidFill>
                <a:latin typeface="Arial" pitchFamily="34" charset="0"/>
                <a:ea typeface="Arial" pitchFamily="34" charset="-122"/>
                <a:cs typeface="Arial" pitchFamily="34" charset="-120"/>
              </a:rPr>
              <a:t>Ticaret
</a:t>
            </a:r>
            <a:pPr indent="0" marL="0">
              <a:lnSpc>
                <a:spcPct val="108000"/>
              </a:lnSpc>
              <a:buNone/>
            </a:pPr>
            <a:r>
              <a:rPr lang="en-US" sz="4400" b="1" i="1" dirty="0">
                <a:solidFill>
                  <a:srgbClr val="A78BFA"/>
                </a:solidFill>
                <a:latin typeface="Cambria" pitchFamily="34" charset="0"/>
                <a:ea typeface="Cambria" pitchFamily="34" charset="-122"/>
                <a:cs typeface="Cambria" pitchFamily="34" charset="-120"/>
              </a:rPr>
              <a:t>demokratikleşiyor</a:t>
            </a:r>
            <a:endParaRPr lang="en-US" sz="4400" dirty="0"/>
          </a:p>
        </p:txBody>
      </p:sp>
      <p:sp>
        <p:nvSpPr>
          <p:cNvPr id="10" name="Shape 8"/>
          <p:cNvSpPr/>
          <p:nvPr/>
        </p:nvSpPr>
        <p:spPr>
          <a:xfrm>
            <a:off x="914400" y="3291840"/>
            <a:ext cx="3154680" cy="0"/>
          </a:xfrm>
          <a:prstGeom prst="line">
            <a:avLst/>
          </a:prstGeom>
          <a:noFill/>
          <a:ln w="12700">
            <a:solidFill>
              <a:srgbClr val="3A3A3A"/>
            </a:solidFill>
            <a:prstDash val="solid"/>
          </a:ln>
        </p:spPr>
      </p:sp>
      <p:sp>
        <p:nvSpPr>
          <p:cNvPr id="11" name="Text 9"/>
          <p:cNvSpPr txBox="1"/>
          <p:nvPr/>
        </p:nvSpPr>
        <p:spPr>
          <a:xfrm>
            <a:off x="914400" y="3429000"/>
            <a:ext cx="3154680" cy="411480"/>
          </a:xfrm>
          <a:prstGeom prst="rect">
            <a:avLst/>
          </a:prstGeom>
          <a:noFill/>
          <a:ln/>
        </p:spPr>
        <p:txBody>
          <a:bodyPr wrap="square" lIns="0" tIns="0" rIns="0" bIns="0" rtlCol="0" anchor="ctr"/>
          <a:lstStyle/>
          <a:p>
            <a:pPr indent="0" marL="0">
              <a:buNone/>
            </a:pPr>
            <a:r>
              <a:rPr lang="en-US" sz="1500" b="1" dirty="0">
                <a:solidFill>
                  <a:srgbClr val="FFFFFF"/>
                </a:solidFill>
                <a:latin typeface="Arial" pitchFamily="34" charset="0"/>
                <a:ea typeface="Arial" pitchFamily="34" charset="-122"/>
                <a:cs typeface="Arial" pitchFamily="34" charset="-120"/>
              </a:rPr>
              <a:t>Eskiden ne kaybettiriyordu</a:t>
            </a:r>
            <a:endParaRPr lang="en-US" sz="1500" dirty="0"/>
          </a:p>
        </p:txBody>
      </p:sp>
      <p:sp>
        <p:nvSpPr>
          <p:cNvPr id="12" name="Text 10"/>
          <p:cNvSpPr txBox="1"/>
          <p:nvPr/>
        </p:nvSpPr>
        <p:spPr>
          <a:xfrm>
            <a:off x="914400" y="3886200"/>
            <a:ext cx="3200400" cy="1280160"/>
          </a:xfrm>
          <a:prstGeom prst="rect">
            <a:avLst/>
          </a:prstGeom>
          <a:noFill/>
          <a:ln/>
        </p:spPr>
        <p:txBody>
          <a:bodyPr wrap="square" lIns="0" tIns="0" rIns="0" bIns="0" rtlCol="0" anchor="ctr"/>
          <a:lstStyle/>
          <a:p>
            <a:pPr indent="0" marL="0">
              <a:lnSpc>
                <a:spcPct val="120000"/>
              </a:lnSpc>
              <a:buNone/>
            </a:pPr>
            <a:r>
              <a:rPr lang="en-US" sz="1300" dirty="0">
                <a:solidFill>
                  <a:srgbClr val="B0B0B0"/>
                </a:solidFill>
                <a:latin typeface="Arial" pitchFamily="34" charset="0"/>
                <a:ea typeface="Arial" pitchFamily="34" charset="-122"/>
                <a:cs typeface="Arial" pitchFamily="34" charset="-120"/>
              </a:rPr>
              <a:t>Fuar bütçesi, ilişki ağı, marka tanınırlığı. Alıcı tanıdığına giderdi.</a:t>
            </a:r>
            <a:endParaRPr lang="en-US" sz="1300" dirty="0"/>
          </a:p>
        </p:txBody>
      </p:sp>
      <p:sp>
        <p:nvSpPr>
          <p:cNvPr id="13" name="Shape 11"/>
          <p:cNvSpPr/>
          <p:nvPr/>
        </p:nvSpPr>
        <p:spPr>
          <a:xfrm>
            <a:off x="4389120" y="3291840"/>
            <a:ext cx="3154680" cy="0"/>
          </a:xfrm>
          <a:prstGeom prst="line">
            <a:avLst/>
          </a:prstGeom>
          <a:noFill/>
          <a:ln w="12700">
            <a:solidFill>
              <a:srgbClr val="3A3A3A"/>
            </a:solidFill>
            <a:prstDash val="solid"/>
          </a:ln>
        </p:spPr>
      </p:sp>
      <p:sp>
        <p:nvSpPr>
          <p:cNvPr id="14" name="Text 12"/>
          <p:cNvSpPr txBox="1"/>
          <p:nvPr/>
        </p:nvSpPr>
        <p:spPr>
          <a:xfrm>
            <a:off x="4389120" y="3429000"/>
            <a:ext cx="3154680" cy="411480"/>
          </a:xfrm>
          <a:prstGeom prst="rect">
            <a:avLst/>
          </a:prstGeom>
          <a:noFill/>
          <a:ln/>
        </p:spPr>
        <p:txBody>
          <a:bodyPr wrap="square" lIns="0" tIns="0" rIns="0" bIns="0" rtlCol="0" anchor="ctr"/>
          <a:lstStyle/>
          <a:p>
            <a:pPr indent="0" marL="0">
              <a:buNone/>
            </a:pPr>
            <a:r>
              <a:rPr lang="en-US" sz="1500" b="1" dirty="0">
                <a:solidFill>
                  <a:srgbClr val="FFFFFF"/>
                </a:solidFill>
                <a:latin typeface="Arial" pitchFamily="34" charset="0"/>
                <a:ea typeface="Arial" pitchFamily="34" charset="-122"/>
                <a:cs typeface="Arial" pitchFamily="34" charset="-120"/>
              </a:rPr>
              <a:t>Ajan neye bakıyor</a:t>
            </a:r>
            <a:endParaRPr lang="en-US" sz="1500" dirty="0"/>
          </a:p>
        </p:txBody>
      </p:sp>
      <p:sp>
        <p:nvSpPr>
          <p:cNvPr id="15" name="Text 13"/>
          <p:cNvSpPr txBox="1"/>
          <p:nvPr/>
        </p:nvSpPr>
        <p:spPr>
          <a:xfrm>
            <a:off x="4389120" y="3886200"/>
            <a:ext cx="3200400" cy="1280160"/>
          </a:xfrm>
          <a:prstGeom prst="rect">
            <a:avLst/>
          </a:prstGeom>
          <a:noFill/>
          <a:ln/>
        </p:spPr>
        <p:txBody>
          <a:bodyPr wrap="square" lIns="0" tIns="0" rIns="0" bIns="0" rtlCol="0" anchor="ctr"/>
          <a:lstStyle/>
          <a:p>
            <a:pPr indent="0" marL="0">
              <a:lnSpc>
                <a:spcPct val="120000"/>
              </a:lnSpc>
              <a:buNone/>
            </a:pPr>
            <a:r>
              <a:rPr lang="en-US" sz="1300" dirty="0">
                <a:solidFill>
                  <a:srgbClr val="B0B0B0"/>
                </a:solidFill>
                <a:latin typeface="Arial" pitchFamily="34" charset="0"/>
                <a:ea typeface="Arial" pitchFamily="34" charset="-122"/>
                <a:cs typeface="Arial" pitchFamily="34" charset="-120"/>
              </a:rPr>
              <a:t>Fuarda tanışmadı, yemeğe gitmedi. Kimin bilgisi daha net, daha doğrulanabilir, daha güncel, ona bakıyor.</a:t>
            </a:r>
            <a:endParaRPr lang="en-US" sz="1300" dirty="0"/>
          </a:p>
        </p:txBody>
      </p:sp>
      <p:sp>
        <p:nvSpPr>
          <p:cNvPr id="16" name="Shape 14"/>
          <p:cNvSpPr/>
          <p:nvPr/>
        </p:nvSpPr>
        <p:spPr>
          <a:xfrm>
            <a:off x="7863840" y="3291840"/>
            <a:ext cx="3154680" cy="0"/>
          </a:xfrm>
          <a:prstGeom prst="line">
            <a:avLst/>
          </a:prstGeom>
          <a:noFill/>
          <a:ln w="12700">
            <a:solidFill>
              <a:srgbClr val="3A3A3A"/>
            </a:solidFill>
            <a:prstDash val="solid"/>
          </a:ln>
        </p:spPr>
      </p:sp>
      <p:sp>
        <p:nvSpPr>
          <p:cNvPr id="17" name="Text 15"/>
          <p:cNvSpPr txBox="1"/>
          <p:nvPr/>
        </p:nvSpPr>
        <p:spPr>
          <a:xfrm>
            <a:off x="7863840" y="3429000"/>
            <a:ext cx="3154680" cy="411480"/>
          </a:xfrm>
          <a:prstGeom prst="rect">
            <a:avLst/>
          </a:prstGeom>
          <a:noFill/>
          <a:ln/>
        </p:spPr>
        <p:txBody>
          <a:bodyPr wrap="square" lIns="0" tIns="0" rIns="0" bIns="0" rtlCol="0" anchor="ctr"/>
          <a:lstStyle/>
          <a:p>
            <a:pPr indent="0" marL="0">
              <a:buNone/>
            </a:pPr>
            <a:r>
              <a:rPr lang="en-US" sz="1500" b="1" dirty="0">
                <a:solidFill>
                  <a:srgbClr val="FFFFFF"/>
                </a:solidFill>
                <a:latin typeface="Arial" pitchFamily="34" charset="0"/>
                <a:ea typeface="Arial" pitchFamily="34" charset="-122"/>
                <a:cs typeface="Arial" pitchFamily="34" charset="-120"/>
              </a:rPr>
              <a:t>Bu ne demek</a:t>
            </a:r>
            <a:endParaRPr lang="en-US" sz="1500" dirty="0"/>
          </a:p>
        </p:txBody>
      </p:sp>
      <p:sp>
        <p:nvSpPr>
          <p:cNvPr id="18" name="Text 16"/>
          <p:cNvSpPr txBox="1"/>
          <p:nvPr/>
        </p:nvSpPr>
        <p:spPr>
          <a:xfrm>
            <a:off x="7863840" y="3886200"/>
            <a:ext cx="3200400" cy="1280160"/>
          </a:xfrm>
          <a:prstGeom prst="rect">
            <a:avLst/>
          </a:prstGeom>
          <a:noFill/>
          <a:ln/>
        </p:spPr>
        <p:txBody>
          <a:bodyPr wrap="square" lIns="0" tIns="0" rIns="0" bIns="0" rtlCol="0" anchor="ctr"/>
          <a:lstStyle/>
          <a:p>
            <a:pPr indent="0" marL="0">
              <a:lnSpc>
                <a:spcPct val="120000"/>
              </a:lnSpc>
              <a:buNone/>
            </a:pPr>
            <a:r>
              <a:rPr lang="en-US" sz="1300" dirty="0">
                <a:solidFill>
                  <a:srgbClr val="B0B0B0"/>
                </a:solidFill>
                <a:latin typeface="Arial" pitchFamily="34" charset="0"/>
                <a:ea typeface="Arial" pitchFamily="34" charset="-122"/>
                <a:cs typeface="Arial" pitchFamily="34" charset="-120"/>
              </a:rPr>
              <a:t>Bursa'daki 40 kişilik atölye ile Stuttgart'taki büyük tedarikçi aynı filtreden geçiyor.</a:t>
            </a:r>
            <a:endParaRPr lang="en-US" sz="1300" dirty="0"/>
          </a:p>
        </p:txBody>
      </p:sp>
      <p:sp>
        <p:nvSpPr>
          <p:cNvPr id="19" name="Text 17"/>
          <p:cNvSpPr txBox="1"/>
          <p:nvPr/>
        </p:nvSpPr>
        <p:spPr>
          <a:xfrm>
            <a:off x="868680" y="5349240"/>
            <a:ext cx="10424160" cy="457200"/>
          </a:xfrm>
          <a:prstGeom prst="rect">
            <a:avLst/>
          </a:prstGeom>
          <a:noFill/>
          <a:ln/>
        </p:spPr>
        <p:txBody>
          <a:bodyPr wrap="square" lIns="0" tIns="0" rIns="0" bIns="0" rtlCol="0" anchor="ctr"/>
          <a:lstStyle/>
          <a:p>
            <a:pPr indent="0" marL="0">
              <a:buNone/>
            </a:pPr>
            <a:r>
              <a:rPr lang="en-US" sz="1600" b="1" i="1" dirty="0">
                <a:solidFill>
                  <a:srgbClr val="A78BFA"/>
                </a:solidFill>
                <a:latin typeface="Cambria" pitchFamily="34" charset="0"/>
                <a:ea typeface="Cambria" pitchFamily="34" charset="-122"/>
                <a:cs typeface="Cambria" pitchFamily="34" charset="-120"/>
              </a:rPr>
              <a:t>Ama sadece bilgisi hazırsa. Gerisi hâlâ insanın işi: güven, numune, teslim sözü.</a:t>
            </a:r>
            <a:endParaRPr lang="en-US" sz="1600"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3">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3A3A3A"/>
            </a:solidFill>
            <a:prstDash val="solid"/>
          </a:ln>
        </p:spPr>
      </p:sp>
      <p:sp>
        <p:nvSpPr>
          <p:cNvPr id="3" name="Shape 1"/>
          <p:cNvSpPr/>
          <p:nvPr/>
        </p:nvSpPr>
        <p:spPr>
          <a:xfrm>
            <a:off x="658368" y="6199632"/>
            <a:ext cx="10844784" cy="0"/>
          </a:xfrm>
          <a:prstGeom prst="line">
            <a:avLst/>
          </a:prstGeom>
          <a:noFill/>
          <a:ln w="9525">
            <a:solidFill>
              <a:srgbClr val="3A3A3A"/>
            </a:solidFill>
            <a:prstDash val="solid"/>
          </a:ln>
        </p:spPr>
      </p:sp>
      <p:sp>
        <p:nvSpPr>
          <p:cNvPr id="4" name="Shape 2"/>
          <p:cNvSpPr/>
          <p:nvPr/>
        </p:nvSpPr>
        <p:spPr>
          <a:xfrm>
            <a:off x="658368" y="457200"/>
            <a:ext cx="0" cy="402336"/>
          </a:xfrm>
          <a:prstGeom prst="line">
            <a:avLst/>
          </a:prstGeom>
          <a:noFill/>
          <a:ln w="9525">
            <a:solidFill>
              <a:srgbClr val="3A3A3A"/>
            </a:solidFill>
            <a:prstDash val="solid"/>
          </a:ln>
        </p:spPr>
      </p:sp>
      <p:sp>
        <p:nvSpPr>
          <p:cNvPr id="5" name="Shape 3"/>
          <p:cNvSpPr/>
          <p:nvPr/>
        </p:nvSpPr>
        <p:spPr>
          <a:xfrm>
            <a:off x="658368" y="5998464"/>
            <a:ext cx="0" cy="402336"/>
          </a:xfrm>
          <a:prstGeom prst="line">
            <a:avLst/>
          </a:prstGeom>
          <a:noFill/>
          <a:ln w="9525">
            <a:solidFill>
              <a:srgbClr val="3A3A3A"/>
            </a:solidFill>
            <a:prstDash val="solid"/>
          </a:ln>
        </p:spPr>
      </p:sp>
      <p:sp>
        <p:nvSpPr>
          <p:cNvPr id="6" name="Shape 4"/>
          <p:cNvSpPr/>
          <p:nvPr/>
        </p:nvSpPr>
        <p:spPr>
          <a:xfrm>
            <a:off x="11503152" y="457200"/>
            <a:ext cx="0" cy="402336"/>
          </a:xfrm>
          <a:prstGeom prst="line">
            <a:avLst/>
          </a:prstGeom>
          <a:noFill/>
          <a:ln w="9525">
            <a:solidFill>
              <a:srgbClr val="3A3A3A"/>
            </a:solidFill>
            <a:prstDash val="solid"/>
          </a:ln>
        </p:spPr>
      </p:sp>
      <p:sp>
        <p:nvSpPr>
          <p:cNvPr id="7" name="Shape 5"/>
          <p:cNvSpPr/>
          <p:nvPr/>
        </p:nvSpPr>
        <p:spPr>
          <a:xfrm>
            <a:off x="11503152" y="5998464"/>
            <a:ext cx="0" cy="402336"/>
          </a:xfrm>
          <a:prstGeom prst="line">
            <a:avLst/>
          </a:prstGeom>
          <a:noFill/>
          <a:ln w="9525">
            <a:solidFill>
              <a:srgbClr val="3A3A3A"/>
            </a:solidFill>
            <a:prstDash val="solid"/>
          </a:ln>
        </p:spPr>
      </p:sp>
      <p:sp>
        <p:nvSpPr>
          <p:cNvPr id="8" name="Text 6"/>
          <p:cNvSpPr txBox="1"/>
          <p:nvPr/>
        </p:nvSpPr>
        <p:spPr>
          <a:xfrm>
            <a:off x="868680" y="1737360"/>
            <a:ext cx="10424160" cy="914400"/>
          </a:xfrm>
          <a:prstGeom prst="rect">
            <a:avLst/>
          </a:prstGeom>
          <a:noFill/>
          <a:ln/>
        </p:spPr>
        <p:txBody>
          <a:bodyPr wrap="square" lIns="0" tIns="0" rIns="0" bIns="0" rtlCol="0" anchor="ctr"/>
          <a:lstStyle/>
          <a:p>
            <a:pPr indent="0" marL="0">
              <a:buNone/>
            </a:pPr>
            <a:r>
              <a:rPr lang="en-US" sz="2000" dirty="0">
                <a:solidFill>
                  <a:srgbClr val="BBBBBB"/>
                </a:solidFill>
                <a:latin typeface="Arial" pitchFamily="34" charset="0"/>
                <a:ea typeface="Arial" pitchFamily="34" charset="-122"/>
                <a:cs typeface="Arial" pitchFamily="34" charset="-120"/>
              </a:rPr>
              <a:t>Bir pazar seçin. Bir ürün grubu seçin. Müşterinin kararını etkileyen bilgiyi doğrulayın.</a:t>
            </a:r>
            <a:endParaRPr lang="en-US" sz="2000" dirty="0"/>
          </a:p>
        </p:txBody>
      </p:sp>
      <p:sp>
        <p:nvSpPr>
          <p:cNvPr id="9" name="Text 7"/>
          <p:cNvSpPr txBox="1"/>
          <p:nvPr/>
        </p:nvSpPr>
        <p:spPr>
          <a:xfrm>
            <a:off x="868680" y="2697480"/>
            <a:ext cx="10424160" cy="1325880"/>
          </a:xfrm>
          <a:prstGeom prst="rect">
            <a:avLst/>
          </a:prstGeom>
          <a:noFill/>
          <a:ln/>
        </p:spPr>
        <p:txBody>
          <a:bodyPr wrap="square" lIns="0" tIns="0" rIns="0" bIns="0" rtlCol="0" anchor="ctr"/>
          <a:lstStyle/>
          <a:p>
            <a:pPr indent="0" marL="0">
              <a:lnSpc>
                <a:spcPct val="112000"/>
              </a:lnSpc>
              <a:buNone/>
            </a:pPr>
            <a:r>
              <a:rPr lang="en-US" sz="3600" b="1" dirty="0">
                <a:solidFill>
                  <a:srgbClr val="FFFFFF"/>
                </a:solidFill>
                <a:latin typeface="Arial" pitchFamily="34" charset="0"/>
                <a:ea typeface="Arial" pitchFamily="34" charset="-122"/>
                <a:cs typeface="Arial" pitchFamily="34" charset="-120"/>
              </a:rPr>
              <a:t>Alıcınız artık sizi aramıyor.
</a:t>
            </a:r>
            <a:pPr indent="0" marL="0">
              <a:lnSpc>
                <a:spcPct val="112000"/>
              </a:lnSpc>
              <a:buNone/>
            </a:pPr>
            <a:r>
              <a:rPr lang="en-US" sz="3600" b="1" dirty="0">
                <a:solidFill>
                  <a:srgbClr val="FFFFFF"/>
                </a:solidFill>
                <a:latin typeface="Arial" pitchFamily="34" charset="0"/>
                <a:ea typeface="Arial" pitchFamily="34" charset="-122"/>
                <a:cs typeface="Arial" pitchFamily="34" charset="-120"/>
              </a:rPr>
              <a:t>Size dair bir cevabı okuyor.</a:t>
            </a:r>
            <a:endParaRPr lang="en-US" sz="3600" dirty="0"/>
          </a:p>
        </p:txBody>
      </p:sp>
      <p:sp>
        <p:nvSpPr>
          <p:cNvPr id="10" name="Text 8"/>
          <p:cNvSpPr txBox="1"/>
          <p:nvPr/>
        </p:nvSpPr>
        <p:spPr>
          <a:xfrm>
            <a:off x="868680" y="4069080"/>
            <a:ext cx="10424160" cy="594360"/>
          </a:xfrm>
          <a:prstGeom prst="rect">
            <a:avLst/>
          </a:prstGeom>
          <a:noFill/>
          <a:ln/>
        </p:spPr>
        <p:txBody>
          <a:bodyPr wrap="square" lIns="0" tIns="0" rIns="0" bIns="0" rtlCol="0" anchor="ctr"/>
          <a:lstStyle/>
          <a:p>
            <a:pPr indent="0" marL="0">
              <a:buNone/>
            </a:pPr>
            <a:r>
              <a:rPr lang="en-US" sz="2700" b="1" i="1" dirty="0">
                <a:solidFill>
                  <a:srgbClr val="A78BFA"/>
                </a:solidFill>
                <a:latin typeface="Cambria" pitchFamily="34" charset="0"/>
                <a:ea typeface="Cambria" pitchFamily="34" charset="-122"/>
                <a:cs typeface="Cambria" pitchFamily="34" charset="-120"/>
              </a:rPr>
              <a:t>O cevabı kimin yazdığını hâlâ siz belirleyebilirsiniz.</a:t>
            </a:r>
            <a:endParaRPr lang="en-US" sz="2700" dirty="0"/>
          </a:p>
        </p:txBody>
      </p:sp>
      <p:sp>
        <p:nvSpPr>
          <p:cNvPr id="11" name="Shape 9"/>
          <p:cNvSpPr/>
          <p:nvPr/>
        </p:nvSpPr>
        <p:spPr>
          <a:xfrm>
            <a:off x="868680" y="4983480"/>
            <a:ext cx="2926080" cy="0"/>
          </a:xfrm>
          <a:prstGeom prst="line">
            <a:avLst/>
          </a:prstGeom>
          <a:noFill/>
          <a:ln w="12700">
            <a:solidFill>
              <a:srgbClr val="3A3A3A"/>
            </a:solidFill>
            <a:prstDash val="solid"/>
          </a:ln>
        </p:spPr>
      </p:sp>
      <p:sp>
        <p:nvSpPr>
          <p:cNvPr id="12" name="Text 10"/>
          <p:cNvSpPr txBox="1"/>
          <p:nvPr/>
        </p:nvSpPr>
        <p:spPr>
          <a:xfrm>
            <a:off x="868680" y="5120640"/>
            <a:ext cx="4572000" cy="365760"/>
          </a:xfrm>
          <a:prstGeom prst="rect">
            <a:avLst/>
          </a:prstGeom>
          <a:noFill/>
          <a:ln/>
        </p:spPr>
        <p:txBody>
          <a:bodyPr wrap="square" lIns="0" tIns="0" rIns="0" bIns="0" rtlCol="0" anchor="ctr"/>
          <a:lstStyle/>
          <a:p>
            <a:pPr indent="0" marL="0">
              <a:buNone/>
            </a:pPr>
            <a:r>
              <a:rPr lang="en-US" sz="1700" b="1" dirty="0">
                <a:solidFill>
                  <a:srgbClr val="FFFFFF"/>
                </a:solidFill>
                <a:latin typeface="Arial" pitchFamily="34" charset="0"/>
                <a:ea typeface="Arial" pitchFamily="34" charset="-122"/>
                <a:cs typeface="Arial" pitchFamily="34" charset="-120"/>
              </a:rPr>
              <a:t>Kaan Gülten</a:t>
            </a:r>
            <a:endParaRPr lang="en-US" sz="1700" dirty="0"/>
          </a:p>
        </p:txBody>
      </p:sp>
      <p:sp>
        <p:nvSpPr>
          <p:cNvPr id="13" name="Text 11"/>
          <p:cNvSpPr txBox="1"/>
          <p:nvPr/>
        </p:nvSpPr>
        <p:spPr>
          <a:xfrm>
            <a:off x="868680" y="5486400"/>
            <a:ext cx="5943600" cy="320040"/>
          </a:xfrm>
          <a:prstGeom prst="rect">
            <a:avLst/>
          </a:prstGeom>
          <a:noFill/>
          <a:ln/>
        </p:spPr>
        <p:txBody>
          <a:bodyPr wrap="square" lIns="0" tIns="0" rIns="0" bIns="0" rtlCol="0" anchor="ctr"/>
          <a:lstStyle/>
          <a:p>
            <a:pPr indent="0" marL="0">
              <a:buNone/>
            </a:pPr>
            <a:r>
              <a:rPr lang="en-US" sz="1300" dirty="0">
                <a:solidFill>
                  <a:srgbClr val="8A8A8A"/>
                </a:solidFill>
                <a:latin typeface="Arial" pitchFamily="34" charset="0"/>
                <a:ea typeface="Arial" pitchFamily="34" charset="-122"/>
                <a:cs typeface="Arial" pitchFamily="34" charset="-120"/>
              </a:rPr>
              <a:t>webtures.com  ·  brantial.ai  ·  kaangulten.com</a:t>
            </a:r>
            <a:endParaRPr lang="en-US" sz="1300"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1">
    <p:bg>
      <p:bgPr>
        <a:solidFill>
          <a:srgbClr val="EFEFEF"/>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9A9A9A"/>
            </a:solidFill>
            <a:prstDash val="solid"/>
          </a:ln>
        </p:spPr>
      </p:sp>
      <p:sp>
        <p:nvSpPr>
          <p:cNvPr id="3" name="Shape 1"/>
          <p:cNvSpPr/>
          <p:nvPr/>
        </p:nvSpPr>
        <p:spPr>
          <a:xfrm>
            <a:off x="658368" y="6199632"/>
            <a:ext cx="10844784" cy="0"/>
          </a:xfrm>
          <a:prstGeom prst="line">
            <a:avLst/>
          </a:prstGeom>
          <a:noFill/>
          <a:ln w="9525">
            <a:solidFill>
              <a:srgbClr val="9A9A9A"/>
            </a:solidFill>
            <a:prstDash val="solid"/>
          </a:ln>
        </p:spPr>
      </p:sp>
      <p:sp>
        <p:nvSpPr>
          <p:cNvPr id="4" name="Shape 2"/>
          <p:cNvSpPr/>
          <p:nvPr/>
        </p:nvSpPr>
        <p:spPr>
          <a:xfrm>
            <a:off x="658368" y="457200"/>
            <a:ext cx="0" cy="402336"/>
          </a:xfrm>
          <a:prstGeom prst="line">
            <a:avLst/>
          </a:prstGeom>
          <a:noFill/>
          <a:ln w="9525">
            <a:solidFill>
              <a:srgbClr val="9A9A9A"/>
            </a:solidFill>
            <a:prstDash val="solid"/>
          </a:ln>
        </p:spPr>
      </p:sp>
      <p:sp>
        <p:nvSpPr>
          <p:cNvPr id="5" name="Shape 3"/>
          <p:cNvSpPr/>
          <p:nvPr/>
        </p:nvSpPr>
        <p:spPr>
          <a:xfrm>
            <a:off x="658368" y="5998464"/>
            <a:ext cx="0" cy="402336"/>
          </a:xfrm>
          <a:prstGeom prst="line">
            <a:avLst/>
          </a:prstGeom>
          <a:noFill/>
          <a:ln w="9525">
            <a:solidFill>
              <a:srgbClr val="9A9A9A"/>
            </a:solidFill>
            <a:prstDash val="solid"/>
          </a:ln>
        </p:spPr>
      </p:sp>
      <p:sp>
        <p:nvSpPr>
          <p:cNvPr id="6" name="Shape 4"/>
          <p:cNvSpPr/>
          <p:nvPr/>
        </p:nvSpPr>
        <p:spPr>
          <a:xfrm>
            <a:off x="11503152" y="457200"/>
            <a:ext cx="0" cy="402336"/>
          </a:xfrm>
          <a:prstGeom prst="line">
            <a:avLst/>
          </a:prstGeom>
          <a:noFill/>
          <a:ln w="9525">
            <a:solidFill>
              <a:srgbClr val="9A9A9A"/>
            </a:solidFill>
            <a:prstDash val="solid"/>
          </a:ln>
        </p:spPr>
      </p:sp>
      <p:sp>
        <p:nvSpPr>
          <p:cNvPr id="7" name="Shape 5"/>
          <p:cNvSpPr/>
          <p:nvPr/>
        </p:nvSpPr>
        <p:spPr>
          <a:xfrm>
            <a:off x="11503152" y="5998464"/>
            <a:ext cx="0" cy="402336"/>
          </a:xfrm>
          <a:prstGeom prst="line">
            <a:avLst/>
          </a:prstGeom>
          <a:noFill/>
          <a:ln w="9525">
            <a:solidFill>
              <a:srgbClr val="9A9A9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6B6B6B"/>
                </a:solidFill>
                <a:latin typeface="Arial" pitchFamily="34" charset="0"/>
                <a:ea typeface="Arial" pitchFamily="34" charset="-122"/>
                <a:cs typeface="Arial" pitchFamily="34" charset="-120"/>
              </a:rPr>
              <a:t>ALIBABA INTERNATIONAL · ACCIO.COM</a:t>
            </a:r>
            <a:endParaRPr lang="en-US" sz="1100" dirty="0"/>
          </a:p>
        </p:txBody>
      </p:sp>
      <p:sp>
        <p:nvSpPr>
          <p:cNvPr id="9" name="Text 7"/>
          <p:cNvSpPr txBox="1"/>
          <p:nvPr/>
        </p:nvSpPr>
        <p:spPr>
          <a:xfrm>
            <a:off x="822960" y="1207008"/>
            <a:ext cx="10515600" cy="731520"/>
          </a:xfrm>
          <a:prstGeom prst="rect">
            <a:avLst/>
          </a:prstGeom>
          <a:noFill/>
          <a:ln/>
        </p:spPr>
        <p:txBody>
          <a:bodyPr wrap="square" lIns="0" tIns="0" rIns="0" bIns="0" rtlCol="0" anchor="ctr"/>
          <a:lstStyle/>
          <a:p>
            <a:pPr algn="ctr" indent="0" marL="0">
              <a:buNone/>
            </a:pPr>
            <a:r>
              <a:rPr lang="en-US" sz="3200" dirty="0">
                <a:solidFill>
                  <a:srgbClr val="111111"/>
                </a:solidFill>
                <a:latin typeface="Arial" pitchFamily="34" charset="0"/>
                <a:ea typeface="Arial" pitchFamily="34" charset="-122"/>
                <a:cs typeface="Arial" pitchFamily="34" charset="-120"/>
              </a:rPr>
              <a:t>Tedarikçi arayan alıcının </a:t>
            </a:r>
            <a:pPr algn="ctr" indent="0" marL="0">
              <a:buNone/>
            </a:pPr>
            <a:r>
              <a:rPr lang="en-US" sz="3200" b="1" i="1" dirty="0">
                <a:solidFill>
                  <a:srgbClr val="6D4AE0"/>
                </a:solidFill>
                <a:latin typeface="Cambria" pitchFamily="34" charset="0"/>
                <a:ea typeface="Cambria" pitchFamily="34" charset="-122"/>
                <a:cs typeface="Cambria" pitchFamily="34" charset="-120"/>
              </a:rPr>
              <a:t>yeni asistanı</a:t>
            </a:r>
            <a:endParaRPr lang="en-US" sz="3200" dirty="0"/>
          </a:p>
        </p:txBody>
      </p:sp>
      <p:sp>
        <p:nvSpPr>
          <p:cNvPr id="10" name="Shape 8"/>
          <p:cNvSpPr/>
          <p:nvPr/>
        </p:nvSpPr>
        <p:spPr>
          <a:xfrm>
            <a:off x="960120" y="2194560"/>
            <a:ext cx="164592" cy="164592"/>
          </a:xfrm>
          <a:prstGeom prst="ellipse">
            <a:avLst/>
          </a:prstGeom>
          <a:solidFill>
            <a:srgbClr val="9A9A9A"/>
          </a:solidFill>
          <a:ln w="6350">
            <a:solidFill>
              <a:srgbClr val="9A9A9A"/>
            </a:solidFill>
            <a:prstDash val="solid"/>
          </a:ln>
        </p:spPr>
      </p:sp>
      <p:sp>
        <p:nvSpPr>
          <p:cNvPr id="11" name="Shape 9"/>
          <p:cNvSpPr/>
          <p:nvPr/>
        </p:nvSpPr>
        <p:spPr>
          <a:xfrm>
            <a:off x="1042416" y="2377440"/>
            <a:ext cx="0" cy="566928"/>
          </a:xfrm>
          <a:prstGeom prst="line">
            <a:avLst/>
          </a:prstGeom>
          <a:noFill/>
          <a:ln w="12700">
            <a:solidFill>
              <a:srgbClr val="C2C2C2"/>
            </a:solidFill>
            <a:prstDash val="solid"/>
          </a:ln>
        </p:spPr>
      </p:sp>
      <p:sp>
        <p:nvSpPr>
          <p:cNvPr id="12" name="Text 10"/>
          <p:cNvSpPr txBox="1"/>
          <p:nvPr/>
        </p:nvSpPr>
        <p:spPr>
          <a:xfrm>
            <a:off x="1298448" y="2103120"/>
            <a:ext cx="1463040" cy="274320"/>
          </a:xfrm>
          <a:prstGeom prst="rect">
            <a:avLst/>
          </a:prstGeom>
          <a:noFill/>
          <a:ln/>
        </p:spPr>
        <p:txBody>
          <a:bodyPr wrap="square" lIns="0" tIns="0" rIns="0" bIns="0" rtlCol="0" anchor="ctr"/>
          <a:lstStyle/>
          <a:p>
            <a:pPr indent="0" marL="0">
              <a:buNone/>
            </a:pPr>
            <a:r>
              <a:rPr lang="en-US" sz="1100" dirty="0">
                <a:solidFill>
                  <a:srgbClr val="888888"/>
                </a:solidFill>
                <a:latin typeface="Arial" pitchFamily="34" charset="0"/>
                <a:ea typeface="Arial" pitchFamily="34" charset="-122"/>
                <a:cs typeface="Arial" pitchFamily="34" charset="-120"/>
              </a:rPr>
              <a:t>Kasım 2024</a:t>
            </a:r>
            <a:endParaRPr lang="en-US" sz="1100" dirty="0"/>
          </a:p>
        </p:txBody>
      </p:sp>
      <p:sp>
        <p:nvSpPr>
          <p:cNvPr id="13" name="Text 11"/>
          <p:cNvSpPr txBox="1"/>
          <p:nvPr/>
        </p:nvSpPr>
        <p:spPr>
          <a:xfrm>
            <a:off x="2697480" y="2066544"/>
            <a:ext cx="2103120" cy="347472"/>
          </a:xfrm>
          <a:prstGeom prst="rect">
            <a:avLst/>
          </a:prstGeom>
          <a:noFill/>
          <a:ln/>
        </p:spPr>
        <p:txBody>
          <a:bodyPr wrap="square" lIns="0" tIns="0" rIns="0" bIns="0" rtlCol="0" anchor="ctr"/>
          <a:lstStyle/>
          <a:p>
            <a:pPr indent="0" marL="0">
              <a:buNone/>
            </a:pPr>
            <a:r>
              <a:rPr lang="en-US" sz="1600" b="1" i="1" dirty="0">
                <a:solidFill>
                  <a:srgbClr val="6D4AE0"/>
                </a:solidFill>
                <a:latin typeface="Cambria" pitchFamily="34" charset="0"/>
                <a:ea typeface="Cambria" pitchFamily="34" charset="-122"/>
                <a:cs typeface="Cambria" pitchFamily="34" charset="-120"/>
              </a:rPr>
              <a:t>Accio</a:t>
            </a:r>
            <a:endParaRPr lang="en-US" sz="1600" dirty="0"/>
          </a:p>
        </p:txBody>
      </p:sp>
      <p:sp>
        <p:nvSpPr>
          <p:cNvPr id="14" name="Text 12"/>
          <p:cNvSpPr txBox="1"/>
          <p:nvPr/>
        </p:nvSpPr>
        <p:spPr>
          <a:xfrm>
            <a:off x="1298448" y="2377440"/>
            <a:ext cx="3566160" cy="365760"/>
          </a:xfrm>
          <a:prstGeom prst="rect">
            <a:avLst/>
          </a:prstGeom>
          <a:noFill/>
          <a:ln/>
        </p:spPr>
        <p:txBody>
          <a:bodyPr wrap="square" lIns="0" tIns="0" rIns="0" bIns="0" rtlCol="0" anchor="ctr"/>
          <a:lstStyle/>
          <a:p>
            <a:pPr indent="0" marL="0">
              <a:buNone/>
            </a:pPr>
            <a:r>
              <a:rPr lang="en-US" sz="1250" dirty="0">
                <a:solidFill>
                  <a:srgbClr val="333333"/>
                </a:solidFill>
                <a:latin typeface="Arial" pitchFamily="34" charset="0"/>
                <a:ea typeface="Arial" pitchFamily="34" charset="-122"/>
                <a:cs typeface="Arial" pitchFamily="34" charset="-120"/>
              </a:rPr>
              <a:t>Doğal dille ürün ve tedarikçi araması</a:t>
            </a:r>
            <a:endParaRPr lang="en-US" sz="1250" dirty="0"/>
          </a:p>
        </p:txBody>
      </p:sp>
      <p:sp>
        <p:nvSpPr>
          <p:cNvPr id="15" name="Shape 13"/>
          <p:cNvSpPr/>
          <p:nvPr/>
        </p:nvSpPr>
        <p:spPr>
          <a:xfrm>
            <a:off x="960120" y="2944368"/>
            <a:ext cx="164592" cy="164592"/>
          </a:xfrm>
          <a:prstGeom prst="ellipse">
            <a:avLst/>
          </a:prstGeom>
          <a:solidFill>
            <a:srgbClr val="9A9A9A"/>
          </a:solidFill>
          <a:ln w="6350">
            <a:solidFill>
              <a:srgbClr val="9A9A9A"/>
            </a:solidFill>
            <a:prstDash val="solid"/>
          </a:ln>
        </p:spPr>
      </p:sp>
      <p:sp>
        <p:nvSpPr>
          <p:cNvPr id="16" name="Shape 14"/>
          <p:cNvSpPr/>
          <p:nvPr/>
        </p:nvSpPr>
        <p:spPr>
          <a:xfrm>
            <a:off x="1042416" y="3127248"/>
            <a:ext cx="0" cy="566928"/>
          </a:xfrm>
          <a:prstGeom prst="line">
            <a:avLst/>
          </a:prstGeom>
          <a:noFill/>
          <a:ln w="12700">
            <a:solidFill>
              <a:srgbClr val="C2C2C2"/>
            </a:solidFill>
            <a:prstDash val="solid"/>
          </a:ln>
        </p:spPr>
      </p:sp>
      <p:sp>
        <p:nvSpPr>
          <p:cNvPr id="17" name="Text 15"/>
          <p:cNvSpPr txBox="1"/>
          <p:nvPr/>
        </p:nvSpPr>
        <p:spPr>
          <a:xfrm>
            <a:off x="1298448" y="2852928"/>
            <a:ext cx="1463040" cy="274320"/>
          </a:xfrm>
          <a:prstGeom prst="rect">
            <a:avLst/>
          </a:prstGeom>
          <a:noFill/>
          <a:ln/>
        </p:spPr>
        <p:txBody>
          <a:bodyPr wrap="square" lIns="0" tIns="0" rIns="0" bIns="0" rtlCol="0" anchor="ctr"/>
          <a:lstStyle/>
          <a:p>
            <a:pPr indent="0" marL="0">
              <a:buNone/>
            </a:pPr>
            <a:r>
              <a:rPr lang="en-US" sz="1100" dirty="0">
                <a:solidFill>
                  <a:srgbClr val="888888"/>
                </a:solidFill>
                <a:latin typeface="Arial" pitchFamily="34" charset="0"/>
                <a:ea typeface="Arial" pitchFamily="34" charset="-122"/>
                <a:cs typeface="Arial" pitchFamily="34" charset="-120"/>
              </a:rPr>
              <a:t>Ağustos 2025</a:t>
            </a:r>
            <a:endParaRPr lang="en-US" sz="1100" dirty="0"/>
          </a:p>
        </p:txBody>
      </p:sp>
      <p:sp>
        <p:nvSpPr>
          <p:cNvPr id="18" name="Text 16"/>
          <p:cNvSpPr txBox="1"/>
          <p:nvPr/>
        </p:nvSpPr>
        <p:spPr>
          <a:xfrm>
            <a:off x="2697480" y="2816352"/>
            <a:ext cx="2103120" cy="347472"/>
          </a:xfrm>
          <a:prstGeom prst="rect">
            <a:avLst/>
          </a:prstGeom>
          <a:noFill/>
          <a:ln/>
        </p:spPr>
        <p:txBody>
          <a:bodyPr wrap="square" lIns="0" tIns="0" rIns="0" bIns="0" rtlCol="0" anchor="ctr"/>
          <a:lstStyle/>
          <a:p>
            <a:pPr indent="0" marL="0">
              <a:buNone/>
            </a:pPr>
            <a:r>
              <a:rPr lang="en-US" sz="1600" b="1" i="1" dirty="0">
                <a:solidFill>
                  <a:srgbClr val="6D4AE0"/>
                </a:solidFill>
                <a:latin typeface="Cambria" pitchFamily="34" charset="0"/>
                <a:ea typeface="Cambria" pitchFamily="34" charset="-122"/>
                <a:cs typeface="Cambria" pitchFamily="34" charset="-120"/>
              </a:rPr>
              <a:t>Accio Agent</a:t>
            </a:r>
            <a:endParaRPr lang="en-US" sz="1600" dirty="0"/>
          </a:p>
        </p:txBody>
      </p:sp>
      <p:sp>
        <p:nvSpPr>
          <p:cNvPr id="19" name="Text 17"/>
          <p:cNvSpPr txBox="1"/>
          <p:nvPr/>
        </p:nvSpPr>
        <p:spPr>
          <a:xfrm>
            <a:off x="1298448" y="3127248"/>
            <a:ext cx="3566160" cy="365760"/>
          </a:xfrm>
          <a:prstGeom prst="rect">
            <a:avLst/>
          </a:prstGeom>
          <a:noFill/>
          <a:ln/>
        </p:spPr>
        <p:txBody>
          <a:bodyPr wrap="square" lIns="0" tIns="0" rIns="0" bIns="0" rtlCol="0" anchor="ctr"/>
          <a:lstStyle/>
          <a:p>
            <a:pPr indent="0" marL="0">
              <a:buNone/>
            </a:pPr>
            <a:r>
              <a:rPr lang="en-US" sz="1250" dirty="0">
                <a:solidFill>
                  <a:srgbClr val="333333"/>
                </a:solidFill>
                <a:latin typeface="Arial" pitchFamily="34" charset="0"/>
                <a:ea typeface="Arial" pitchFamily="34" charset="-122"/>
                <a:cs typeface="Arial" pitchFamily="34" charset="-120"/>
              </a:rPr>
              <a:t>Çok adımlı araştırma ve teklif talebi</a:t>
            </a:r>
            <a:endParaRPr lang="en-US" sz="1250" dirty="0"/>
          </a:p>
        </p:txBody>
      </p:sp>
      <p:sp>
        <p:nvSpPr>
          <p:cNvPr id="20" name="Shape 18"/>
          <p:cNvSpPr/>
          <p:nvPr/>
        </p:nvSpPr>
        <p:spPr>
          <a:xfrm>
            <a:off x="960120" y="3694176"/>
            <a:ext cx="164592" cy="164592"/>
          </a:xfrm>
          <a:prstGeom prst="ellipse">
            <a:avLst/>
          </a:prstGeom>
          <a:solidFill>
            <a:srgbClr val="9A9A9A"/>
          </a:solidFill>
          <a:ln w="6350">
            <a:solidFill>
              <a:srgbClr val="9A9A9A"/>
            </a:solidFill>
            <a:prstDash val="solid"/>
          </a:ln>
        </p:spPr>
      </p:sp>
      <p:sp>
        <p:nvSpPr>
          <p:cNvPr id="21" name="Shape 19"/>
          <p:cNvSpPr/>
          <p:nvPr/>
        </p:nvSpPr>
        <p:spPr>
          <a:xfrm>
            <a:off x="1042416" y="3877056"/>
            <a:ext cx="0" cy="566928"/>
          </a:xfrm>
          <a:prstGeom prst="line">
            <a:avLst/>
          </a:prstGeom>
          <a:noFill/>
          <a:ln w="12700">
            <a:solidFill>
              <a:srgbClr val="C2C2C2"/>
            </a:solidFill>
            <a:prstDash val="solid"/>
          </a:ln>
        </p:spPr>
      </p:sp>
      <p:sp>
        <p:nvSpPr>
          <p:cNvPr id="22" name="Text 20"/>
          <p:cNvSpPr txBox="1"/>
          <p:nvPr/>
        </p:nvSpPr>
        <p:spPr>
          <a:xfrm>
            <a:off x="1298448" y="3602736"/>
            <a:ext cx="1463040" cy="274320"/>
          </a:xfrm>
          <a:prstGeom prst="rect">
            <a:avLst/>
          </a:prstGeom>
          <a:noFill/>
          <a:ln/>
        </p:spPr>
        <p:txBody>
          <a:bodyPr wrap="square" lIns="0" tIns="0" rIns="0" bIns="0" rtlCol="0" anchor="ctr"/>
          <a:lstStyle/>
          <a:p>
            <a:pPr indent="0" marL="0">
              <a:buNone/>
            </a:pPr>
            <a:r>
              <a:rPr lang="en-US" sz="1100" dirty="0">
                <a:solidFill>
                  <a:srgbClr val="888888"/>
                </a:solidFill>
                <a:latin typeface="Arial" pitchFamily="34" charset="0"/>
                <a:ea typeface="Arial" pitchFamily="34" charset="-122"/>
                <a:cs typeface="Arial" pitchFamily="34" charset="-120"/>
              </a:rPr>
              <a:t>Mart 2026</a:t>
            </a:r>
            <a:endParaRPr lang="en-US" sz="1100" dirty="0"/>
          </a:p>
        </p:txBody>
      </p:sp>
      <p:sp>
        <p:nvSpPr>
          <p:cNvPr id="23" name="Text 21"/>
          <p:cNvSpPr txBox="1"/>
          <p:nvPr/>
        </p:nvSpPr>
        <p:spPr>
          <a:xfrm>
            <a:off x="2697480" y="3566160"/>
            <a:ext cx="2103120" cy="347472"/>
          </a:xfrm>
          <a:prstGeom prst="rect">
            <a:avLst/>
          </a:prstGeom>
          <a:noFill/>
          <a:ln/>
        </p:spPr>
        <p:txBody>
          <a:bodyPr wrap="square" lIns="0" tIns="0" rIns="0" bIns="0" rtlCol="0" anchor="ctr"/>
          <a:lstStyle/>
          <a:p>
            <a:pPr indent="0" marL="0">
              <a:buNone/>
            </a:pPr>
            <a:r>
              <a:rPr lang="en-US" sz="1600" b="1" i="1" dirty="0">
                <a:solidFill>
                  <a:srgbClr val="6D4AE0"/>
                </a:solidFill>
                <a:latin typeface="Cambria" pitchFamily="34" charset="0"/>
                <a:ea typeface="Cambria" pitchFamily="34" charset="-122"/>
                <a:cs typeface="Cambria" pitchFamily="34" charset="-120"/>
              </a:rPr>
              <a:t>Accio Work</a:t>
            </a:r>
            <a:endParaRPr lang="en-US" sz="1600" dirty="0"/>
          </a:p>
        </p:txBody>
      </p:sp>
      <p:sp>
        <p:nvSpPr>
          <p:cNvPr id="24" name="Text 22"/>
          <p:cNvSpPr txBox="1"/>
          <p:nvPr/>
        </p:nvSpPr>
        <p:spPr>
          <a:xfrm>
            <a:off x="1298448" y="3877056"/>
            <a:ext cx="3566160" cy="365760"/>
          </a:xfrm>
          <a:prstGeom prst="rect">
            <a:avLst/>
          </a:prstGeom>
          <a:noFill/>
          <a:ln/>
        </p:spPr>
        <p:txBody>
          <a:bodyPr wrap="square" lIns="0" tIns="0" rIns="0" bIns="0" rtlCol="0" anchor="ctr"/>
          <a:lstStyle/>
          <a:p>
            <a:pPr indent="0" marL="0">
              <a:buNone/>
            </a:pPr>
            <a:r>
              <a:rPr lang="en-US" sz="1250" dirty="0">
                <a:solidFill>
                  <a:srgbClr val="333333"/>
                </a:solidFill>
                <a:latin typeface="Arial" pitchFamily="34" charset="0"/>
                <a:ea typeface="Arial" pitchFamily="34" charset="-122"/>
                <a:cs typeface="Arial" pitchFamily="34" charset="-120"/>
              </a:rPr>
              <a:t>Satın alma, mağaza ve pazarlama ajan platformu</a:t>
            </a:r>
            <a:endParaRPr lang="en-US" sz="1250" dirty="0"/>
          </a:p>
        </p:txBody>
      </p:sp>
      <p:sp>
        <p:nvSpPr>
          <p:cNvPr id="25" name="Shape 23"/>
          <p:cNvSpPr/>
          <p:nvPr/>
        </p:nvSpPr>
        <p:spPr>
          <a:xfrm>
            <a:off x="960120" y="4443984"/>
            <a:ext cx="164592" cy="164592"/>
          </a:xfrm>
          <a:prstGeom prst="ellipse">
            <a:avLst/>
          </a:prstGeom>
          <a:solidFill>
            <a:srgbClr val="6D4AE0"/>
          </a:solidFill>
          <a:ln w="6350">
            <a:solidFill>
              <a:srgbClr val="6D4AE0"/>
            </a:solidFill>
            <a:prstDash val="solid"/>
          </a:ln>
        </p:spPr>
      </p:sp>
      <p:sp>
        <p:nvSpPr>
          <p:cNvPr id="26" name="Text 24"/>
          <p:cNvSpPr txBox="1"/>
          <p:nvPr/>
        </p:nvSpPr>
        <p:spPr>
          <a:xfrm>
            <a:off x="1298448" y="4352544"/>
            <a:ext cx="1463040" cy="274320"/>
          </a:xfrm>
          <a:prstGeom prst="rect">
            <a:avLst/>
          </a:prstGeom>
          <a:noFill/>
          <a:ln/>
        </p:spPr>
        <p:txBody>
          <a:bodyPr wrap="square" lIns="0" tIns="0" rIns="0" bIns="0" rtlCol="0" anchor="ctr"/>
          <a:lstStyle/>
          <a:p>
            <a:pPr indent="0" marL="0">
              <a:buNone/>
            </a:pPr>
            <a:r>
              <a:rPr lang="en-US" sz="1100" dirty="0">
                <a:solidFill>
                  <a:srgbClr val="888888"/>
                </a:solidFill>
                <a:latin typeface="Arial" pitchFamily="34" charset="0"/>
                <a:ea typeface="Arial" pitchFamily="34" charset="-122"/>
                <a:cs typeface="Arial" pitchFamily="34" charset="-120"/>
              </a:rPr>
              <a:t>Temmuz 2026</a:t>
            </a:r>
            <a:endParaRPr lang="en-US" sz="1100" dirty="0"/>
          </a:p>
        </p:txBody>
      </p:sp>
      <p:sp>
        <p:nvSpPr>
          <p:cNvPr id="27" name="Text 25"/>
          <p:cNvSpPr txBox="1"/>
          <p:nvPr/>
        </p:nvSpPr>
        <p:spPr>
          <a:xfrm>
            <a:off x="2697480" y="4315968"/>
            <a:ext cx="2103120" cy="347472"/>
          </a:xfrm>
          <a:prstGeom prst="rect">
            <a:avLst/>
          </a:prstGeom>
          <a:noFill/>
          <a:ln/>
        </p:spPr>
        <p:txBody>
          <a:bodyPr wrap="square" lIns="0" tIns="0" rIns="0" bIns="0" rtlCol="0" anchor="ctr"/>
          <a:lstStyle/>
          <a:p>
            <a:pPr indent="0" marL="0">
              <a:buNone/>
            </a:pPr>
            <a:r>
              <a:rPr lang="en-US" sz="1600" b="1" i="1" dirty="0">
                <a:solidFill>
                  <a:srgbClr val="6D4AE0"/>
                </a:solidFill>
                <a:latin typeface="Cambria" pitchFamily="34" charset="0"/>
                <a:ea typeface="Cambria" pitchFamily="34" charset="-122"/>
                <a:cs typeface="Cambria" pitchFamily="34" charset="-120"/>
              </a:rPr>
              <a:t>Sourcing Toolkit</a:t>
            </a:r>
            <a:endParaRPr lang="en-US" sz="1600" dirty="0"/>
          </a:p>
        </p:txBody>
      </p:sp>
      <p:sp>
        <p:nvSpPr>
          <p:cNvPr id="28" name="Text 26"/>
          <p:cNvSpPr txBox="1"/>
          <p:nvPr/>
        </p:nvSpPr>
        <p:spPr>
          <a:xfrm>
            <a:off x="1298448" y="4626864"/>
            <a:ext cx="3566160" cy="365760"/>
          </a:xfrm>
          <a:prstGeom prst="rect">
            <a:avLst/>
          </a:prstGeom>
          <a:noFill/>
          <a:ln/>
        </p:spPr>
        <p:txBody>
          <a:bodyPr wrap="square" lIns="0" tIns="0" rIns="0" bIns="0" rtlCol="0" anchor="ctr"/>
          <a:lstStyle/>
          <a:p>
            <a:pPr indent="0" marL="0">
              <a:buNone/>
            </a:pPr>
            <a:r>
              <a:rPr lang="en-US" sz="1250" dirty="0">
                <a:solidFill>
                  <a:srgbClr val="333333"/>
                </a:solidFill>
                <a:latin typeface="Arial" pitchFamily="34" charset="0"/>
                <a:ea typeface="Arial" pitchFamily="34" charset="-122"/>
                <a:cs typeface="Arial" pitchFamily="34" charset="-120"/>
              </a:rPr>
              <a:t>Alibaba.com üzerinden yazışma ve pazarlık</a:t>
            </a:r>
            <a:endParaRPr lang="en-US" sz="1250" dirty="0"/>
          </a:p>
        </p:txBody>
      </p:sp>
      <p:pic>
        <p:nvPicPr>
          <p:cNvPr id="29" name="Image 0" descr="m1.png">    </p:cNvPr>
          <p:cNvPicPr>
            <a:picLocks noChangeAspect="1"/>
          </p:cNvPicPr>
          <p:nvPr/>
        </p:nvPicPr>
        <p:blipFill>
          <a:blip r:embed="rId1"/>
          <a:stretch>
            <a:fillRect/>
          </a:stretch>
        </p:blipFill>
        <p:spPr>
          <a:xfrm>
            <a:off x="5120640" y="2011680"/>
            <a:ext cx="6035040" cy="3243834"/>
          </a:xfrm>
          <a:prstGeom prst="rect">
            <a:avLst/>
          </a:prstGeom>
        </p:spPr>
      </p:pic>
      <p:sp>
        <p:nvSpPr>
          <p:cNvPr id="30" name="Text 27"/>
          <p:cNvSpPr txBox="1"/>
          <p:nvPr/>
        </p:nvSpPr>
        <p:spPr>
          <a:xfrm>
            <a:off x="960120" y="5120640"/>
            <a:ext cx="3931920" cy="685800"/>
          </a:xfrm>
          <a:prstGeom prst="rect">
            <a:avLst/>
          </a:prstGeom>
          <a:noFill/>
          <a:ln/>
        </p:spPr>
        <p:txBody>
          <a:bodyPr wrap="square" lIns="0" tIns="0" rIns="0" bIns="0" rtlCol="0" anchor="ctr"/>
          <a:lstStyle/>
          <a:p>
            <a:pPr indent="0" marL="0">
              <a:buNone/>
            </a:pPr>
            <a:r>
              <a:rPr lang="en-US" sz="2200" b="1" i="1" dirty="0">
                <a:solidFill>
                  <a:srgbClr val="6D4AE0"/>
                </a:solidFill>
                <a:latin typeface="Cambria" pitchFamily="34" charset="0"/>
                <a:ea typeface="Cambria" pitchFamily="34" charset="-122"/>
                <a:cs typeface="Cambria" pitchFamily="34" charset="-120"/>
              </a:rPr>
              <a:t>10 milyon+ </a:t>
            </a:r>
            <a:pPr indent="0" marL="0">
              <a:buNone/>
            </a:pPr>
            <a:r>
              <a:rPr lang="en-US" sz="1250" dirty="0">
                <a:solidFill>
                  <a:srgbClr val="333333"/>
                </a:solidFill>
                <a:latin typeface="Arial" pitchFamily="34" charset="0"/>
                <a:ea typeface="Arial" pitchFamily="34" charset="-122"/>
                <a:cs typeface="Arial" pitchFamily="34" charset="-120"/>
              </a:rPr>
              <a:t>aylık aktif kullanıcı (Mart 2026). Ücretsiz plan var, Pro 19,90 $ / ay.</a:t>
            </a:r>
            <a:endParaRPr lang="en-US" sz="2200" dirty="0"/>
          </a:p>
        </p:txBody>
      </p:sp>
      <p:sp>
        <p:nvSpPr>
          <p:cNvPr id="31" name="Text 28"/>
          <p:cNvSpPr txBox="1"/>
          <p:nvPr/>
        </p:nvSpPr>
        <p:spPr>
          <a:xfrm>
            <a:off x="5120640" y="5349240"/>
            <a:ext cx="6035040" cy="411480"/>
          </a:xfrm>
          <a:prstGeom prst="rect">
            <a:avLst/>
          </a:prstGeom>
          <a:noFill/>
          <a:ln/>
        </p:spPr>
        <p:txBody>
          <a:bodyPr wrap="square" lIns="0" tIns="0" rIns="0" bIns="0" rtlCol="0" anchor="ctr"/>
          <a:lstStyle/>
          <a:p>
            <a:pPr algn="ctr" indent="0" marL="0">
              <a:buNone/>
            </a:pPr>
            <a:r>
              <a:rPr lang="en-US" sz="1300" b="1" i="1" dirty="0">
                <a:solidFill>
                  <a:srgbClr val="222222"/>
                </a:solidFill>
                <a:latin typeface="Cambria" pitchFamily="34" charset="0"/>
                <a:ea typeface="Cambria" pitchFamily="34" charset="-122"/>
                <a:cs typeface="Cambria" pitchFamily="34" charset="-120"/>
              </a:rPr>
              <a:t>Bursalı firma ürünü kötü olduğu için değil, eksik bilgi yüzünden son sırada.</a:t>
            </a:r>
            <a:endParaRPr lang="en-US" sz="1300" dirty="0"/>
          </a:p>
        </p:txBody>
      </p:sp>
      <p:sp>
        <p:nvSpPr>
          <p:cNvPr id="32" name="Text 29"/>
          <p:cNvSpPr txBox="1"/>
          <p:nvPr/>
        </p:nvSpPr>
        <p:spPr>
          <a:xfrm>
            <a:off x="868680" y="5870448"/>
            <a:ext cx="10424160" cy="274320"/>
          </a:xfrm>
          <a:prstGeom prst="rect">
            <a:avLst/>
          </a:prstGeom>
          <a:noFill/>
          <a:ln/>
        </p:spPr>
        <p:txBody>
          <a:bodyPr wrap="square" lIns="0" tIns="0" rIns="0" bIns="0" rtlCol="0" anchor="ctr"/>
          <a:lstStyle/>
          <a:p>
            <a:pPr indent="0" marL="0">
              <a:buNone/>
            </a:pPr>
            <a:r>
              <a:rPr lang="en-US" sz="1000" dirty="0">
                <a:solidFill>
                  <a:srgbClr val="8E8E8E"/>
                </a:solidFill>
                <a:latin typeface="Arial" pitchFamily="34" charset="0"/>
                <a:ea typeface="Arial" pitchFamily="34" charset="-122"/>
                <a:cs typeface="Arial" pitchFamily="34" charset="-120"/>
              </a:rPr>
              <a:t>Alibaba International, PR Newswire, Mart 2026 · accio.com fiyat ve yardım sayfaları, Ekim 2026. Görsel temsili arayüzdür, tedarikçiler kurgusaldır.</a:t>
            </a:r>
            <a:endParaRPr lang="en-US" sz="1000" dirty="0"/>
          </a:p>
        </p:txBody>
      </p:sp>
      <p:sp>
        <p:nvSpPr>
          <p:cNvPr id="9901" name="EkLink"/>
          <p:cNvSpPr txBox="1"/>
          <p:nvPr/>
        </p:nvSpPr>
        <p:spPr>
          <a:xfrm>
            <a:off x="8778240" y="6245352"/>
            <a:ext cx="2724912" cy="237744"/>
          </a:xfrm>
          <a:prstGeom prst="rect">
            <a:avLst/>
          </a:prstGeom>
          <a:noFill/>
        </p:spPr>
        <p:txBody>
          <a:bodyPr wrap="square" lIns="0" tIns="0" rIns="0" bIns="0" anchor="ctr"/>
          <a:lstStyle/>
          <a:p>
            <a:pPr algn="r"/>
            <a:r>
              <a:rPr lang="tr-TR" sz="1100" b="1">
                <a:solidFill>
                  <a:srgbClr val="6D4AE0"/>
                </a:solidFill>
                <a:latin typeface="Arial"/>
              </a:rPr>
              <a:t>▸ Ek s. 101</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2">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3A3A3A"/>
            </a:solidFill>
            <a:prstDash val="solid"/>
          </a:ln>
        </p:spPr>
      </p:sp>
      <p:sp>
        <p:nvSpPr>
          <p:cNvPr id="3" name="Shape 1"/>
          <p:cNvSpPr/>
          <p:nvPr/>
        </p:nvSpPr>
        <p:spPr>
          <a:xfrm>
            <a:off x="658368" y="6199632"/>
            <a:ext cx="10844784" cy="0"/>
          </a:xfrm>
          <a:prstGeom prst="line">
            <a:avLst/>
          </a:prstGeom>
          <a:noFill/>
          <a:ln w="9525">
            <a:solidFill>
              <a:srgbClr val="3A3A3A"/>
            </a:solidFill>
            <a:prstDash val="solid"/>
          </a:ln>
        </p:spPr>
      </p:sp>
      <p:sp>
        <p:nvSpPr>
          <p:cNvPr id="4" name="Shape 2"/>
          <p:cNvSpPr/>
          <p:nvPr/>
        </p:nvSpPr>
        <p:spPr>
          <a:xfrm>
            <a:off x="658368" y="457200"/>
            <a:ext cx="0" cy="402336"/>
          </a:xfrm>
          <a:prstGeom prst="line">
            <a:avLst/>
          </a:prstGeom>
          <a:noFill/>
          <a:ln w="9525">
            <a:solidFill>
              <a:srgbClr val="3A3A3A"/>
            </a:solidFill>
            <a:prstDash val="solid"/>
          </a:ln>
        </p:spPr>
      </p:sp>
      <p:sp>
        <p:nvSpPr>
          <p:cNvPr id="5" name="Shape 3"/>
          <p:cNvSpPr/>
          <p:nvPr/>
        </p:nvSpPr>
        <p:spPr>
          <a:xfrm>
            <a:off x="658368" y="5998464"/>
            <a:ext cx="0" cy="402336"/>
          </a:xfrm>
          <a:prstGeom prst="line">
            <a:avLst/>
          </a:prstGeom>
          <a:noFill/>
          <a:ln w="9525">
            <a:solidFill>
              <a:srgbClr val="3A3A3A"/>
            </a:solidFill>
            <a:prstDash val="solid"/>
          </a:ln>
        </p:spPr>
      </p:sp>
      <p:sp>
        <p:nvSpPr>
          <p:cNvPr id="6" name="Shape 4"/>
          <p:cNvSpPr/>
          <p:nvPr/>
        </p:nvSpPr>
        <p:spPr>
          <a:xfrm>
            <a:off x="11503152" y="457200"/>
            <a:ext cx="0" cy="402336"/>
          </a:xfrm>
          <a:prstGeom prst="line">
            <a:avLst/>
          </a:prstGeom>
          <a:noFill/>
          <a:ln w="9525">
            <a:solidFill>
              <a:srgbClr val="3A3A3A"/>
            </a:solidFill>
            <a:prstDash val="solid"/>
          </a:ln>
        </p:spPr>
      </p:sp>
      <p:sp>
        <p:nvSpPr>
          <p:cNvPr id="7" name="Shape 5"/>
          <p:cNvSpPr/>
          <p:nvPr/>
        </p:nvSpPr>
        <p:spPr>
          <a:xfrm>
            <a:off x="11503152" y="5998464"/>
            <a:ext cx="0" cy="402336"/>
          </a:xfrm>
          <a:prstGeom prst="line">
            <a:avLst/>
          </a:prstGeom>
          <a:noFill/>
          <a:ln w="9525">
            <a:solidFill>
              <a:srgbClr val="3A3A3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8A8A8A"/>
                </a:solidFill>
                <a:latin typeface="Arial" pitchFamily="34" charset="0"/>
                <a:ea typeface="Arial" pitchFamily="34" charset="-122"/>
                <a:cs typeface="Arial" pitchFamily="34" charset="-120"/>
              </a:rPr>
              <a:t>ACCIO WORK · SOURCING TOOLKIT</a:t>
            </a:r>
            <a:endParaRPr lang="en-US" sz="1100" dirty="0"/>
          </a:p>
        </p:txBody>
      </p:sp>
      <p:sp>
        <p:nvSpPr>
          <p:cNvPr id="9" name="Text 7"/>
          <p:cNvSpPr txBox="1"/>
          <p:nvPr/>
        </p:nvSpPr>
        <p:spPr>
          <a:xfrm>
            <a:off x="822960" y="1207008"/>
            <a:ext cx="10515600" cy="731520"/>
          </a:xfrm>
          <a:prstGeom prst="rect">
            <a:avLst/>
          </a:prstGeom>
          <a:noFill/>
          <a:ln/>
        </p:spPr>
        <p:txBody>
          <a:bodyPr wrap="square" lIns="0" tIns="0" rIns="0" bIns="0" rtlCol="0" anchor="ctr"/>
          <a:lstStyle/>
          <a:p>
            <a:pPr algn="ctr" indent="0" marL="0">
              <a:buNone/>
            </a:pPr>
            <a:r>
              <a:rPr lang="en-US" sz="3200" dirty="0">
                <a:solidFill>
                  <a:srgbClr val="FFFFFF"/>
                </a:solidFill>
                <a:latin typeface="Arial" pitchFamily="34" charset="0"/>
                <a:ea typeface="Arial" pitchFamily="34" charset="-122"/>
                <a:cs typeface="Arial" pitchFamily="34" charset="-120"/>
              </a:rPr>
              <a:t>Ajan sizinle pazarlık ediyor. </a:t>
            </a:r>
            <a:pPr algn="ctr" indent="0" marL="0">
              <a:buNone/>
            </a:pPr>
            <a:r>
              <a:rPr lang="en-US" sz="3200" b="1" i="1" dirty="0">
                <a:solidFill>
                  <a:srgbClr val="A78BFA"/>
                </a:solidFill>
                <a:latin typeface="Cambria" pitchFamily="34" charset="0"/>
                <a:ea typeface="Cambria" pitchFamily="34" charset="-122"/>
                <a:cs typeface="Cambria" pitchFamily="34" charset="-120"/>
              </a:rPr>
              <a:t>Gece üçte.</a:t>
            </a:r>
            <a:endParaRPr lang="en-US" sz="3200" dirty="0"/>
          </a:p>
        </p:txBody>
      </p:sp>
      <p:pic>
        <p:nvPicPr>
          <p:cNvPr id="10" name="Image 0" descr="m2.png">    </p:cNvPr>
          <p:cNvPicPr>
            <a:picLocks noChangeAspect="1"/>
          </p:cNvPicPr>
          <p:nvPr/>
        </p:nvPicPr>
        <p:blipFill>
          <a:blip r:embed="rId1"/>
          <a:stretch>
            <a:fillRect/>
          </a:stretch>
        </p:blipFill>
        <p:spPr>
          <a:xfrm>
            <a:off x="960120" y="2011680"/>
            <a:ext cx="6035040" cy="3243834"/>
          </a:xfrm>
          <a:prstGeom prst="rect">
            <a:avLst/>
          </a:prstGeom>
        </p:spPr>
      </p:pic>
      <p:sp>
        <p:nvSpPr>
          <p:cNvPr id="11" name="Text 8"/>
          <p:cNvSpPr txBox="1"/>
          <p:nvPr/>
        </p:nvSpPr>
        <p:spPr>
          <a:xfrm>
            <a:off x="7452360" y="2057400"/>
            <a:ext cx="3749040" cy="320040"/>
          </a:xfrm>
          <a:prstGeom prst="rect">
            <a:avLst/>
          </a:prstGeom>
          <a:noFill/>
          <a:ln/>
        </p:spPr>
        <p:txBody>
          <a:bodyPr wrap="square" lIns="0" tIns="0" rIns="0" bIns="0" rtlCol="0" anchor="ctr"/>
          <a:lstStyle/>
          <a:p>
            <a:pPr indent="0" marL="0">
              <a:buNone/>
            </a:pPr>
            <a:r>
              <a:rPr lang="en-US" sz="1400" b="1" dirty="0">
                <a:solidFill>
                  <a:srgbClr val="FFFFFF"/>
                </a:solidFill>
                <a:latin typeface="Arial" pitchFamily="34" charset="0"/>
                <a:ea typeface="Arial" pitchFamily="34" charset="-122"/>
                <a:cs typeface="Arial" pitchFamily="34" charset="-120"/>
              </a:rPr>
              <a:t>Ajanın yaptığı</a:t>
            </a:r>
            <a:endParaRPr lang="en-US" sz="1400" dirty="0"/>
          </a:p>
        </p:txBody>
      </p:sp>
      <p:sp>
        <p:nvSpPr>
          <p:cNvPr id="12" name="Shape 9"/>
          <p:cNvSpPr/>
          <p:nvPr/>
        </p:nvSpPr>
        <p:spPr>
          <a:xfrm>
            <a:off x="7452360" y="2450592"/>
            <a:ext cx="3749040" cy="0"/>
          </a:xfrm>
          <a:prstGeom prst="line">
            <a:avLst/>
          </a:prstGeom>
          <a:noFill/>
          <a:ln w="9525">
            <a:solidFill>
              <a:srgbClr val="3A3A3A"/>
            </a:solidFill>
            <a:prstDash val="dash"/>
          </a:ln>
        </p:spPr>
      </p:sp>
      <p:sp>
        <p:nvSpPr>
          <p:cNvPr id="13" name="Text 10"/>
          <p:cNvSpPr txBox="1"/>
          <p:nvPr/>
        </p:nvSpPr>
        <p:spPr>
          <a:xfrm>
            <a:off x="7452360" y="2505456"/>
            <a:ext cx="3749040" cy="402336"/>
          </a:xfrm>
          <a:prstGeom prst="rect">
            <a:avLst/>
          </a:prstGeom>
          <a:noFill/>
          <a:ln/>
        </p:spPr>
        <p:txBody>
          <a:bodyPr wrap="square" lIns="0" tIns="0" rIns="0" bIns="0" rtlCol="0" anchor="ctr"/>
          <a:lstStyle/>
          <a:p>
            <a:pPr indent="0" marL="0">
              <a:buNone/>
            </a:pPr>
            <a:r>
              <a:rPr lang="en-US" sz="1200" dirty="0">
                <a:solidFill>
                  <a:srgbClr val="D2D2D2"/>
                </a:solidFill>
                <a:latin typeface="Arial" pitchFamily="34" charset="0"/>
                <a:ea typeface="Arial" pitchFamily="34" charset="-122"/>
                <a:cs typeface="Arial" pitchFamily="34" charset="-120"/>
              </a:rPr>
              <a:t>Tedarikçi bulur, fabrika ile aracı firmayı ayırır</a:t>
            </a:r>
            <a:endParaRPr lang="en-US" sz="1200" dirty="0"/>
          </a:p>
        </p:txBody>
      </p:sp>
      <p:sp>
        <p:nvSpPr>
          <p:cNvPr id="14" name="Shape 11"/>
          <p:cNvSpPr/>
          <p:nvPr/>
        </p:nvSpPr>
        <p:spPr>
          <a:xfrm>
            <a:off x="7452360" y="2907792"/>
            <a:ext cx="3749040" cy="0"/>
          </a:xfrm>
          <a:prstGeom prst="line">
            <a:avLst/>
          </a:prstGeom>
          <a:noFill/>
          <a:ln w="9525">
            <a:solidFill>
              <a:srgbClr val="3A3A3A"/>
            </a:solidFill>
            <a:prstDash val="dash"/>
          </a:ln>
        </p:spPr>
      </p:sp>
      <p:sp>
        <p:nvSpPr>
          <p:cNvPr id="15" name="Text 12"/>
          <p:cNvSpPr txBox="1"/>
          <p:nvPr/>
        </p:nvSpPr>
        <p:spPr>
          <a:xfrm>
            <a:off x="7452360" y="2962656"/>
            <a:ext cx="3749040" cy="402336"/>
          </a:xfrm>
          <a:prstGeom prst="rect">
            <a:avLst/>
          </a:prstGeom>
          <a:noFill/>
          <a:ln/>
        </p:spPr>
        <p:txBody>
          <a:bodyPr wrap="square" lIns="0" tIns="0" rIns="0" bIns="0" rtlCol="0" anchor="ctr"/>
          <a:lstStyle/>
          <a:p>
            <a:pPr indent="0" marL="0">
              <a:buNone/>
            </a:pPr>
            <a:r>
              <a:rPr lang="en-US" sz="1200" dirty="0">
                <a:solidFill>
                  <a:srgbClr val="D2D2D2"/>
                </a:solidFill>
                <a:latin typeface="Arial" pitchFamily="34" charset="0"/>
                <a:ea typeface="Arial" pitchFamily="34" charset="-122"/>
                <a:cs typeface="Arial" pitchFamily="34" charset="-120"/>
              </a:rPr>
              <a:t>Eksik bilgiyi kendisi sorar</a:t>
            </a:r>
            <a:endParaRPr lang="en-US" sz="1200" dirty="0"/>
          </a:p>
        </p:txBody>
      </p:sp>
      <p:sp>
        <p:nvSpPr>
          <p:cNvPr id="16" name="Shape 13"/>
          <p:cNvSpPr/>
          <p:nvPr/>
        </p:nvSpPr>
        <p:spPr>
          <a:xfrm>
            <a:off x="7452360" y="3364992"/>
            <a:ext cx="3749040" cy="0"/>
          </a:xfrm>
          <a:prstGeom prst="line">
            <a:avLst/>
          </a:prstGeom>
          <a:noFill/>
          <a:ln w="9525">
            <a:solidFill>
              <a:srgbClr val="3A3A3A"/>
            </a:solidFill>
            <a:prstDash val="dash"/>
          </a:ln>
        </p:spPr>
      </p:sp>
      <p:sp>
        <p:nvSpPr>
          <p:cNvPr id="17" name="Text 14"/>
          <p:cNvSpPr txBox="1"/>
          <p:nvPr/>
        </p:nvSpPr>
        <p:spPr>
          <a:xfrm>
            <a:off x="7452360" y="3419856"/>
            <a:ext cx="3749040" cy="402336"/>
          </a:xfrm>
          <a:prstGeom prst="rect">
            <a:avLst/>
          </a:prstGeom>
          <a:noFill/>
          <a:ln/>
        </p:spPr>
        <p:txBody>
          <a:bodyPr wrap="square" lIns="0" tIns="0" rIns="0" bIns="0" rtlCol="0" anchor="ctr"/>
          <a:lstStyle/>
          <a:p>
            <a:pPr indent="0" marL="0">
              <a:buNone/>
            </a:pPr>
            <a:r>
              <a:rPr lang="en-US" sz="1200" dirty="0">
                <a:solidFill>
                  <a:srgbClr val="D2D2D2"/>
                </a:solidFill>
                <a:latin typeface="Arial" pitchFamily="34" charset="0"/>
                <a:ea typeface="Arial" pitchFamily="34" charset="-122"/>
                <a:cs typeface="Arial" pitchFamily="34" charset="-120"/>
              </a:rPr>
              <a:t>Fiyat, MOQ, numune, süre ve sevkiyat için çok turlu pazarlık yapar</a:t>
            </a:r>
            <a:endParaRPr lang="en-US" sz="1200" dirty="0"/>
          </a:p>
        </p:txBody>
      </p:sp>
      <p:sp>
        <p:nvSpPr>
          <p:cNvPr id="18" name="Shape 15"/>
          <p:cNvSpPr/>
          <p:nvPr/>
        </p:nvSpPr>
        <p:spPr>
          <a:xfrm>
            <a:off x="7452360" y="3822192"/>
            <a:ext cx="3749040" cy="0"/>
          </a:xfrm>
          <a:prstGeom prst="line">
            <a:avLst/>
          </a:prstGeom>
          <a:noFill/>
          <a:ln w="9525">
            <a:solidFill>
              <a:srgbClr val="3A3A3A"/>
            </a:solidFill>
            <a:prstDash val="dash"/>
          </a:ln>
        </p:spPr>
      </p:sp>
      <p:sp>
        <p:nvSpPr>
          <p:cNvPr id="19" name="Text 16"/>
          <p:cNvSpPr txBox="1"/>
          <p:nvPr/>
        </p:nvSpPr>
        <p:spPr>
          <a:xfrm>
            <a:off x="7452360" y="3877056"/>
            <a:ext cx="3749040" cy="402336"/>
          </a:xfrm>
          <a:prstGeom prst="rect">
            <a:avLst/>
          </a:prstGeom>
          <a:noFill/>
          <a:ln/>
        </p:spPr>
        <p:txBody>
          <a:bodyPr wrap="square" lIns="0" tIns="0" rIns="0" bIns="0" rtlCol="0" anchor="ctr"/>
          <a:lstStyle/>
          <a:p>
            <a:pPr indent="0" marL="0">
              <a:buNone/>
            </a:pPr>
            <a:r>
              <a:rPr lang="en-US" sz="1200" dirty="0">
                <a:solidFill>
                  <a:srgbClr val="D2D2D2"/>
                </a:solidFill>
                <a:latin typeface="Arial" pitchFamily="34" charset="0"/>
                <a:ea typeface="Arial" pitchFamily="34" charset="-122"/>
                <a:cs typeface="Arial" pitchFamily="34" charset="-120"/>
              </a:rPr>
              <a:t>Cevap vermeyene ertesi sabah hatırlatır</a:t>
            </a:r>
            <a:endParaRPr lang="en-US" sz="1200" dirty="0"/>
          </a:p>
        </p:txBody>
      </p:sp>
      <p:sp>
        <p:nvSpPr>
          <p:cNvPr id="20" name="Shape 17"/>
          <p:cNvSpPr/>
          <p:nvPr/>
        </p:nvSpPr>
        <p:spPr>
          <a:xfrm>
            <a:off x="7452360" y="4279392"/>
            <a:ext cx="3749040" cy="0"/>
          </a:xfrm>
          <a:prstGeom prst="line">
            <a:avLst/>
          </a:prstGeom>
          <a:noFill/>
          <a:ln w="9525">
            <a:solidFill>
              <a:srgbClr val="3A3A3A"/>
            </a:solidFill>
            <a:prstDash val="dash"/>
          </a:ln>
        </p:spPr>
      </p:sp>
      <p:sp>
        <p:nvSpPr>
          <p:cNvPr id="21" name="Text 18"/>
          <p:cNvSpPr txBox="1"/>
          <p:nvPr/>
        </p:nvSpPr>
        <p:spPr>
          <a:xfrm>
            <a:off x="7452360" y="4334256"/>
            <a:ext cx="3749040" cy="402336"/>
          </a:xfrm>
          <a:prstGeom prst="rect">
            <a:avLst/>
          </a:prstGeom>
          <a:noFill/>
          <a:ln/>
        </p:spPr>
        <p:txBody>
          <a:bodyPr wrap="square" lIns="0" tIns="0" rIns="0" bIns="0" rtlCol="0" anchor="ctr"/>
          <a:lstStyle/>
          <a:p>
            <a:pPr indent="0" marL="0">
              <a:buNone/>
            </a:pPr>
            <a:r>
              <a:rPr lang="en-US" sz="1200" dirty="0">
                <a:solidFill>
                  <a:srgbClr val="D2D2D2"/>
                </a:solidFill>
                <a:latin typeface="Arial" pitchFamily="34" charset="0"/>
                <a:ea typeface="Arial" pitchFamily="34" charset="-122"/>
                <a:cs typeface="Arial" pitchFamily="34" charset="-120"/>
              </a:rPr>
              <a:t>Teklifleri yan yana tabloya döker</a:t>
            </a:r>
            <a:endParaRPr lang="en-US" sz="1200" dirty="0"/>
          </a:p>
        </p:txBody>
      </p:sp>
      <p:sp>
        <p:nvSpPr>
          <p:cNvPr id="22" name="Shape 19"/>
          <p:cNvSpPr/>
          <p:nvPr/>
        </p:nvSpPr>
        <p:spPr>
          <a:xfrm>
            <a:off x="7452360" y="4846320"/>
            <a:ext cx="3749040" cy="685800"/>
          </a:xfrm>
          <a:prstGeom prst="roundRect">
            <a:avLst>
              <a:gd name="adj" fmla="val 5333"/>
            </a:avLst>
          </a:prstGeom>
          <a:solidFill>
            <a:srgbClr val="2A2145"/>
          </a:solidFill>
          <a:ln w="9525">
            <a:solidFill>
              <a:srgbClr val="A78BFA"/>
            </a:solidFill>
            <a:prstDash val="solid"/>
          </a:ln>
        </p:spPr>
      </p:sp>
      <p:sp>
        <p:nvSpPr>
          <p:cNvPr id="23" name="Text 20"/>
          <p:cNvSpPr txBox="1"/>
          <p:nvPr/>
        </p:nvSpPr>
        <p:spPr>
          <a:xfrm>
            <a:off x="7680960" y="4846320"/>
            <a:ext cx="3383280" cy="685800"/>
          </a:xfrm>
          <a:prstGeom prst="rect">
            <a:avLst/>
          </a:prstGeom>
          <a:noFill/>
          <a:ln/>
        </p:spPr>
        <p:txBody>
          <a:bodyPr wrap="square" lIns="0" tIns="0" rIns="0" bIns="0" rtlCol="0" anchor="ctr"/>
          <a:lstStyle/>
          <a:p>
            <a:pPr indent="0" marL="0">
              <a:buNone/>
            </a:pPr>
            <a:r>
              <a:rPr lang="en-US" sz="1250" b="1" dirty="0">
                <a:solidFill>
                  <a:srgbClr val="A78BFA"/>
                </a:solidFill>
                <a:latin typeface="Arial" pitchFamily="34" charset="0"/>
                <a:ea typeface="Arial" pitchFamily="34" charset="-122"/>
                <a:cs typeface="Arial" pitchFamily="34" charset="-120"/>
              </a:rPr>
              <a:t>İnsanda kalan: </a:t>
            </a:r>
            <a:pPr indent="0" marL="0">
              <a:buNone/>
            </a:pPr>
            <a:r>
              <a:rPr lang="en-US" sz="1250" dirty="0">
                <a:solidFill>
                  <a:srgbClr val="E5E5E5"/>
                </a:solidFill>
                <a:latin typeface="Arial" pitchFamily="34" charset="0"/>
                <a:ea typeface="Arial" pitchFamily="34" charset="-122"/>
                <a:cs typeface="Arial" pitchFamily="34" charset="-120"/>
              </a:rPr>
              <a:t>sipariş, ödeme ve sözleşme onayı.</a:t>
            </a:r>
            <a:endParaRPr lang="en-US" sz="1250" dirty="0"/>
          </a:p>
        </p:txBody>
      </p:sp>
      <p:sp>
        <p:nvSpPr>
          <p:cNvPr id="24" name="Text 21"/>
          <p:cNvSpPr txBox="1"/>
          <p:nvPr/>
        </p:nvSpPr>
        <p:spPr>
          <a:xfrm>
            <a:off x="960120" y="5349240"/>
            <a:ext cx="6035040" cy="365760"/>
          </a:xfrm>
          <a:prstGeom prst="rect">
            <a:avLst/>
          </a:prstGeom>
          <a:noFill/>
          <a:ln/>
        </p:spPr>
        <p:txBody>
          <a:bodyPr wrap="square" lIns="0" tIns="0" rIns="0" bIns="0" rtlCol="0" anchor="ctr"/>
          <a:lstStyle/>
          <a:p>
            <a:pPr algn="ctr" indent="0" marL="0">
              <a:buNone/>
            </a:pPr>
            <a:r>
              <a:rPr lang="en-US" sz="1300" b="1" i="1" dirty="0">
                <a:solidFill>
                  <a:srgbClr val="A78BFA"/>
                </a:solidFill>
                <a:latin typeface="Cambria" pitchFamily="34" charset="0"/>
                <a:ea typeface="Cambria" pitchFamily="34" charset="-122"/>
                <a:cs typeface="Cambria" pitchFamily="34" charset="-120"/>
              </a:rPr>
              <a:t>42 saatte dönen teklifi de, 4 saatte döneni de ajan not ediyor.</a:t>
            </a:r>
            <a:endParaRPr lang="en-US" sz="1300" dirty="0"/>
          </a:p>
        </p:txBody>
      </p:sp>
      <p:sp>
        <p:nvSpPr>
          <p:cNvPr id="25" name="Text 22"/>
          <p:cNvSpPr txBox="1"/>
          <p:nvPr/>
        </p:nvSpPr>
        <p:spPr>
          <a:xfrm>
            <a:off x="868680" y="5870448"/>
            <a:ext cx="10424160" cy="274320"/>
          </a:xfrm>
          <a:prstGeom prst="rect">
            <a:avLst/>
          </a:prstGeom>
          <a:noFill/>
          <a:ln/>
        </p:spPr>
        <p:txBody>
          <a:bodyPr wrap="square" lIns="0" tIns="0" rIns="0" bIns="0" rtlCol="0" anchor="ctr"/>
          <a:lstStyle/>
          <a:p>
            <a:pPr indent="0" marL="0">
              <a:buNone/>
            </a:pPr>
            <a:r>
              <a:rPr lang="en-US" sz="1000" dirty="0">
                <a:solidFill>
                  <a:srgbClr val="777777"/>
                </a:solidFill>
                <a:latin typeface="Arial" pitchFamily="34" charset="0"/>
                <a:ea typeface="Arial" pitchFamily="34" charset="-122"/>
                <a:cs typeface="Arial" pitchFamily="34" charset="-120"/>
              </a:rPr>
              <a:t>Digital Commerce 360, 24 Temmuz 2026 · Accio Work belgeleri. Sağlayıcı beyanıdır; pazarlık kalitesi bağımsız ölçülmedi. Görsel temsili arayüzdür.</a:t>
            </a:r>
            <a:endParaRPr lang="en-US" sz="1000"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3">
    <p:bg>
      <p:bgPr>
        <a:solidFill>
          <a:srgbClr val="EFEFEF"/>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9A9A9A"/>
            </a:solidFill>
            <a:prstDash val="solid"/>
          </a:ln>
        </p:spPr>
      </p:sp>
      <p:sp>
        <p:nvSpPr>
          <p:cNvPr id="3" name="Shape 1"/>
          <p:cNvSpPr/>
          <p:nvPr/>
        </p:nvSpPr>
        <p:spPr>
          <a:xfrm>
            <a:off x="658368" y="6199632"/>
            <a:ext cx="10844784" cy="0"/>
          </a:xfrm>
          <a:prstGeom prst="line">
            <a:avLst/>
          </a:prstGeom>
          <a:noFill/>
          <a:ln w="9525">
            <a:solidFill>
              <a:srgbClr val="9A9A9A"/>
            </a:solidFill>
            <a:prstDash val="solid"/>
          </a:ln>
        </p:spPr>
      </p:sp>
      <p:sp>
        <p:nvSpPr>
          <p:cNvPr id="4" name="Shape 2"/>
          <p:cNvSpPr/>
          <p:nvPr/>
        </p:nvSpPr>
        <p:spPr>
          <a:xfrm>
            <a:off x="658368" y="457200"/>
            <a:ext cx="0" cy="402336"/>
          </a:xfrm>
          <a:prstGeom prst="line">
            <a:avLst/>
          </a:prstGeom>
          <a:noFill/>
          <a:ln w="9525">
            <a:solidFill>
              <a:srgbClr val="9A9A9A"/>
            </a:solidFill>
            <a:prstDash val="solid"/>
          </a:ln>
        </p:spPr>
      </p:sp>
      <p:sp>
        <p:nvSpPr>
          <p:cNvPr id="5" name="Shape 3"/>
          <p:cNvSpPr/>
          <p:nvPr/>
        </p:nvSpPr>
        <p:spPr>
          <a:xfrm>
            <a:off x="658368" y="5998464"/>
            <a:ext cx="0" cy="402336"/>
          </a:xfrm>
          <a:prstGeom prst="line">
            <a:avLst/>
          </a:prstGeom>
          <a:noFill/>
          <a:ln w="9525">
            <a:solidFill>
              <a:srgbClr val="9A9A9A"/>
            </a:solidFill>
            <a:prstDash val="solid"/>
          </a:ln>
        </p:spPr>
      </p:sp>
      <p:sp>
        <p:nvSpPr>
          <p:cNvPr id="6" name="Shape 4"/>
          <p:cNvSpPr/>
          <p:nvPr/>
        </p:nvSpPr>
        <p:spPr>
          <a:xfrm>
            <a:off x="11503152" y="457200"/>
            <a:ext cx="0" cy="402336"/>
          </a:xfrm>
          <a:prstGeom prst="line">
            <a:avLst/>
          </a:prstGeom>
          <a:noFill/>
          <a:ln w="9525">
            <a:solidFill>
              <a:srgbClr val="9A9A9A"/>
            </a:solidFill>
            <a:prstDash val="solid"/>
          </a:ln>
        </p:spPr>
      </p:sp>
      <p:sp>
        <p:nvSpPr>
          <p:cNvPr id="7" name="Shape 5"/>
          <p:cNvSpPr/>
          <p:nvPr/>
        </p:nvSpPr>
        <p:spPr>
          <a:xfrm>
            <a:off x="11503152" y="5998464"/>
            <a:ext cx="0" cy="402336"/>
          </a:xfrm>
          <a:prstGeom prst="line">
            <a:avLst/>
          </a:prstGeom>
          <a:noFill/>
          <a:ln w="9525">
            <a:solidFill>
              <a:srgbClr val="9A9A9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6B6B6B"/>
                </a:solidFill>
                <a:latin typeface="Arial" pitchFamily="34" charset="0"/>
                <a:ea typeface="Arial" pitchFamily="34" charset="-122"/>
                <a:cs typeface="Arial" pitchFamily="34" charset="-120"/>
              </a:rPr>
              <a:t>BURSALI İHRACATÇI İÇİN ANLAMI</a:t>
            </a:r>
            <a:endParaRPr lang="en-US" sz="1100" dirty="0"/>
          </a:p>
        </p:txBody>
      </p:sp>
      <p:sp>
        <p:nvSpPr>
          <p:cNvPr id="9" name="Text 7"/>
          <p:cNvSpPr txBox="1"/>
          <p:nvPr/>
        </p:nvSpPr>
        <p:spPr>
          <a:xfrm>
            <a:off x="822960" y="1207008"/>
            <a:ext cx="10515600" cy="731520"/>
          </a:xfrm>
          <a:prstGeom prst="rect">
            <a:avLst/>
          </a:prstGeom>
          <a:noFill/>
          <a:ln/>
        </p:spPr>
        <p:txBody>
          <a:bodyPr wrap="square" lIns="0" tIns="0" rIns="0" bIns="0" rtlCol="0" anchor="ctr"/>
          <a:lstStyle/>
          <a:p>
            <a:pPr algn="ctr" indent="0" marL="0">
              <a:buNone/>
            </a:pPr>
            <a:r>
              <a:rPr lang="en-US" sz="2800" dirty="0">
                <a:solidFill>
                  <a:srgbClr val="111111"/>
                </a:solidFill>
                <a:latin typeface="Arial" pitchFamily="34" charset="0"/>
                <a:ea typeface="Arial" pitchFamily="34" charset="-122"/>
                <a:cs typeface="Arial" pitchFamily="34" charset="-120"/>
              </a:rPr>
              <a:t>Accio sizi </a:t>
            </a:r>
            <a:pPr algn="ctr" indent="0" marL="0">
              <a:buNone/>
            </a:pPr>
            <a:r>
              <a:rPr lang="en-US" sz="2800" b="1" i="1" dirty="0">
                <a:solidFill>
                  <a:srgbClr val="6D4AE0"/>
                </a:solidFill>
                <a:latin typeface="Cambria" pitchFamily="34" charset="0"/>
                <a:ea typeface="Cambria" pitchFamily="34" charset="-122"/>
                <a:cs typeface="Cambria" pitchFamily="34" charset="-120"/>
              </a:rPr>
              <a:t>ölçüyor da</a:t>
            </a:r>
            <a:pPr algn="ctr" indent="0" marL="0">
              <a:buNone/>
            </a:pPr>
            <a:r>
              <a:rPr lang="en-US" sz="2800" dirty="0">
                <a:solidFill>
                  <a:srgbClr val="111111"/>
                </a:solidFill>
                <a:latin typeface="Arial" pitchFamily="34" charset="0"/>
                <a:ea typeface="Arial" pitchFamily="34" charset="-122"/>
                <a:cs typeface="Arial" pitchFamily="34" charset="-120"/>
              </a:rPr>
              <a:t>. Siz kendinizi ölçüyor musunuz?</a:t>
            </a:r>
            <a:endParaRPr lang="en-US" sz="2800" dirty="0"/>
          </a:p>
        </p:txBody>
      </p:sp>
      <p:pic>
        <p:nvPicPr>
          <p:cNvPr id="10" name="Image 0" descr="m3.png">    </p:cNvPr>
          <p:cNvPicPr>
            <a:picLocks noChangeAspect="1"/>
          </p:cNvPicPr>
          <p:nvPr/>
        </p:nvPicPr>
        <p:blipFill>
          <a:blip r:embed="rId1"/>
          <a:stretch>
            <a:fillRect/>
          </a:stretch>
        </p:blipFill>
        <p:spPr>
          <a:xfrm>
            <a:off x="960120" y="2011680"/>
            <a:ext cx="5852160" cy="2999232"/>
          </a:xfrm>
          <a:prstGeom prst="rect">
            <a:avLst/>
          </a:prstGeom>
        </p:spPr>
      </p:pic>
      <p:sp>
        <p:nvSpPr>
          <p:cNvPr id="11" name="Shape 8"/>
          <p:cNvSpPr/>
          <p:nvPr/>
        </p:nvSpPr>
        <p:spPr>
          <a:xfrm>
            <a:off x="7132320" y="2011680"/>
            <a:ext cx="4069080" cy="914400"/>
          </a:xfrm>
          <a:prstGeom prst="roundRect">
            <a:avLst>
              <a:gd name="adj" fmla="val 4000"/>
            </a:avLst>
          </a:prstGeom>
          <a:solidFill>
            <a:srgbClr val="E2DCF7"/>
          </a:solidFill>
          <a:ln w="9525">
            <a:solidFill>
              <a:srgbClr val="6D4AE0"/>
            </a:solidFill>
            <a:prstDash val="solid"/>
          </a:ln>
        </p:spPr>
      </p:sp>
      <p:sp>
        <p:nvSpPr>
          <p:cNvPr id="12" name="Text 9"/>
          <p:cNvSpPr txBox="1"/>
          <p:nvPr/>
        </p:nvSpPr>
        <p:spPr>
          <a:xfrm>
            <a:off x="7360920" y="2103120"/>
            <a:ext cx="3657600" cy="274320"/>
          </a:xfrm>
          <a:prstGeom prst="rect">
            <a:avLst/>
          </a:prstGeom>
          <a:noFill/>
          <a:ln/>
        </p:spPr>
        <p:txBody>
          <a:bodyPr wrap="square" lIns="0" tIns="0" rIns="0" bIns="0" rtlCol="0" anchor="ctr"/>
          <a:lstStyle/>
          <a:p>
            <a:pPr indent="0" marL="0">
              <a:buNone/>
            </a:pPr>
            <a:r>
              <a:rPr lang="en-US" sz="1300" b="1" dirty="0">
                <a:solidFill>
                  <a:srgbClr val="2A1C6B"/>
                </a:solidFill>
                <a:latin typeface="Arial" pitchFamily="34" charset="0"/>
                <a:ea typeface="Arial" pitchFamily="34" charset="-122"/>
                <a:cs typeface="Arial" pitchFamily="34" charset="-120"/>
              </a:rPr>
              <a:t>Alıcı tarafı da ölçüyor</a:t>
            </a:r>
            <a:endParaRPr lang="en-US" sz="1300" dirty="0"/>
          </a:p>
        </p:txBody>
      </p:sp>
      <p:sp>
        <p:nvSpPr>
          <p:cNvPr id="13" name="Text 10"/>
          <p:cNvSpPr txBox="1"/>
          <p:nvPr/>
        </p:nvSpPr>
        <p:spPr>
          <a:xfrm>
            <a:off x="7360920" y="2395728"/>
            <a:ext cx="3703320" cy="475488"/>
          </a:xfrm>
          <a:prstGeom prst="rect">
            <a:avLst/>
          </a:prstGeom>
          <a:noFill/>
          <a:ln/>
        </p:spPr>
        <p:txBody>
          <a:bodyPr wrap="square" lIns="0" tIns="0" rIns="0" bIns="0" rtlCol="0" anchor="ctr"/>
          <a:lstStyle/>
          <a:p>
            <a:pPr indent="0" marL="0">
              <a:buNone/>
            </a:pPr>
            <a:r>
              <a:rPr lang="en-US" sz="1150" dirty="0">
                <a:solidFill>
                  <a:srgbClr val="2A1C6B"/>
                </a:solidFill>
                <a:latin typeface="Arial" pitchFamily="34" charset="0"/>
                <a:ea typeface="Arial" pitchFamily="34" charset="-122"/>
                <a:cs typeface="Arial" pitchFamily="34" charset="-120"/>
              </a:rPr>
              <a:t>Accio Work GEO: 30 alıcı sorusu, anılma ve atıf oranı, rakip ve kaynak analizi.</a:t>
            </a:r>
            <a:endParaRPr lang="en-US" sz="1150" dirty="0"/>
          </a:p>
        </p:txBody>
      </p:sp>
      <p:sp>
        <p:nvSpPr>
          <p:cNvPr id="14" name="Shape 11"/>
          <p:cNvSpPr/>
          <p:nvPr/>
        </p:nvSpPr>
        <p:spPr>
          <a:xfrm>
            <a:off x="7132320" y="3035808"/>
            <a:ext cx="4069080" cy="914400"/>
          </a:xfrm>
          <a:prstGeom prst="roundRect">
            <a:avLst>
              <a:gd name="adj" fmla="val 4000"/>
            </a:avLst>
          </a:prstGeom>
          <a:solidFill>
            <a:srgbClr val="E4E4E4"/>
          </a:solidFill>
          <a:ln w="9525">
            <a:solidFill>
              <a:srgbClr val="C2C2C2"/>
            </a:solidFill>
            <a:prstDash val="solid"/>
          </a:ln>
        </p:spPr>
      </p:sp>
      <p:sp>
        <p:nvSpPr>
          <p:cNvPr id="15" name="Text 12"/>
          <p:cNvSpPr txBox="1"/>
          <p:nvPr/>
        </p:nvSpPr>
        <p:spPr>
          <a:xfrm>
            <a:off x="7360920" y="3127248"/>
            <a:ext cx="3657600" cy="274320"/>
          </a:xfrm>
          <a:prstGeom prst="rect">
            <a:avLst/>
          </a:prstGeom>
          <a:noFill/>
          <a:ln/>
        </p:spPr>
        <p:txBody>
          <a:bodyPr wrap="square" lIns="0" tIns="0" rIns="0" bIns="0" rtlCol="0" anchor="ctr"/>
          <a:lstStyle/>
          <a:p>
            <a:pPr indent="0" marL="0">
              <a:buNone/>
            </a:pPr>
            <a:r>
              <a:rPr lang="en-US" sz="1300" b="1" dirty="0">
                <a:solidFill>
                  <a:srgbClr val="111111"/>
                </a:solidFill>
                <a:latin typeface="Arial" pitchFamily="34" charset="0"/>
                <a:ea typeface="Arial" pitchFamily="34" charset="-122"/>
                <a:cs typeface="Arial" pitchFamily="34" charset="-120"/>
              </a:rPr>
              <a:t>Sınırlarını bilin</a:t>
            </a:r>
            <a:endParaRPr lang="en-US" sz="1300" dirty="0"/>
          </a:p>
        </p:txBody>
      </p:sp>
      <p:sp>
        <p:nvSpPr>
          <p:cNvPr id="16" name="Text 13"/>
          <p:cNvSpPr txBox="1"/>
          <p:nvPr/>
        </p:nvSpPr>
        <p:spPr>
          <a:xfrm>
            <a:off x="7360920" y="3419856"/>
            <a:ext cx="3703320" cy="475488"/>
          </a:xfrm>
          <a:prstGeom prst="rect">
            <a:avLst/>
          </a:prstGeom>
          <a:noFill/>
          <a:ln/>
        </p:spPr>
        <p:txBody>
          <a:bodyPr wrap="square" lIns="0" tIns="0" rIns="0" bIns="0" rtlCol="0" anchor="ctr"/>
          <a:lstStyle/>
          <a:p>
            <a:pPr indent="0" marL="0">
              <a:buNone/>
            </a:pPr>
            <a:r>
              <a:rPr lang="en-US" sz="1150" dirty="0">
                <a:solidFill>
                  <a:srgbClr val="444444"/>
                </a:solidFill>
                <a:latin typeface="Arial" pitchFamily="34" charset="0"/>
                <a:ea typeface="Arial" pitchFamily="34" charset="-122"/>
                <a:cs typeface="Arial" pitchFamily="34" charset="-120"/>
              </a:rPr>
              <a:t>Ağırlıklı Çin ekosistemi, Türk tedarikçi verisi sınırlı. Fiziksel numune ve fabrika denetimi yapmıyor.</a:t>
            </a:r>
            <a:endParaRPr lang="en-US" sz="1150" dirty="0"/>
          </a:p>
        </p:txBody>
      </p:sp>
      <p:sp>
        <p:nvSpPr>
          <p:cNvPr id="17" name="Shape 14"/>
          <p:cNvSpPr/>
          <p:nvPr/>
        </p:nvSpPr>
        <p:spPr>
          <a:xfrm>
            <a:off x="7132320" y="4059936"/>
            <a:ext cx="4069080" cy="914400"/>
          </a:xfrm>
          <a:prstGeom prst="roundRect">
            <a:avLst>
              <a:gd name="adj" fmla="val 4000"/>
            </a:avLst>
          </a:prstGeom>
          <a:solidFill>
            <a:srgbClr val="E4E4E4"/>
          </a:solidFill>
          <a:ln w="9525">
            <a:solidFill>
              <a:srgbClr val="C2C2C2"/>
            </a:solidFill>
            <a:prstDash val="solid"/>
          </a:ln>
        </p:spPr>
      </p:sp>
      <p:sp>
        <p:nvSpPr>
          <p:cNvPr id="18" name="Text 15"/>
          <p:cNvSpPr txBox="1"/>
          <p:nvPr/>
        </p:nvSpPr>
        <p:spPr>
          <a:xfrm>
            <a:off x="7360920" y="4151376"/>
            <a:ext cx="3657600" cy="274320"/>
          </a:xfrm>
          <a:prstGeom prst="rect">
            <a:avLst/>
          </a:prstGeom>
          <a:noFill/>
          <a:ln/>
        </p:spPr>
        <p:txBody>
          <a:bodyPr wrap="square" lIns="0" tIns="0" rIns="0" bIns="0" rtlCol="0" anchor="ctr"/>
          <a:lstStyle/>
          <a:p>
            <a:pPr indent="0" marL="0">
              <a:buNone/>
            </a:pPr>
            <a:r>
              <a:rPr lang="en-US" sz="1300" b="1" dirty="0">
                <a:solidFill>
                  <a:srgbClr val="111111"/>
                </a:solidFill>
                <a:latin typeface="Arial" pitchFamily="34" charset="0"/>
                <a:ea typeface="Arial" pitchFamily="34" charset="-122"/>
                <a:cs typeface="Arial" pitchFamily="34" charset="-120"/>
              </a:rPr>
              <a:t>Yarın yapılacak</a:t>
            </a:r>
            <a:endParaRPr lang="en-US" sz="1300" dirty="0"/>
          </a:p>
        </p:txBody>
      </p:sp>
      <p:sp>
        <p:nvSpPr>
          <p:cNvPr id="19" name="Text 16"/>
          <p:cNvSpPr txBox="1"/>
          <p:nvPr/>
        </p:nvSpPr>
        <p:spPr>
          <a:xfrm>
            <a:off x="7360920" y="4443984"/>
            <a:ext cx="3703320" cy="475488"/>
          </a:xfrm>
          <a:prstGeom prst="rect">
            <a:avLst/>
          </a:prstGeom>
          <a:noFill/>
          <a:ln/>
        </p:spPr>
        <p:txBody>
          <a:bodyPr wrap="square" lIns="0" tIns="0" rIns="0" bIns="0" rtlCol="0" anchor="ctr"/>
          <a:lstStyle/>
          <a:p>
            <a:pPr indent="0" marL="0">
              <a:buNone/>
            </a:pPr>
            <a:r>
              <a:rPr lang="en-US" sz="1150" dirty="0">
                <a:solidFill>
                  <a:srgbClr val="444444"/>
                </a:solidFill>
                <a:latin typeface="Arial" pitchFamily="34" charset="0"/>
                <a:ea typeface="Arial" pitchFamily="34" charset="-122"/>
                <a:cs typeface="Arial" pitchFamily="34" charset="-120"/>
              </a:rPr>
              <a:t>Alibaba.com profilinde MOQ, teslim süresi, sertifika numarası eksiksiz ve sitenizle birebir aynı olsun.</a:t>
            </a:r>
            <a:endParaRPr lang="en-US" sz="1150" dirty="0"/>
          </a:p>
        </p:txBody>
      </p:sp>
      <p:sp>
        <p:nvSpPr>
          <p:cNvPr id="20" name="Text 17"/>
          <p:cNvSpPr txBox="1"/>
          <p:nvPr/>
        </p:nvSpPr>
        <p:spPr>
          <a:xfrm>
            <a:off x="868680" y="5257800"/>
            <a:ext cx="10424160" cy="411480"/>
          </a:xfrm>
          <a:prstGeom prst="rect">
            <a:avLst/>
          </a:prstGeom>
          <a:noFill/>
          <a:ln/>
        </p:spPr>
        <p:txBody>
          <a:bodyPr wrap="square" lIns="0" tIns="0" rIns="0" bIns="0" rtlCol="0" anchor="ctr"/>
          <a:lstStyle/>
          <a:p>
            <a:pPr algn="ctr" indent="0" marL="0">
              <a:buNone/>
            </a:pPr>
            <a:r>
              <a:rPr lang="en-US" sz="1600" b="1" i="1" dirty="0">
                <a:solidFill>
                  <a:srgbClr val="222222"/>
                </a:solidFill>
                <a:latin typeface="Cambria" pitchFamily="34" charset="0"/>
                <a:ea typeface="Cambria" pitchFamily="34" charset="-122"/>
                <a:cs typeface="Cambria" pitchFamily="34" charset="-120"/>
              </a:rPr>
              <a:t>Accio ile rekabet etmeyin. Accio'nun okuduğu veriyi düzeltin.</a:t>
            </a:r>
            <a:endParaRPr lang="en-US" sz="1600" dirty="0"/>
          </a:p>
        </p:txBody>
      </p:sp>
      <p:sp>
        <p:nvSpPr>
          <p:cNvPr id="21" name="Text 18"/>
          <p:cNvSpPr txBox="1"/>
          <p:nvPr/>
        </p:nvSpPr>
        <p:spPr>
          <a:xfrm>
            <a:off x="868680" y="5806440"/>
            <a:ext cx="10424160" cy="274320"/>
          </a:xfrm>
          <a:prstGeom prst="rect">
            <a:avLst/>
          </a:prstGeom>
          <a:noFill/>
          <a:ln/>
        </p:spPr>
        <p:txBody>
          <a:bodyPr wrap="square" lIns="0" tIns="0" rIns="0" bIns="0" rtlCol="0" anchor="ctr"/>
          <a:lstStyle/>
          <a:p>
            <a:pPr indent="0" marL="0">
              <a:buNone/>
            </a:pPr>
            <a:r>
              <a:rPr lang="en-US" sz="1000" dirty="0">
                <a:solidFill>
                  <a:srgbClr val="8E8E8E"/>
                </a:solidFill>
                <a:latin typeface="Arial" pitchFamily="34" charset="0"/>
                <a:ea typeface="Arial" pitchFamily="34" charset="-122"/>
                <a:cs typeface="Arial" pitchFamily="34" charset="-120"/>
              </a:rPr>
              <a:t>geo.alibaba.com Accio Work GEO ürün belgeleri, Ekim 2026. Ölçüm doğruluğu bağımsız test edilmedi. Görsel temsili arayüz, veriler örnektir.</a:t>
            </a:r>
            <a:endParaRPr lang="en-US" sz="1000"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4">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3A3A3A"/>
            </a:solidFill>
            <a:prstDash val="solid"/>
          </a:ln>
        </p:spPr>
      </p:sp>
      <p:sp>
        <p:nvSpPr>
          <p:cNvPr id="3" name="Shape 1"/>
          <p:cNvSpPr/>
          <p:nvPr/>
        </p:nvSpPr>
        <p:spPr>
          <a:xfrm>
            <a:off x="658368" y="6199632"/>
            <a:ext cx="10844784" cy="0"/>
          </a:xfrm>
          <a:prstGeom prst="line">
            <a:avLst/>
          </a:prstGeom>
          <a:noFill/>
          <a:ln w="9525">
            <a:solidFill>
              <a:srgbClr val="3A3A3A"/>
            </a:solidFill>
            <a:prstDash val="solid"/>
          </a:ln>
        </p:spPr>
      </p:sp>
      <p:sp>
        <p:nvSpPr>
          <p:cNvPr id="4" name="Shape 2"/>
          <p:cNvSpPr/>
          <p:nvPr/>
        </p:nvSpPr>
        <p:spPr>
          <a:xfrm>
            <a:off x="658368" y="457200"/>
            <a:ext cx="0" cy="402336"/>
          </a:xfrm>
          <a:prstGeom prst="line">
            <a:avLst/>
          </a:prstGeom>
          <a:noFill/>
          <a:ln w="9525">
            <a:solidFill>
              <a:srgbClr val="3A3A3A"/>
            </a:solidFill>
            <a:prstDash val="solid"/>
          </a:ln>
        </p:spPr>
      </p:sp>
      <p:sp>
        <p:nvSpPr>
          <p:cNvPr id="5" name="Shape 3"/>
          <p:cNvSpPr/>
          <p:nvPr/>
        </p:nvSpPr>
        <p:spPr>
          <a:xfrm>
            <a:off x="658368" y="5998464"/>
            <a:ext cx="0" cy="402336"/>
          </a:xfrm>
          <a:prstGeom prst="line">
            <a:avLst/>
          </a:prstGeom>
          <a:noFill/>
          <a:ln w="9525">
            <a:solidFill>
              <a:srgbClr val="3A3A3A"/>
            </a:solidFill>
            <a:prstDash val="solid"/>
          </a:ln>
        </p:spPr>
      </p:sp>
      <p:sp>
        <p:nvSpPr>
          <p:cNvPr id="6" name="Shape 4"/>
          <p:cNvSpPr/>
          <p:nvPr/>
        </p:nvSpPr>
        <p:spPr>
          <a:xfrm>
            <a:off x="11503152" y="457200"/>
            <a:ext cx="0" cy="402336"/>
          </a:xfrm>
          <a:prstGeom prst="line">
            <a:avLst/>
          </a:prstGeom>
          <a:noFill/>
          <a:ln w="9525">
            <a:solidFill>
              <a:srgbClr val="3A3A3A"/>
            </a:solidFill>
            <a:prstDash val="solid"/>
          </a:ln>
        </p:spPr>
      </p:sp>
      <p:sp>
        <p:nvSpPr>
          <p:cNvPr id="7" name="Shape 5"/>
          <p:cNvSpPr/>
          <p:nvPr/>
        </p:nvSpPr>
        <p:spPr>
          <a:xfrm>
            <a:off x="11503152" y="5998464"/>
            <a:ext cx="0" cy="402336"/>
          </a:xfrm>
          <a:prstGeom prst="line">
            <a:avLst/>
          </a:prstGeom>
          <a:noFill/>
          <a:ln w="9525">
            <a:solidFill>
              <a:srgbClr val="3A3A3A"/>
            </a:solidFill>
            <a:prstDash val="solid"/>
          </a:ln>
        </p:spPr>
      </p:sp>
      <p:sp>
        <p:nvSpPr>
          <p:cNvPr id="8" name="Text 6"/>
          <p:cNvSpPr txBox="1"/>
          <p:nvPr/>
        </p:nvSpPr>
        <p:spPr>
          <a:xfrm>
            <a:off x="960120" y="1920240"/>
            <a:ext cx="10241280" cy="2926080"/>
          </a:xfrm>
          <a:prstGeom prst="rect">
            <a:avLst/>
          </a:prstGeom>
          <a:noFill/>
          <a:ln/>
        </p:spPr>
        <p:txBody>
          <a:bodyPr wrap="square" lIns="0" tIns="0" rIns="0" bIns="0" rtlCol="0" anchor="ctr"/>
          <a:lstStyle/>
          <a:p>
            <a:pPr indent="0" marL="0">
              <a:lnSpc>
                <a:spcPct val="115000"/>
              </a:lnSpc>
              <a:buNone/>
            </a:pPr>
            <a:r>
              <a:rPr lang="en-US" sz="4200" b="1" dirty="0">
                <a:solidFill>
                  <a:srgbClr val="FFFFFF"/>
                </a:solidFill>
                <a:latin typeface="Arial" pitchFamily="34" charset="0"/>
                <a:ea typeface="Arial" pitchFamily="34" charset="-122"/>
                <a:cs typeface="Arial" pitchFamily="34" charset="-120"/>
              </a:rPr>
              <a:t>Müşteriniz olacak gibi davranın.
</a:t>
            </a:r>
            <a:pPr indent="0" marL="0">
              <a:lnSpc>
                <a:spcPct val="115000"/>
              </a:lnSpc>
              <a:buNone/>
            </a:pPr>
            <a:r>
              <a:rPr lang="en-US" sz="2800" b="1" i="1" dirty="0">
                <a:solidFill>
                  <a:srgbClr val="A78BFA"/>
                </a:solidFill>
                <a:latin typeface="Cambria" pitchFamily="34" charset="0"/>
                <a:ea typeface="Cambria" pitchFamily="34" charset="-122"/>
                <a:cs typeface="Cambria" pitchFamily="34" charset="-120"/>
              </a:rPr>
              <a:t>Hangi platformlarda, hangi aramalarda görünüyorsunuz, görünmüyorsunuz? Stratejiyi buna göre kurun.</a:t>
            </a:r>
            <a:endParaRPr lang="en-US" sz="4200"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2">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3A3A3A"/>
            </a:solidFill>
            <a:prstDash val="solid"/>
          </a:ln>
        </p:spPr>
      </p:sp>
      <p:sp>
        <p:nvSpPr>
          <p:cNvPr id="3" name="Shape 1"/>
          <p:cNvSpPr/>
          <p:nvPr/>
        </p:nvSpPr>
        <p:spPr>
          <a:xfrm>
            <a:off x="658368" y="6199632"/>
            <a:ext cx="10844784" cy="0"/>
          </a:xfrm>
          <a:prstGeom prst="line">
            <a:avLst/>
          </a:prstGeom>
          <a:noFill/>
          <a:ln w="9525">
            <a:solidFill>
              <a:srgbClr val="3A3A3A"/>
            </a:solidFill>
            <a:prstDash val="solid"/>
          </a:ln>
        </p:spPr>
      </p:sp>
      <p:sp>
        <p:nvSpPr>
          <p:cNvPr id="4" name="Shape 2"/>
          <p:cNvSpPr/>
          <p:nvPr/>
        </p:nvSpPr>
        <p:spPr>
          <a:xfrm>
            <a:off x="658368" y="457200"/>
            <a:ext cx="0" cy="402336"/>
          </a:xfrm>
          <a:prstGeom prst="line">
            <a:avLst/>
          </a:prstGeom>
          <a:noFill/>
          <a:ln w="9525">
            <a:solidFill>
              <a:srgbClr val="3A3A3A"/>
            </a:solidFill>
            <a:prstDash val="solid"/>
          </a:ln>
        </p:spPr>
      </p:sp>
      <p:sp>
        <p:nvSpPr>
          <p:cNvPr id="5" name="Shape 3"/>
          <p:cNvSpPr/>
          <p:nvPr/>
        </p:nvSpPr>
        <p:spPr>
          <a:xfrm>
            <a:off x="658368" y="5998464"/>
            <a:ext cx="0" cy="402336"/>
          </a:xfrm>
          <a:prstGeom prst="line">
            <a:avLst/>
          </a:prstGeom>
          <a:noFill/>
          <a:ln w="9525">
            <a:solidFill>
              <a:srgbClr val="3A3A3A"/>
            </a:solidFill>
            <a:prstDash val="solid"/>
          </a:ln>
        </p:spPr>
      </p:sp>
      <p:sp>
        <p:nvSpPr>
          <p:cNvPr id="6" name="Shape 4"/>
          <p:cNvSpPr/>
          <p:nvPr/>
        </p:nvSpPr>
        <p:spPr>
          <a:xfrm>
            <a:off x="11503152" y="457200"/>
            <a:ext cx="0" cy="402336"/>
          </a:xfrm>
          <a:prstGeom prst="line">
            <a:avLst/>
          </a:prstGeom>
          <a:noFill/>
          <a:ln w="9525">
            <a:solidFill>
              <a:srgbClr val="3A3A3A"/>
            </a:solidFill>
            <a:prstDash val="solid"/>
          </a:ln>
        </p:spPr>
      </p:sp>
      <p:sp>
        <p:nvSpPr>
          <p:cNvPr id="7" name="Shape 5"/>
          <p:cNvSpPr/>
          <p:nvPr/>
        </p:nvSpPr>
        <p:spPr>
          <a:xfrm>
            <a:off x="11503152" y="5998464"/>
            <a:ext cx="0" cy="402336"/>
          </a:xfrm>
          <a:prstGeom prst="line">
            <a:avLst/>
          </a:prstGeom>
          <a:noFill/>
          <a:ln w="9525">
            <a:solidFill>
              <a:srgbClr val="3A3A3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8A8A8A"/>
                </a:solidFill>
                <a:latin typeface="Arial" pitchFamily="34" charset="0"/>
                <a:ea typeface="Arial" pitchFamily="34" charset="-122"/>
                <a:cs typeface="Arial" pitchFamily="34" charset="-120"/>
              </a:rPr>
              <a:t>MADDE 1-5</a:t>
            </a:r>
            <a:endParaRPr lang="en-US" sz="1100" dirty="0"/>
          </a:p>
        </p:txBody>
      </p:sp>
      <p:sp>
        <p:nvSpPr>
          <p:cNvPr id="9" name="Text 7"/>
          <p:cNvSpPr txBox="1"/>
          <p:nvPr/>
        </p:nvSpPr>
        <p:spPr>
          <a:xfrm>
            <a:off x="822960" y="1188720"/>
            <a:ext cx="10515600" cy="731520"/>
          </a:xfrm>
          <a:prstGeom prst="rect">
            <a:avLst/>
          </a:prstGeom>
          <a:noFill/>
          <a:ln/>
        </p:spPr>
        <p:txBody>
          <a:bodyPr wrap="square" lIns="0" tIns="0" rIns="0" bIns="0" rtlCol="0" anchor="ctr"/>
          <a:lstStyle/>
          <a:p>
            <a:pPr algn="ctr" indent="0" marL="0">
              <a:buNone/>
            </a:pPr>
            <a:r>
              <a:rPr lang="en-US" sz="3600" b="1" dirty="0">
                <a:solidFill>
                  <a:srgbClr val="A78BFA"/>
                </a:solidFill>
                <a:latin typeface="Arial" pitchFamily="34" charset="0"/>
                <a:ea typeface="Arial" pitchFamily="34" charset="-122"/>
                <a:cs typeface="Arial" pitchFamily="34" charset="-120"/>
              </a:rPr>
              <a:t>Yarın sabah yapılacak 10 şey</a:t>
            </a:r>
            <a:endParaRPr lang="en-US" sz="3600" dirty="0"/>
          </a:p>
        </p:txBody>
      </p:sp>
      <p:sp>
        <p:nvSpPr>
          <p:cNvPr id="10" name="Shape 8"/>
          <p:cNvSpPr/>
          <p:nvPr/>
        </p:nvSpPr>
        <p:spPr>
          <a:xfrm>
            <a:off x="1463040" y="2148840"/>
            <a:ext cx="9235440" cy="0"/>
          </a:xfrm>
          <a:prstGeom prst="line">
            <a:avLst/>
          </a:prstGeom>
          <a:noFill/>
          <a:ln w="9525">
            <a:solidFill>
              <a:srgbClr val="3A3A3A"/>
            </a:solidFill>
            <a:prstDash val="dash"/>
          </a:ln>
        </p:spPr>
      </p:sp>
      <p:sp>
        <p:nvSpPr>
          <p:cNvPr id="11" name="Text 9"/>
          <p:cNvSpPr txBox="1"/>
          <p:nvPr/>
        </p:nvSpPr>
        <p:spPr>
          <a:xfrm>
            <a:off x="1508760" y="2240280"/>
            <a:ext cx="822960" cy="566928"/>
          </a:xfrm>
          <a:prstGeom prst="rect">
            <a:avLst/>
          </a:prstGeom>
          <a:noFill/>
          <a:ln/>
        </p:spPr>
        <p:txBody>
          <a:bodyPr wrap="square" lIns="0" tIns="0" rIns="0" bIns="0" rtlCol="0" anchor="ctr"/>
          <a:lstStyle/>
          <a:p>
            <a:pPr indent="0" marL="0">
              <a:buNone/>
            </a:pPr>
            <a:r>
              <a:rPr lang="en-US" sz="3000" b="1" i="1" dirty="0">
                <a:solidFill>
                  <a:srgbClr val="A78BFA"/>
                </a:solidFill>
                <a:latin typeface="Cambria" pitchFamily="34" charset="0"/>
                <a:ea typeface="Cambria" pitchFamily="34" charset="-122"/>
                <a:cs typeface="Cambria" pitchFamily="34" charset="-120"/>
              </a:rPr>
              <a:t>1</a:t>
            </a:r>
            <a:endParaRPr lang="en-US" sz="3000" dirty="0"/>
          </a:p>
        </p:txBody>
      </p:sp>
      <p:sp>
        <p:nvSpPr>
          <p:cNvPr id="12" name="Text 10"/>
          <p:cNvSpPr txBox="1"/>
          <p:nvPr/>
        </p:nvSpPr>
        <p:spPr>
          <a:xfrm>
            <a:off x="2468880" y="2240280"/>
            <a:ext cx="8229600" cy="566928"/>
          </a:xfrm>
          <a:prstGeom prst="rect">
            <a:avLst/>
          </a:prstGeom>
          <a:noFill/>
          <a:ln/>
        </p:spPr>
        <p:txBody>
          <a:bodyPr wrap="square" lIns="0" tIns="0" rIns="0" bIns="0" rtlCol="0" anchor="ctr"/>
          <a:lstStyle/>
          <a:p>
            <a:pPr indent="0" marL="0">
              <a:buNone/>
            </a:pPr>
            <a:r>
              <a:rPr lang="en-US" sz="1800" dirty="0">
                <a:solidFill>
                  <a:srgbClr val="EDEDED"/>
                </a:solidFill>
                <a:latin typeface="Arial" pitchFamily="34" charset="0"/>
                <a:ea typeface="Arial" pitchFamily="34" charset="-122"/>
                <a:cs typeface="Arial" pitchFamily="34" charset="-120"/>
              </a:rPr>
              <a:t>Firma ve ürün sayfalarını güncel, sayısal ve makinenin okuyabileceği hale getirin</a:t>
            </a:r>
            <a:endParaRPr lang="en-US" sz="1800" dirty="0"/>
          </a:p>
        </p:txBody>
      </p:sp>
      <p:sp>
        <p:nvSpPr>
          <p:cNvPr id="13" name="Shape 11"/>
          <p:cNvSpPr/>
          <p:nvPr/>
        </p:nvSpPr>
        <p:spPr>
          <a:xfrm>
            <a:off x="1463040" y="2898648"/>
            <a:ext cx="9235440" cy="0"/>
          </a:xfrm>
          <a:prstGeom prst="line">
            <a:avLst/>
          </a:prstGeom>
          <a:noFill/>
          <a:ln w="9525">
            <a:solidFill>
              <a:srgbClr val="3A3A3A"/>
            </a:solidFill>
            <a:prstDash val="dash"/>
          </a:ln>
        </p:spPr>
      </p:sp>
      <p:sp>
        <p:nvSpPr>
          <p:cNvPr id="14" name="Text 12"/>
          <p:cNvSpPr txBox="1"/>
          <p:nvPr/>
        </p:nvSpPr>
        <p:spPr>
          <a:xfrm>
            <a:off x="1508760" y="2990088"/>
            <a:ext cx="822960" cy="566928"/>
          </a:xfrm>
          <a:prstGeom prst="rect">
            <a:avLst/>
          </a:prstGeom>
          <a:noFill/>
          <a:ln/>
        </p:spPr>
        <p:txBody>
          <a:bodyPr wrap="square" lIns="0" tIns="0" rIns="0" bIns="0" rtlCol="0" anchor="ctr"/>
          <a:lstStyle/>
          <a:p>
            <a:pPr indent="0" marL="0">
              <a:buNone/>
            </a:pPr>
            <a:r>
              <a:rPr lang="en-US" sz="3000" b="1" i="1" dirty="0">
                <a:solidFill>
                  <a:srgbClr val="A78BFA"/>
                </a:solidFill>
                <a:latin typeface="Cambria" pitchFamily="34" charset="0"/>
                <a:ea typeface="Cambria" pitchFamily="34" charset="-122"/>
                <a:cs typeface="Cambria" pitchFamily="34" charset="-120"/>
              </a:rPr>
              <a:t>2</a:t>
            </a:r>
            <a:endParaRPr lang="en-US" sz="3000" dirty="0"/>
          </a:p>
        </p:txBody>
      </p:sp>
      <p:sp>
        <p:nvSpPr>
          <p:cNvPr id="15" name="Text 13"/>
          <p:cNvSpPr txBox="1"/>
          <p:nvPr/>
        </p:nvSpPr>
        <p:spPr>
          <a:xfrm>
            <a:off x="2468880" y="2990088"/>
            <a:ext cx="8229600" cy="566928"/>
          </a:xfrm>
          <a:prstGeom prst="rect">
            <a:avLst/>
          </a:prstGeom>
          <a:noFill/>
          <a:ln/>
        </p:spPr>
        <p:txBody>
          <a:bodyPr wrap="square" lIns="0" tIns="0" rIns="0" bIns="0" rtlCol="0" anchor="ctr"/>
          <a:lstStyle/>
          <a:p>
            <a:pPr indent="0" marL="0">
              <a:buNone/>
            </a:pPr>
            <a:r>
              <a:rPr lang="en-US" sz="1800" dirty="0">
                <a:solidFill>
                  <a:srgbClr val="EDEDED"/>
                </a:solidFill>
                <a:latin typeface="Arial" pitchFamily="34" charset="0"/>
                <a:ea typeface="Arial" pitchFamily="34" charset="-122"/>
                <a:cs typeface="Arial" pitchFamily="34" charset="-120"/>
              </a:rPr>
              <a:t>Sitenize, müşterinin dilinde konuşup soru cevaplayan bir ajan koyun</a:t>
            </a:r>
            <a:endParaRPr lang="en-US" sz="1800" dirty="0"/>
          </a:p>
        </p:txBody>
      </p:sp>
      <p:sp>
        <p:nvSpPr>
          <p:cNvPr id="16" name="Shape 14"/>
          <p:cNvSpPr/>
          <p:nvPr/>
        </p:nvSpPr>
        <p:spPr>
          <a:xfrm>
            <a:off x="1463040" y="3648456"/>
            <a:ext cx="9235440" cy="0"/>
          </a:xfrm>
          <a:prstGeom prst="line">
            <a:avLst/>
          </a:prstGeom>
          <a:noFill/>
          <a:ln w="9525">
            <a:solidFill>
              <a:srgbClr val="3A3A3A"/>
            </a:solidFill>
            <a:prstDash val="dash"/>
          </a:ln>
        </p:spPr>
      </p:sp>
      <p:sp>
        <p:nvSpPr>
          <p:cNvPr id="17" name="Text 15"/>
          <p:cNvSpPr txBox="1"/>
          <p:nvPr/>
        </p:nvSpPr>
        <p:spPr>
          <a:xfrm>
            <a:off x="1508760" y="3739896"/>
            <a:ext cx="822960" cy="566928"/>
          </a:xfrm>
          <a:prstGeom prst="rect">
            <a:avLst/>
          </a:prstGeom>
          <a:noFill/>
          <a:ln/>
        </p:spPr>
        <p:txBody>
          <a:bodyPr wrap="square" lIns="0" tIns="0" rIns="0" bIns="0" rtlCol="0" anchor="ctr"/>
          <a:lstStyle/>
          <a:p>
            <a:pPr indent="0" marL="0">
              <a:buNone/>
            </a:pPr>
            <a:r>
              <a:rPr lang="en-US" sz="3000" b="1" i="1" dirty="0">
                <a:solidFill>
                  <a:srgbClr val="A78BFA"/>
                </a:solidFill>
                <a:latin typeface="Cambria" pitchFamily="34" charset="0"/>
                <a:ea typeface="Cambria" pitchFamily="34" charset="-122"/>
                <a:cs typeface="Cambria" pitchFamily="34" charset="-120"/>
              </a:rPr>
              <a:t>3</a:t>
            </a:r>
            <a:endParaRPr lang="en-US" sz="3000" dirty="0"/>
          </a:p>
        </p:txBody>
      </p:sp>
      <p:sp>
        <p:nvSpPr>
          <p:cNvPr id="18" name="Text 16"/>
          <p:cNvSpPr txBox="1"/>
          <p:nvPr/>
        </p:nvSpPr>
        <p:spPr>
          <a:xfrm>
            <a:off x="2468880" y="3739896"/>
            <a:ext cx="8229600" cy="566928"/>
          </a:xfrm>
          <a:prstGeom prst="rect">
            <a:avLst/>
          </a:prstGeom>
          <a:noFill/>
          <a:ln/>
        </p:spPr>
        <p:txBody>
          <a:bodyPr wrap="square" lIns="0" tIns="0" rIns="0" bIns="0" rtlCol="0" anchor="ctr"/>
          <a:lstStyle/>
          <a:p>
            <a:pPr indent="0" marL="0">
              <a:buNone/>
            </a:pPr>
            <a:r>
              <a:rPr lang="en-US" sz="1800" dirty="0">
                <a:solidFill>
                  <a:srgbClr val="EDEDED"/>
                </a:solidFill>
                <a:latin typeface="Arial" pitchFamily="34" charset="0"/>
                <a:ea typeface="Arial" pitchFamily="34" charset="-122"/>
                <a:cs typeface="Arial" pitchFamily="34" charset="-120"/>
              </a:rPr>
              <a:t>Standart ürünler için anında fiyat aralığı veren bir sistem kurun</a:t>
            </a:r>
            <a:endParaRPr lang="en-US" sz="1800" dirty="0"/>
          </a:p>
        </p:txBody>
      </p:sp>
      <p:sp>
        <p:nvSpPr>
          <p:cNvPr id="19" name="Shape 17"/>
          <p:cNvSpPr/>
          <p:nvPr/>
        </p:nvSpPr>
        <p:spPr>
          <a:xfrm>
            <a:off x="1463040" y="4398264"/>
            <a:ext cx="9235440" cy="0"/>
          </a:xfrm>
          <a:prstGeom prst="line">
            <a:avLst/>
          </a:prstGeom>
          <a:noFill/>
          <a:ln w="9525">
            <a:solidFill>
              <a:srgbClr val="3A3A3A"/>
            </a:solidFill>
            <a:prstDash val="dash"/>
          </a:ln>
        </p:spPr>
      </p:sp>
      <p:sp>
        <p:nvSpPr>
          <p:cNvPr id="20" name="Text 18"/>
          <p:cNvSpPr txBox="1"/>
          <p:nvPr/>
        </p:nvSpPr>
        <p:spPr>
          <a:xfrm>
            <a:off x="1508760" y="4489704"/>
            <a:ext cx="822960" cy="566928"/>
          </a:xfrm>
          <a:prstGeom prst="rect">
            <a:avLst/>
          </a:prstGeom>
          <a:noFill/>
          <a:ln/>
        </p:spPr>
        <p:txBody>
          <a:bodyPr wrap="square" lIns="0" tIns="0" rIns="0" bIns="0" rtlCol="0" anchor="ctr"/>
          <a:lstStyle/>
          <a:p>
            <a:pPr indent="0" marL="0">
              <a:buNone/>
            </a:pPr>
            <a:r>
              <a:rPr lang="en-US" sz="3000" b="1" i="1" dirty="0">
                <a:solidFill>
                  <a:srgbClr val="A78BFA"/>
                </a:solidFill>
                <a:latin typeface="Cambria" pitchFamily="34" charset="0"/>
                <a:ea typeface="Cambria" pitchFamily="34" charset="-122"/>
                <a:cs typeface="Cambria" pitchFamily="34" charset="-120"/>
              </a:rPr>
              <a:t>4</a:t>
            </a:r>
            <a:endParaRPr lang="en-US" sz="3000" dirty="0"/>
          </a:p>
        </p:txBody>
      </p:sp>
      <p:sp>
        <p:nvSpPr>
          <p:cNvPr id="21" name="Text 19"/>
          <p:cNvSpPr txBox="1"/>
          <p:nvPr/>
        </p:nvSpPr>
        <p:spPr>
          <a:xfrm>
            <a:off x="2468880" y="4489704"/>
            <a:ext cx="8229600" cy="566928"/>
          </a:xfrm>
          <a:prstGeom prst="rect">
            <a:avLst/>
          </a:prstGeom>
          <a:noFill/>
          <a:ln/>
        </p:spPr>
        <p:txBody>
          <a:bodyPr wrap="square" lIns="0" tIns="0" rIns="0" bIns="0" rtlCol="0" anchor="ctr"/>
          <a:lstStyle/>
          <a:p>
            <a:pPr indent="0" marL="0">
              <a:buNone/>
            </a:pPr>
            <a:r>
              <a:rPr lang="en-US" sz="1800" dirty="0">
                <a:solidFill>
                  <a:srgbClr val="EDEDED"/>
                </a:solidFill>
                <a:latin typeface="Arial" pitchFamily="34" charset="0"/>
                <a:ea typeface="Arial" pitchFamily="34" charset="-122"/>
                <a:cs typeface="Arial" pitchFamily="34" charset="-120"/>
              </a:rPr>
              <a:t>Gelen talep 42 saatte değil, 5 dakikada cevaplansın</a:t>
            </a:r>
            <a:endParaRPr lang="en-US" sz="1800" dirty="0"/>
          </a:p>
        </p:txBody>
      </p:sp>
      <p:sp>
        <p:nvSpPr>
          <p:cNvPr id="22" name="Shape 20"/>
          <p:cNvSpPr/>
          <p:nvPr/>
        </p:nvSpPr>
        <p:spPr>
          <a:xfrm>
            <a:off x="1463040" y="5148072"/>
            <a:ext cx="9235440" cy="0"/>
          </a:xfrm>
          <a:prstGeom prst="line">
            <a:avLst/>
          </a:prstGeom>
          <a:noFill/>
          <a:ln w="9525">
            <a:solidFill>
              <a:srgbClr val="3A3A3A"/>
            </a:solidFill>
            <a:prstDash val="dash"/>
          </a:ln>
        </p:spPr>
      </p:sp>
      <p:sp>
        <p:nvSpPr>
          <p:cNvPr id="23" name="Text 21"/>
          <p:cNvSpPr txBox="1"/>
          <p:nvPr/>
        </p:nvSpPr>
        <p:spPr>
          <a:xfrm>
            <a:off x="1508760" y="5239512"/>
            <a:ext cx="822960" cy="566928"/>
          </a:xfrm>
          <a:prstGeom prst="rect">
            <a:avLst/>
          </a:prstGeom>
          <a:noFill/>
          <a:ln/>
        </p:spPr>
        <p:txBody>
          <a:bodyPr wrap="square" lIns="0" tIns="0" rIns="0" bIns="0" rtlCol="0" anchor="ctr"/>
          <a:lstStyle/>
          <a:p>
            <a:pPr indent="0" marL="0">
              <a:buNone/>
            </a:pPr>
            <a:r>
              <a:rPr lang="en-US" sz="3000" b="1" i="1" dirty="0">
                <a:solidFill>
                  <a:srgbClr val="A78BFA"/>
                </a:solidFill>
                <a:latin typeface="Cambria" pitchFamily="34" charset="0"/>
                <a:ea typeface="Cambria" pitchFamily="34" charset="-122"/>
                <a:cs typeface="Cambria" pitchFamily="34" charset="-120"/>
              </a:rPr>
              <a:t>5</a:t>
            </a:r>
            <a:endParaRPr lang="en-US" sz="3000" dirty="0"/>
          </a:p>
        </p:txBody>
      </p:sp>
      <p:sp>
        <p:nvSpPr>
          <p:cNvPr id="24" name="Text 22"/>
          <p:cNvSpPr txBox="1"/>
          <p:nvPr/>
        </p:nvSpPr>
        <p:spPr>
          <a:xfrm>
            <a:off x="2468880" y="5239512"/>
            <a:ext cx="8229600" cy="566928"/>
          </a:xfrm>
          <a:prstGeom prst="rect">
            <a:avLst/>
          </a:prstGeom>
          <a:noFill/>
          <a:ln/>
        </p:spPr>
        <p:txBody>
          <a:bodyPr wrap="square" lIns="0" tIns="0" rIns="0" bIns="0" rtlCol="0" anchor="ctr"/>
          <a:lstStyle/>
          <a:p>
            <a:pPr indent="0" marL="0">
              <a:buNone/>
            </a:pPr>
            <a:r>
              <a:rPr lang="en-US" sz="1800" dirty="0">
                <a:solidFill>
                  <a:srgbClr val="EDEDED"/>
                </a:solidFill>
                <a:latin typeface="Arial" pitchFamily="34" charset="0"/>
                <a:ea typeface="Arial" pitchFamily="34" charset="-122"/>
                <a:cs typeface="Arial" pitchFamily="34" charset="-120"/>
              </a:rPr>
              <a:t>Almanca, İtalyanca, İngilizce, İspanyolca ve Arapça içerik üretin</a:t>
            </a:r>
            <a:endParaRPr lang="en-US" sz="1800" dirty="0"/>
          </a:p>
        </p:txBody>
      </p:sp>
      <p:sp>
        <p:nvSpPr>
          <p:cNvPr id="25" name="Shape 23"/>
          <p:cNvSpPr/>
          <p:nvPr/>
        </p:nvSpPr>
        <p:spPr>
          <a:xfrm>
            <a:off x="1463040" y="5897880"/>
            <a:ext cx="9235440" cy="0"/>
          </a:xfrm>
          <a:prstGeom prst="line">
            <a:avLst/>
          </a:prstGeom>
          <a:noFill/>
          <a:ln w="9525">
            <a:solidFill>
              <a:srgbClr val="3A3A3A"/>
            </a:solidFill>
            <a:prstDash val="dash"/>
          </a:ln>
        </p:spPr>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3">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3A3A3A"/>
            </a:solidFill>
            <a:prstDash val="solid"/>
          </a:ln>
        </p:spPr>
      </p:sp>
      <p:sp>
        <p:nvSpPr>
          <p:cNvPr id="3" name="Shape 1"/>
          <p:cNvSpPr/>
          <p:nvPr/>
        </p:nvSpPr>
        <p:spPr>
          <a:xfrm>
            <a:off x="658368" y="6199632"/>
            <a:ext cx="10844784" cy="0"/>
          </a:xfrm>
          <a:prstGeom prst="line">
            <a:avLst/>
          </a:prstGeom>
          <a:noFill/>
          <a:ln w="9525">
            <a:solidFill>
              <a:srgbClr val="3A3A3A"/>
            </a:solidFill>
            <a:prstDash val="solid"/>
          </a:ln>
        </p:spPr>
      </p:sp>
      <p:sp>
        <p:nvSpPr>
          <p:cNvPr id="4" name="Shape 2"/>
          <p:cNvSpPr/>
          <p:nvPr/>
        </p:nvSpPr>
        <p:spPr>
          <a:xfrm>
            <a:off x="658368" y="457200"/>
            <a:ext cx="0" cy="402336"/>
          </a:xfrm>
          <a:prstGeom prst="line">
            <a:avLst/>
          </a:prstGeom>
          <a:noFill/>
          <a:ln w="9525">
            <a:solidFill>
              <a:srgbClr val="3A3A3A"/>
            </a:solidFill>
            <a:prstDash val="solid"/>
          </a:ln>
        </p:spPr>
      </p:sp>
      <p:sp>
        <p:nvSpPr>
          <p:cNvPr id="5" name="Shape 3"/>
          <p:cNvSpPr/>
          <p:nvPr/>
        </p:nvSpPr>
        <p:spPr>
          <a:xfrm>
            <a:off x="658368" y="5998464"/>
            <a:ext cx="0" cy="402336"/>
          </a:xfrm>
          <a:prstGeom prst="line">
            <a:avLst/>
          </a:prstGeom>
          <a:noFill/>
          <a:ln w="9525">
            <a:solidFill>
              <a:srgbClr val="3A3A3A"/>
            </a:solidFill>
            <a:prstDash val="solid"/>
          </a:ln>
        </p:spPr>
      </p:sp>
      <p:sp>
        <p:nvSpPr>
          <p:cNvPr id="6" name="Shape 4"/>
          <p:cNvSpPr/>
          <p:nvPr/>
        </p:nvSpPr>
        <p:spPr>
          <a:xfrm>
            <a:off x="11503152" y="457200"/>
            <a:ext cx="0" cy="402336"/>
          </a:xfrm>
          <a:prstGeom prst="line">
            <a:avLst/>
          </a:prstGeom>
          <a:noFill/>
          <a:ln w="9525">
            <a:solidFill>
              <a:srgbClr val="3A3A3A"/>
            </a:solidFill>
            <a:prstDash val="solid"/>
          </a:ln>
        </p:spPr>
      </p:sp>
      <p:sp>
        <p:nvSpPr>
          <p:cNvPr id="7" name="Shape 5"/>
          <p:cNvSpPr/>
          <p:nvPr/>
        </p:nvSpPr>
        <p:spPr>
          <a:xfrm>
            <a:off x="11503152" y="5998464"/>
            <a:ext cx="0" cy="402336"/>
          </a:xfrm>
          <a:prstGeom prst="line">
            <a:avLst/>
          </a:prstGeom>
          <a:noFill/>
          <a:ln w="9525">
            <a:solidFill>
              <a:srgbClr val="3A3A3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8A8A8A"/>
                </a:solidFill>
                <a:latin typeface="Arial" pitchFamily="34" charset="0"/>
                <a:ea typeface="Arial" pitchFamily="34" charset="-122"/>
                <a:cs typeface="Arial" pitchFamily="34" charset="-120"/>
              </a:rPr>
              <a:t>MADDE 6-10</a:t>
            </a:r>
            <a:endParaRPr lang="en-US" sz="1100" dirty="0"/>
          </a:p>
        </p:txBody>
      </p:sp>
      <p:sp>
        <p:nvSpPr>
          <p:cNvPr id="9" name="Text 7"/>
          <p:cNvSpPr txBox="1"/>
          <p:nvPr/>
        </p:nvSpPr>
        <p:spPr>
          <a:xfrm>
            <a:off x="822960" y="1188720"/>
            <a:ext cx="10515600" cy="731520"/>
          </a:xfrm>
          <a:prstGeom prst="rect">
            <a:avLst/>
          </a:prstGeom>
          <a:noFill/>
          <a:ln/>
        </p:spPr>
        <p:txBody>
          <a:bodyPr wrap="square" lIns="0" tIns="0" rIns="0" bIns="0" rtlCol="0" anchor="ctr"/>
          <a:lstStyle/>
          <a:p>
            <a:pPr algn="ctr" indent="0" marL="0">
              <a:buNone/>
            </a:pPr>
            <a:r>
              <a:rPr lang="en-US" sz="3600" b="1" dirty="0">
                <a:solidFill>
                  <a:srgbClr val="A78BFA"/>
                </a:solidFill>
                <a:latin typeface="Arial" pitchFamily="34" charset="0"/>
                <a:ea typeface="Arial" pitchFamily="34" charset="-122"/>
                <a:cs typeface="Arial" pitchFamily="34" charset="-120"/>
              </a:rPr>
              <a:t>Yarın sabah yapılacak 10 şey</a:t>
            </a:r>
            <a:endParaRPr lang="en-US" sz="3600" dirty="0"/>
          </a:p>
        </p:txBody>
      </p:sp>
      <p:sp>
        <p:nvSpPr>
          <p:cNvPr id="10" name="Shape 8"/>
          <p:cNvSpPr/>
          <p:nvPr/>
        </p:nvSpPr>
        <p:spPr>
          <a:xfrm>
            <a:off x="1463040" y="2148840"/>
            <a:ext cx="9235440" cy="0"/>
          </a:xfrm>
          <a:prstGeom prst="line">
            <a:avLst/>
          </a:prstGeom>
          <a:noFill/>
          <a:ln w="9525">
            <a:solidFill>
              <a:srgbClr val="3A3A3A"/>
            </a:solidFill>
            <a:prstDash val="dash"/>
          </a:ln>
        </p:spPr>
      </p:sp>
      <p:sp>
        <p:nvSpPr>
          <p:cNvPr id="11" name="Text 9"/>
          <p:cNvSpPr txBox="1"/>
          <p:nvPr/>
        </p:nvSpPr>
        <p:spPr>
          <a:xfrm>
            <a:off x="1508760" y="2240280"/>
            <a:ext cx="822960" cy="566928"/>
          </a:xfrm>
          <a:prstGeom prst="rect">
            <a:avLst/>
          </a:prstGeom>
          <a:noFill/>
          <a:ln/>
        </p:spPr>
        <p:txBody>
          <a:bodyPr wrap="square" lIns="0" tIns="0" rIns="0" bIns="0" rtlCol="0" anchor="ctr"/>
          <a:lstStyle/>
          <a:p>
            <a:pPr indent="0" marL="0">
              <a:buNone/>
            </a:pPr>
            <a:r>
              <a:rPr lang="en-US" sz="3000" b="1" i="1" dirty="0">
                <a:solidFill>
                  <a:srgbClr val="A78BFA"/>
                </a:solidFill>
                <a:latin typeface="Cambria" pitchFamily="34" charset="0"/>
                <a:ea typeface="Cambria" pitchFamily="34" charset="-122"/>
                <a:cs typeface="Cambria" pitchFamily="34" charset="-120"/>
              </a:rPr>
              <a:t>6</a:t>
            </a:r>
            <a:endParaRPr lang="en-US" sz="3000" dirty="0"/>
          </a:p>
        </p:txBody>
      </p:sp>
      <p:sp>
        <p:nvSpPr>
          <p:cNvPr id="12" name="Text 10"/>
          <p:cNvSpPr txBox="1"/>
          <p:nvPr/>
        </p:nvSpPr>
        <p:spPr>
          <a:xfrm>
            <a:off x="2468880" y="2240280"/>
            <a:ext cx="8229600" cy="566928"/>
          </a:xfrm>
          <a:prstGeom prst="rect">
            <a:avLst/>
          </a:prstGeom>
          <a:noFill/>
          <a:ln/>
        </p:spPr>
        <p:txBody>
          <a:bodyPr wrap="square" lIns="0" tIns="0" rIns="0" bIns="0" rtlCol="0" anchor="ctr"/>
          <a:lstStyle/>
          <a:p>
            <a:pPr indent="0" marL="0">
              <a:buNone/>
            </a:pPr>
            <a:r>
              <a:rPr lang="en-US" sz="1800" dirty="0">
                <a:solidFill>
                  <a:srgbClr val="EDEDED"/>
                </a:solidFill>
                <a:latin typeface="Arial" pitchFamily="34" charset="0"/>
                <a:ea typeface="Arial" pitchFamily="34" charset="-122"/>
                <a:cs typeface="Arial" pitchFamily="34" charset="-120"/>
              </a:rPr>
              <a:t>Ajanın okuyabileceği net bir teklif yazın: numune, minimum sipariş, vade, teslim</a:t>
            </a:r>
            <a:endParaRPr lang="en-US" sz="1800" dirty="0"/>
          </a:p>
        </p:txBody>
      </p:sp>
      <p:sp>
        <p:nvSpPr>
          <p:cNvPr id="13" name="Shape 11"/>
          <p:cNvSpPr/>
          <p:nvPr/>
        </p:nvSpPr>
        <p:spPr>
          <a:xfrm>
            <a:off x="1463040" y="2898648"/>
            <a:ext cx="9235440" cy="0"/>
          </a:xfrm>
          <a:prstGeom prst="line">
            <a:avLst/>
          </a:prstGeom>
          <a:noFill/>
          <a:ln w="9525">
            <a:solidFill>
              <a:srgbClr val="3A3A3A"/>
            </a:solidFill>
            <a:prstDash val="dash"/>
          </a:ln>
        </p:spPr>
      </p:sp>
      <p:sp>
        <p:nvSpPr>
          <p:cNvPr id="14" name="Text 12"/>
          <p:cNvSpPr txBox="1"/>
          <p:nvPr/>
        </p:nvSpPr>
        <p:spPr>
          <a:xfrm>
            <a:off x="1508760" y="2990088"/>
            <a:ext cx="822960" cy="566928"/>
          </a:xfrm>
          <a:prstGeom prst="rect">
            <a:avLst/>
          </a:prstGeom>
          <a:noFill/>
          <a:ln/>
        </p:spPr>
        <p:txBody>
          <a:bodyPr wrap="square" lIns="0" tIns="0" rIns="0" bIns="0" rtlCol="0" anchor="ctr"/>
          <a:lstStyle/>
          <a:p>
            <a:pPr indent="0" marL="0">
              <a:buNone/>
            </a:pPr>
            <a:r>
              <a:rPr lang="en-US" sz="3000" b="1" i="1" dirty="0">
                <a:solidFill>
                  <a:srgbClr val="A78BFA"/>
                </a:solidFill>
                <a:latin typeface="Cambria" pitchFamily="34" charset="0"/>
                <a:ea typeface="Cambria" pitchFamily="34" charset="-122"/>
                <a:cs typeface="Cambria" pitchFamily="34" charset="-120"/>
              </a:rPr>
              <a:t>7</a:t>
            </a:r>
            <a:endParaRPr lang="en-US" sz="3000" dirty="0"/>
          </a:p>
        </p:txBody>
      </p:sp>
      <p:sp>
        <p:nvSpPr>
          <p:cNvPr id="15" name="Text 13"/>
          <p:cNvSpPr txBox="1"/>
          <p:nvPr/>
        </p:nvSpPr>
        <p:spPr>
          <a:xfrm>
            <a:off x="2468880" y="2990088"/>
            <a:ext cx="8229600" cy="566928"/>
          </a:xfrm>
          <a:prstGeom prst="rect">
            <a:avLst/>
          </a:prstGeom>
          <a:noFill/>
          <a:ln/>
        </p:spPr>
        <p:txBody>
          <a:bodyPr wrap="square" lIns="0" tIns="0" rIns="0" bIns="0" rtlCol="0" anchor="ctr"/>
          <a:lstStyle/>
          <a:p>
            <a:pPr indent="0" marL="0">
              <a:buNone/>
            </a:pPr>
            <a:r>
              <a:rPr lang="en-US" sz="1800" dirty="0">
                <a:solidFill>
                  <a:srgbClr val="EDEDED"/>
                </a:solidFill>
                <a:latin typeface="Arial" pitchFamily="34" charset="0"/>
                <a:ea typeface="Arial" pitchFamily="34" charset="-122"/>
                <a:cs typeface="Arial" pitchFamily="34" charset="-120"/>
              </a:rPr>
              <a:t>Her teslimattan sonra sektöre özel, somut müşteri yorumu toplayın</a:t>
            </a:r>
            <a:endParaRPr lang="en-US" sz="1800" dirty="0"/>
          </a:p>
        </p:txBody>
      </p:sp>
      <p:sp>
        <p:nvSpPr>
          <p:cNvPr id="16" name="Shape 14"/>
          <p:cNvSpPr/>
          <p:nvPr/>
        </p:nvSpPr>
        <p:spPr>
          <a:xfrm>
            <a:off x="1463040" y="3648456"/>
            <a:ext cx="9235440" cy="0"/>
          </a:xfrm>
          <a:prstGeom prst="line">
            <a:avLst/>
          </a:prstGeom>
          <a:noFill/>
          <a:ln w="9525">
            <a:solidFill>
              <a:srgbClr val="3A3A3A"/>
            </a:solidFill>
            <a:prstDash val="dash"/>
          </a:ln>
        </p:spPr>
      </p:sp>
      <p:sp>
        <p:nvSpPr>
          <p:cNvPr id="17" name="Text 15"/>
          <p:cNvSpPr txBox="1"/>
          <p:nvPr/>
        </p:nvSpPr>
        <p:spPr>
          <a:xfrm>
            <a:off x="1508760" y="3739896"/>
            <a:ext cx="822960" cy="566928"/>
          </a:xfrm>
          <a:prstGeom prst="rect">
            <a:avLst/>
          </a:prstGeom>
          <a:noFill/>
          <a:ln/>
        </p:spPr>
        <p:txBody>
          <a:bodyPr wrap="square" lIns="0" tIns="0" rIns="0" bIns="0" rtlCol="0" anchor="ctr"/>
          <a:lstStyle/>
          <a:p>
            <a:pPr indent="0" marL="0">
              <a:buNone/>
            </a:pPr>
            <a:r>
              <a:rPr lang="en-US" sz="3000" b="1" i="1" dirty="0">
                <a:solidFill>
                  <a:srgbClr val="A78BFA"/>
                </a:solidFill>
                <a:latin typeface="Cambria" pitchFamily="34" charset="0"/>
                <a:ea typeface="Cambria" pitchFamily="34" charset="-122"/>
                <a:cs typeface="Cambria" pitchFamily="34" charset="-120"/>
              </a:rPr>
              <a:t>8</a:t>
            </a:r>
            <a:endParaRPr lang="en-US" sz="3000" dirty="0"/>
          </a:p>
        </p:txBody>
      </p:sp>
      <p:sp>
        <p:nvSpPr>
          <p:cNvPr id="18" name="Text 16"/>
          <p:cNvSpPr txBox="1"/>
          <p:nvPr/>
        </p:nvSpPr>
        <p:spPr>
          <a:xfrm>
            <a:off x="2468880" y="3739896"/>
            <a:ext cx="8229600" cy="566928"/>
          </a:xfrm>
          <a:prstGeom prst="rect">
            <a:avLst/>
          </a:prstGeom>
          <a:noFill/>
          <a:ln/>
        </p:spPr>
        <p:txBody>
          <a:bodyPr wrap="square" lIns="0" tIns="0" rIns="0" bIns="0" rtlCol="0" anchor="ctr"/>
          <a:lstStyle/>
          <a:p>
            <a:pPr indent="0" marL="0">
              <a:buNone/>
            </a:pPr>
            <a:r>
              <a:rPr lang="en-US" sz="1800" dirty="0">
                <a:solidFill>
                  <a:srgbClr val="EDEDED"/>
                </a:solidFill>
                <a:latin typeface="Arial" pitchFamily="34" charset="0"/>
                <a:ea typeface="Arial" pitchFamily="34" charset="-122"/>
                <a:cs typeface="Arial" pitchFamily="34" charset="-120"/>
              </a:rPr>
              <a:t>Uluslararası tedarikçi platformlarında, Wikipedia'da ve sektör yayınlarında yer alın</a:t>
            </a:r>
            <a:endParaRPr lang="en-US" sz="1800" dirty="0"/>
          </a:p>
        </p:txBody>
      </p:sp>
      <p:sp>
        <p:nvSpPr>
          <p:cNvPr id="19" name="Shape 17"/>
          <p:cNvSpPr/>
          <p:nvPr/>
        </p:nvSpPr>
        <p:spPr>
          <a:xfrm>
            <a:off x="1463040" y="4398264"/>
            <a:ext cx="9235440" cy="0"/>
          </a:xfrm>
          <a:prstGeom prst="line">
            <a:avLst/>
          </a:prstGeom>
          <a:noFill/>
          <a:ln w="9525">
            <a:solidFill>
              <a:srgbClr val="3A3A3A"/>
            </a:solidFill>
            <a:prstDash val="dash"/>
          </a:ln>
        </p:spPr>
      </p:sp>
      <p:sp>
        <p:nvSpPr>
          <p:cNvPr id="20" name="Text 18"/>
          <p:cNvSpPr txBox="1"/>
          <p:nvPr/>
        </p:nvSpPr>
        <p:spPr>
          <a:xfrm>
            <a:off x="1508760" y="4489704"/>
            <a:ext cx="822960" cy="566928"/>
          </a:xfrm>
          <a:prstGeom prst="rect">
            <a:avLst/>
          </a:prstGeom>
          <a:noFill/>
          <a:ln/>
        </p:spPr>
        <p:txBody>
          <a:bodyPr wrap="square" lIns="0" tIns="0" rIns="0" bIns="0" rtlCol="0" anchor="ctr"/>
          <a:lstStyle/>
          <a:p>
            <a:pPr indent="0" marL="0">
              <a:buNone/>
            </a:pPr>
            <a:r>
              <a:rPr lang="en-US" sz="3000" b="1" i="1" dirty="0">
                <a:solidFill>
                  <a:srgbClr val="A78BFA"/>
                </a:solidFill>
                <a:latin typeface="Cambria" pitchFamily="34" charset="0"/>
                <a:ea typeface="Cambria" pitchFamily="34" charset="-122"/>
                <a:cs typeface="Cambria" pitchFamily="34" charset="-120"/>
              </a:rPr>
              <a:t>9</a:t>
            </a:r>
            <a:endParaRPr lang="en-US" sz="3000" dirty="0"/>
          </a:p>
        </p:txBody>
      </p:sp>
      <p:sp>
        <p:nvSpPr>
          <p:cNvPr id="21" name="Text 19"/>
          <p:cNvSpPr txBox="1"/>
          <p:nvPr/>
        </p:nvSpPr>
        <p:spPr>
          <a:xfrm>
            <a:off x="2468880" y="4489704"/>
            <a:ext cx="8229600" cy="566928"/>
          </a:xfrm>
          <a:prstGeom prst="rect">
            <a:avLst/>
          </a:prstGeom>
          <a:noFill/>
          <a:ln/>
        </p:spPr>
        <p:txBody>
          <a:bodyPr wrap="square" lIns="0" tIns="0" rIns="0" bIns="0" rtlCol="0" anchor="ctr"/>
          <a:lstStyle/>
          <a:p>
            <a:pPr indent="0" marL="0">
              <a:buNone/>
            </a:pPr>
            <a:r>
              <a:rPr lang="en-US" sz="1800" dirty="0">
                <a:solidFill>
                  <a:srgbClr val="EDEDED"/>
                </a:solidFill>
                <a:latin typeface="Arial" pitchFamily="34" charset="0"/>
                <a:ea typeface="Arial" pitchFamily="34" charset="-122"/>
                <a:cs typeface="Arial" pitchFamily="34" charset="-120"/>
              </a:rPr>
              <a:t>Yöneticiler LinkedIn'de kendi adıyla yazsın, YouTube'a fabrika turu koyun</a:t>
            </a:r>
            <a:endParaRPr lang="en-US" sz="1800" dirty="0"/>
          </a:p>
        </p:txBody>
      </p:sp>
      <p:sp>
        <p:nvSpPr>
          <p:cNvPr id="22" name="Shape 20"/>
          <p:cNvSpPr/>
          <p:nvPr/>
        </p:nvSpPr>
        <p:spPr>
          <a:xfrm>
            <a:off x="1463040" y="5148072"/>
            <a:ext cx="9235440" cy="0"/>
          </a:xfrm>
          <a:prstGeom prst="line">
            <a:avLst/>
          </a:prstGeom>
          <a:noFill/>
          <a:ln w="9525">
            <a:solidFill>
              <a:srgbClr val="3A3A3A"/>
            </a:solidFill>
            <a:prstDash val="dash"/>
          </a:ln>
        </p:spPr>
      </p:sp>
      <p:sp>
        <p:nvSpPr>
          <p:cNvPr id="23" name="Text 21"/>
          <p:cNvSpPr txBox="1"/>
          <p:nvPr/>
        </p:nvSpPr>
        <p:spPr>
          <a:xfrm>
            <a:off x="1508760" y="5239512"/>
            <a:ext cx="822960" cy="566928"/>
          </a:xfrm>
          <a:prstGeom prst="rect">
            <a:avLst/>
          </a:prstGeom>
          <a:noFill/>
          <a:ln/>
        </p:spPr>
        <p:txBody>
          <a:bodyPr wrap="square" lIns="0" tIns="0" rIns="0" bIns="0" rtlCol="0" anchor="ctr"/>
          <a:lstStyle/>
          <a:p>
            <a:pPr indent="0" marL="0">
              <a:buNone/>
            </a:pPr>
            <a:r>
              <a:rPr lang="en-US" sz="3000" b="1" i="1" dirty="0">
                <a:solidFill>
                  <a:srgbClr val="A78BFA"/>
                </a:solidFill>
                <a:latin typeface="Cambria" pitchFamily="34" charset="0"/>
                <a:ea typeface="Cambria" pitchFamily="34" charset="-122"/>
                <a:cs typeface="Cambria" pitchFamily="34" charset="-120"/>
              </a:rPr>
              <a:t>10</a:t>
            </a:r>
            <a:endParaRPr lang="en-US" sz="3000" dirty="0"/>
          </a:p>
        </p:txBody>
      </p:sp>
      <p:sp>
        <p:nvSpPr>
          <p:cNvPr id="24" name="Text 22"/>
          <p:cNvSpPr txBox="1"/>
          <p:nvPr/>
        </p:nvSpPr>
        <p:spPr>
          <a:xfrm>
            <a:off x="2468880" y="5239512"/>
            <a:ext cx="8229600" cy="566928"/>
          </a:xfrm>
          <a:prstGeom prst="rect">
            <a:avLst/>
          </a:prstGeom>
          <a:noFill/>
          <a:ln/>
        </p:spPr>
        <p:txBody>
          <a:bodyPr wrap="square" lIns="0" tIns="0" rIns="0" bIns="0" rtlCol="0" anchor="ctr"/>
          <a:lstStyle/>
          <a:p>
            <a:pPr indent="0" marL="0">
              <a:buNone/>
            </a:pPr>
            <a:r>
              <a:rPr lang="en-US" sz="1800" dirty="0">
                <a:solidFill>
                  <a:srgbClr val="EDEDED"/>
                </a:solidFill>
                <a:latin typeface="Arial" pitchFamily="34" charset="0"/>
                <a:ea typeface="Arial" pitchFamily="34" charset="-122"/>
                <a:cs typeface="Arial" pitchFamily="34" charset="-120"/>
              </a:rPr>
              <a:t>Firmanızı ChatGPT, Claude ve Gemini'de müşterinin dilinde sorgulayıp ölçün</a:t>
            </a:r>
            <a:endParaRPr lang="en-US" sz="1800" dirty="0"/>
          </a:p>
        </p:txBody>
      </p:sp>
      <p:sp>
        <p:nvSpPr>
          <p:cNvPr id="25" name="Shape 23"/>
          <p:cNvSpPr/>
          <p:nvPr/>
        </p:nvSpPr>
        <p:spPr>
          <a:xfrm>
            <a:off x="1463040" y="5897880"/>
            <a:ext cx="9235440" cy="0"/>
          </a:xfrm>
          <a:prstGeom prst="line">
            <a:avLst/>
          </a:prstGeom>
          <a:noFill/>
          <a:ln w="9525">
            <a:solidFill>
              <a:srgbClr val="3A3A3A"/>
            </a:solidFill>
            <a:prstDash val="dash"/>
          </a:ln>
        </p:spPr>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4">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3A3A3A"/>
            </a:solidFill>
            <a:prstDash val="solid"/>
          </a:ln>
        </p:spPr>
      </p:sp>
      <p:sp>
        <p:nvSpPr>
          <p:cNvPr id="3" name="Shape 1"/>
          <p:cNvSpPr/>
          <p:nvPr/>
        </p:nvSpPr>
        <p:spPr>
          <a:xfrm>
            <a:off x="658368" y="6199632"/>
            <a:ext cx="10844784" cy="0"/>
          </a:xfrm>
          <a:prstGeom prst="line">
            <a:avLst/>
          </a:prstGeom>
          <a:noFill/>
          <a:ln w="9525">
            <a:solidFill>
              <a:srgbClr val="3A3A3A"/>
            </a:solidFill>
            <a:prstDash val="solid"/>
          </a:ln>
        </p:spPr>
      </p:sp>
      <p:sp>
        <p:nvSpPr>
          <p:cNvPr id="4" name="Shape 2"/>
          <p:cNvSpPr/>
          <p:nvPr/>
        </p:nvSpPr>
        <p:spPr>
          <a:xfrm>
            <a:off x="658368" y="457200"/>
            <a:ext cx="0" cy="402336"/>
          </a:xfrm>
          <a:prstGeom prst="line">
            <a:avLst/>
          </a:prstGeom>
          <a:noFill/>
          <a:ln w="9525">
            <a:solidFill>
              <a:srgbClr val="3A3A3A"/>
            </a:solidFill>
            <a:prstDash val="solid"/>
          </a:ln>
        </p:spPr>
      </p:sp>
      <p:sp>
        <p:nvSpPr>
          <p:cNvPr id="5" name="Shape 3"/>
          <p:cNvSpPr/>
          <p:nvPr/>
        </p:nvSpPr>
        <p:spPr>
          <a:xfrm>
            <a:off x="658368" y="5998464"/>
            <a:ext cx="0" cy="402336"/>
          </a:xfrm>
          <a:prstGeom prst="line">
            <a:avLst/>
          </a:prstGeom>
          <a:noFill/>
          <a:ln w="9525">
            <a:solidFill>
              <a:srgbClr val="3A3A3A"/>
            </a:solidFill>
            <a:prstDash val="solid"/>
          </a:ln>
        </p:spPr>
      </p:sp>
      <p:sp>
        <p:nvSpPr>
          <p:cNvPr id="6" name="Shape 4"/>
          <p:cNvSpPr/>
          <p:nvPr/>
        </p:nvSpPr>
        <p:spPr>
          <a:xfrm>
            <a:off x="11503152" y="457200"/>
            <a:ext cx="0" cy="402336"/>
          </a:xfrm>
          <a:prstGeom prst="line">
            <a:avLst/>
          </a:prstGeom>
          <a:noFill/>
          <a:ln w="9525">
            <a:solidFill>
              <a:srgbClr val="3A3A3A"/>
            </a:solidFill>
            <a:prstDash val="solid"/>
          </a:ln>
        </p:spPr>
      </p:sp>
      <p:sp>
        <p:nvSpPr>
          <p:cNvPr id="7" name="Shape 5"/>
          <p:cNvSpPr/>
          <p:nvPr/>
        </p:nvSpPr>
        <p:spPr>
          <a:xfrm>
            <a:off x="11503152" y="5998464"/>
            <a:ext cx="0" cy="402336"/>
          </a:xfrm>
          <a:prstGeom prst="line">
            <a:avLst/>
          </a:prstGeom>
          <a:noFill/>
          <a:ln w="9525">
            <a:solidFill>
              <a:srgbClr val="3A3A3A"/>
            </a:solidFill>
            <a:prstDash val="solid"/>
          </a:ln>
        </p:spPr>
      </p:sp>
      <p:sp>
        <p:nvSpPr>
          <p:cNvPr id="8" name="Shape 6"/>
          <p:cNvSpPr/>
          <p:nvPr/>
        </p:nvSpPr>
        <p:spPr>
          <a:xfrm>
            <a:off x="6217920" y="914400"/>
            <a:ext cx="5029200" cy="5029200"/>
          </a:xfrm>
          <a:prstGeom prst="ellipse">
            <a:avLst/>
          </a:prstGeom>
          <a:solidFill>
            <a:srgbClr val="000000">
              <a:alpha val="0"/>
            </a:srgbClr>
          </a:solidFill>
          <a:ln w="9525">
            <a:solidFill>
              <a:srgbClr val="4A3F7A"/>
            </a:solidFill>
            <a:prstDash val="solid"/>
          </a:ln>
        </p:spPr>
      </p:sp>
      <p:sp>
        <p:nvSpPr>
          <p:cNvPr id="9" name="Shape 7"/>
          <p:cNvSpPr/>
          <p:nvPr/>
        </p:nvSpPr>
        <p:spPr>
          <a:xfrm>
            <a:off x="6766560" y="1463040"/>
            <a:ext cx="3931920" cy="3931920"/>
          </a:xfrm>
          <a:prstGeom prst="ellipse">
            <a:avLst/>
          </a:prstGeom>
          <a:solidFill>
            <a:srgbClr val="000000">
              <a:alpha val="0"/>
            </a:srgbClr>
          </a:solidFill>
          <a:ln w="9525">
            <a:solidFill>
              <a:srgbClr val="4A3F7A"/>
            </a:solidFill>
            <a:prstDash val="solid"/>
          </a:ln>
        </p:spPr>
      </p:sp>
      <p:sp>
        <p:nvSpPr>
          <p:cNvPr id="10" name="Shape 8"/>
          <p:cNvSpPr/>
          <p:nvPr/>
        </p:nvSpPr>
        <p:spPr>
          <a:xfrm>
            <a:off x="7315200" y="2011680"/>
            <a:ext cx="2834640" cy="2834640"/>
          </a:xfrm>
          <a:prstGeom prst="ellipse">
            <a:avLst/>
          </a:prstGeom>
          <a:solidFill>
            <a:srgbClr val="000000">
              <a:alpha val="0"/>
            </a:srgbClr>
          </a:solidFill>
          <a:ln w="9525">
            <a:solidFill>
              <a:srgbClr val="4A3F7A"/>
            </a:solidFill>
            <a:prstDash val="solid"/>
          </a:ln>
        </p:spPr>
      </p:sp>
      <p:sp>
        <p:nvSpPr>
          <p:cNvPr id="11" name="Shape 9"/>
          <p:cNvSpPr/>
          <p:nvPr/>
        </p:nvSpPr>
        <p:spPr>
          <a:xfrm>
            <a:off x="7863840" y="2560320"/>
            <a:ext cx="1737360" cy="1737360"/>
          </a:xfrm>
          <a:prstGeom prst="ellipse">
            <a:avLst/>
          </a:prstGeom>
          <a:solidFill>
            <a:srgbClr val="000000">
              <a:alpha val="0"/>
            </a:srgbClr>
          </a:solidFill>
          <a:ln w="19050">
            <a:solidFill>
              <a:srgbClr val="A78BFA"/>
            </a:solidFill>
            <a:prstDash val="solid"/>
          </a:ln>
        </p:spPr>
      </p:sp>
      <p:sp>
        <p:nvSpPr>
          <p:cNvPr id="12" name="Shape 10"/>
          <p:cNvSpPr/>
          <p:nvPr/>
        </p:nvSpPr>
        <p:spPr>
          <a:xfrm>
            <a:off x="8622792" y="3319272"/>
            <a:ext cx="219456" cy="219456"/>
          </a:xfrm>
          <a:prstGeom prst="ellipse">
            <a:avLst/>
          </a:prstGeom>
          <a:solidFill>
            <a:srgbClr val="A78BFA"/>
          </a:solidFill>
          <a:ln w="6350">
            <a:solidFill>
              <a:srgbClr val="A78BFA"/>
            </a:solidFill>
            <a:prstDash val="solid"/>
          </a:ln>
        </p:spPr>
      </p:sp>
      <p:sp>
        <p:nvSpPr>
          <p:cNvPr id="13" name="Text 11"/>
          <p:cNvSpPr txBox="1"/>
          <p:nvPr/>
        </p:nvSpPr>
        <p:spPr>
          <a:xfrm>
            <a:off x="868680" y="1005840"/>
            <a:ext cx="5486400" cy="274320"/>
          </a:xfrm>
          <a:prstGeom prst="rect">
            <a:avLst/>
          </a:prstGeom>
          <a:noFill/>
          <a:ln/>
        </p:spPr>
        <p:txBody>
          <a:bodyPr wrap="square" lIns="0" tIns="0" rIns="0" bIns="0" rtlCol="0" anchor="ctr"/>
          <a:lstStyle/>
          <a:p>
            <a:pPr indent="0" marL="0">
              <a:buNone/>
            </a:pPr>
            <a:r>
              <a:rPr lang="en-US" sz="1200" spc="240" kern="0" dirty="0">
                <a:solidFill>
                  <a:srgbClr val="8A8A8A"/>
                </a:solidFill>
                <a:latin typeface="Arial" pitchFamily="34" charset="0"/>
                <a:ea typeface="Arial" pitchFamily="34" charset="-122"/>
                <a:cs typeface="Arial" pitchFamily="34" charset="-120"/>
              </a:rPr>
              <a:t>Kaan Gülten</a:t>
            </a:r>
            <a:endParaRPr lang="en-US" sz="1200" dirty="0"/>
          </a:p>
        </p:txBody>
      </p:sp>
      <p:sp>
        <p:nvSpPr>
          <p:cNvPr id="14" name="Text 12"/>
          <p:cNvSpPr txBox="1"/>
          <p:nvPr/>
        </p:nvSpPr>
        <p:spPr>
          <a:xfrm>
            <a:off x="868680" y="2194560"/>
            <a:ext cx="6035040" cy="2103120"/>
          </a:xfrm>
          <a:prstGeom prst="rect">
            <a:avLst/>
          </a:prstGeom>
          <a:noFill/>
          <a:ln/>
        </p:spPr>
        <p:txBody>
          <a:bodyPr wrap="square" lIns="0" tIns="0" rIns="0" bIns="0" rtlCol="0" anchor="ctr"/>
          <a:lstStyle/>
          <a:p>
            <a:pPr indent="0" marL="0">
              <a:lnSpc>
                <a:spcPct val="110000"/>
              </a:lnSpc>
              <a:buNone/>
            </a:pPr>
            <a:r>
              <a:rPr lang="en-US" sz="6000" b="1" dirty="0">
                <a:solidFill>
                  <a:srgbClr val="FFFFFF"/>
                </a:solidFill>
                <a:latin typeface="Arial" pitchFamily="34" charset="0"/>
                <a:ea typeface="Arial" pitchFamily="34" charset="-122"/>
                <a:cs typeface="Arial" pitchFamily="34" charset="-120"/>
              </a:rPr>
              <a:t>Teşekkürler.
</a:t>
            </a:r>
            <a:pPr indent="0" marL="0">
              <a:lnSpc>
                <a:spcPct val="110000"/>
              </a:lnSpc>
              <a:buNone/>
            </a:pPr>
            <a:r>
              <a:rPr lang="en-US" sz="3000" b="1" i="1" dirty="0">
                <a:solidFill>
                  <a:srgbClr val="A78BFA"/>
                </a:solidFill>
                <a:latin typeface="Cambria" pitchFamily="34" charset="0"/>
                <a:ea typeface="Cambria" pitchFamily="34" charset="-122"/>
                <a:cs typeface="Cambria" pitchFamily="34" charset="-120"/>
              </a:rPr>
              <a:t>Sorularınızı alabilirim.</a:t>
            </a:r>
            <a:endParaRPr lang="en-US" sz="6000" dirty="0"/>
          </a:p>
        </p:txBody>
      </p:sp>
      <p:sp>
        <p:nvSpPr>
          <p:cNvPr id="15" name="Text 13"/>
          <p:cNvSpPr txBox="1"/>
          <p:nvPr/>
        </p:nvSpPr>
        <p:spPr>
          <a:xfrm>
            <a:off x="868680" y="4846320"/>
            <a:ext cx="5943600" cy="320040"/>
          </a:xfrm>
          <a:prstGeom prst="rect">
            <a:avLst/>
          </a:prstGeom>
          <a:noFill/>
          <a:ln/>
        </p:spPr>
        <p:txBody>
          <a:bodyPr wrap="square" lIns="0" tIns="0" rIns="0" bIns="0" rtlCol="0" anchor="ctr"/>
          <a:lstStyle/>
          <a:p>
            <a:pPr indent="0" marL="0">
              <a:buNone/>
            </a:pPr>
            <a:r>
              <a:rPr lang="en-US" sz="1300" dirty="0">
                <a:solidFill>
                  <a:srgbClr val="B9B9B9"/>
                </a:solidFill>
                <a:latin typeface="Arial" pitchFamily="34" charset="0"/>
                <a:ea typeface="Arial" pitchFamily="34" charset="-122"/>
                <a:cs typeface="Arial" pitchFamily="34" charset="-120"/>
              </a:rPr>
              <a:t>webtures.com  ·  brantial.ai  ·  kaangulten.com</a:t>
            </a:r>
            <a:endParaRPr lang="en-US" sz="1300" dirty="0"/>
          </a:p>
        </p:txBody>
      </p:sp>
      <p:sp>
        <p:nvSpPr>
          <p:cNvPr id="16" name="Text 14"/>
          <p:cNvSpPr txBox="1"/>
          <p:nvPr/>
        </p:nvSpPr>
        <p:spPr>
          <a:xfrm>
            <a:off x="868680" y="5486400"/>
            <a:ext cx="7315200" cy="320040"/>
          </a:xfrm>
          <a:prstGeom prst="rect">
            <a:avLst/>
          </a:prstGeom>
          <a:noFill/>
          <a:ln/>
        </p:spPr>
        <p:txBody>
          <a:bodyPr wrap="square" lIns="0" tIns="0" rIns="0" bIns="0" rtlCol="0" anchor="ctr"/>
          <a:lstStyle/>
          <a:p>
            <a:pPr indent="0" marL="0">
              <a:buNone/>
            </a:pPr>
            <a:r>
              <a:rPr lang="en-US" sz="1200" spc="180" kern="0" dirty="0">
                <a:solidFill>
                  <a:srgbClr val="8A8A8A"/>
                </a:solidFill>
                <a:latin typeface="Arial" pitchFamily="34" charset="0"/>
                <a:ea typeface="Arial" pitchFamily="34" charset="-122"/>
                <a:cs typeface="Arial" pitchFamily="34" charset="-120"/>
              </a:rPr>
              <a:t>UİB Akademi  ·  14 Ekim 2026</a:t>
            </a:r>
            <a:endParaRPr lang="en-US" sz="1200"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1">
    <p:bg>
      <p:bgPr>
        <a:solidFill>
          <a:srgbClr val="EFEFEF"/>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9A9A9A"/>
            </a:solidFill>
            <a:prstDash val="solid"/>
          </a:ln>
        </p:spPr>
      </p:sp>
      <p:sp>
        <p:nvSpPr>
          <p:cNvPr id="3" name="Shape 1"/>
          <p:cNvSpPr/>
          <p:nvPr/>
        </p:nvSpPr>
        <p:spPr>
          <a:xfrm>
            <a:off x="658368" y="6199632"/>
            <a:ext cx="10844784" cy="0"/>
          </a:xfrm>
          <a:prstGeom prst="line">
            <a:avLst/>
          </a:prstGeom>
          <a:noFill/>
          <a:ln w="9525">
            <a:solidFill>
              <a:srgbClr val="9A9A9A"/>
            </a:solidFill>
            <a:prstDash val="solid"/>
          </a:ln>
        </p:spPr>
      </p:sp>
      <p:sp>
        <p:nvSpPr>
          <p:cNvPr id="4" name="Shape 2"/>
          <p:cNvSpPr/>
          <p:nvPr/>
        </p:nvSpPr>
        <p:spPr>
          <a:xfrm>
            <a:off x="658368" y="457200"/>
            <a:ext cx="0" cy="402336"/>
          </a:xfrm>
          <a:prstGeom prst="line">
            <a:avLst/>
          </a:prstGeom>
          <a:noFill/>
          <a:ln w="9525">
            <a:solidFill>
              <a:srgbClr val="9A9A9A"/>
            </a:solidFill>
            <a:prstDash val="solid"/>
          </a:ln>
        </p:spPr>
      </p:sp>
      <p:sp>
        <p:nvSpPr>
          <p:cNvPr id="5" name="Shape 3"/>
          <p:cNvSpPr/>
          <p:nvPr/>
        </p:nvSpPr>
        <p:spPr>
          <a:xfrm>
            <a:off x="658368" y="5998464"/>
            <a:ext cx="0" cy="402336"/>
          </a:xfrm>
          <a:prstGeom prst="line">
            <a:avLst/>
          </a:prstGeom>
          <a:noFill/>
          <a:ln w="9525">
            <a:solidFill>
              <a:srgbClr val="9A9A9A"/>
            </a:solidFill>
            <a:prstDash val="solid"/>
          </a:ln>
        </p:spPr>
      </p:sp>
      <p:sp>
        <p:nvSpPr>
          <p:cNvPr id="6" name="Shape 4"/>
          <p:cNvSpPr/>
          <p:nvPr/>
        </p:nvSpPr>
        <p:spPr>
          <a:xfrm>
            <a:off x="11503152" y="457200"/>
            <a:ext cx="0" cy="402336"/>
          </a:xfrm>
          <a:prstGeom prst="line">
            <a:avLst/>
          </a:prstGeom>
          <a:noFill/>
          <a:ln w="9525">
            <a:solidFill>
              <a:srgbClr val="9A9A9A"/>
            </a:solidFill>
            <a:prstDash val="solid"/>
          </a:ln>
        </p:spPr>
      </p:sp>
      <p:sp>
        <p:nvSpPr>
          <p:cNvPr id="7" name="Shape 5"/>
          <p:cNvSpPr/>
          <p:nvPr/>
        </p:nvSpPr>
        <p:spPr>
          <a:xfrm>
            <a:off x="11503152" y="5998464"/>
            <a:ext cx="0" cy="402336"/>
          </a:xfrm>
          <a:prstGeom prst="line">
            <a:avLst/>
          </a:prstGeom>
          <a:noFill/>
          <a:ln w="9525">
            <a:solidFill>
              <a:srgbClr val="9A9A9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6B6B6B"/>
                </a:solidFill>
                <a:latin typeface="Arial" pitchFamily="34" charset="0"/>
                <a:ea typeface="Arial" pitchFamily="34" charset="-122"/>
                <a:cs typeface="Arial" pitchFamily="34" charset="-120"/>
              </a:rPr>
              <a:t>YÖNETİCİ İÇİN DÖRT KURAL</a:t>
            </a:r>
            <a:endParaRPr lang="en-US" sz="1100" dirty="0"/>
          </a:p>
        </p:txBody>
      </p:sp>
      <p:sp>
        <p:nvSpPr>
          <p:cNvPr id="9" name="Text 7"/>
          <p:cNvSpPr txBox="1"/>
          <p:nvPr/>
        </p:nvSpPr>
        <p:spPr>
          <a:xfrm>
            <a:off x="822960" y="1188720"/>
            <a:ext cx="10515600" cy="731520"/>
          </a:xfrm>
          <a:prstGeom prst="rect">
            <a:avLst/>
          </a:prstGeom>
          <a:noFill/>
          <a:ln/>
        </p:spPr>
        <p:txBody>
          <a:bodyPr wrap="square" lIns="0" tIns="0" rIns="0" bIns="0" rtlCol="0" anchor="ctr"/>
          <a:lstStyle/>
          <a:p>
            <a:pPr algn="ctr" indent="0" marL="0">
              <a:buNone/>
            </a:pPr>
            <a:r>
              <a:rPr lang="en-US" sz="2800" dirty="0">
                <a:solidFill>
                  <a:srgbClr val="111111"/>
                </a:solidFill>
                <a:latin typeface="Arial" pitchFamily="34" charset="0"/>
                <a:ea typeface="Arial" pitchFamily="34" charset="-122"/>
                <a:cs typeface="Arial" pitchFamily="34" charset="-120"/>
              </a:rPr>
              <a:t>Aşağıdan başlayın. </a:t>
            </a:r>
            <a:pPr algn="ctr" indent="0" marL="0">
              <a:buNone/>
            </a:pPr>
            <a:r>
              <a:rPr lang="en-US" sz="2800" b="1" i="1" dirty="0">
                <a:solidFill>
                  <a:srgbClr val="6D4AE0"/>
                </a:solidFill>
                <a:latin typeface="Cambria" pitchFamily="34" charset="0"/>
                <a:ea typeface="Cambria" pitchFamily="34" charset="-122"/>
                <a:cs typeface="Cambria" pitchFamily="34" charset="-120"/>
              </a:rPr>
              <a:t>Alt kat bozuksa üstü çalışmaz.</a:t>
            </a:r>
            <a:endParaRPr lang="en-US" sz="2800" dirty="0"/>
          </a:p>
        </p:txBody>
      </p:sp>
      <p:sp>
        <p:nvSpPr>
          <p:cNvPr id="10" name="Shape 8"/>
          <p:cNvSpPr/>
          <p:nvPr/>
        </p:nvSpPr>
        <p:spPr>
          <a:xfrm>
            <a:off x="960120" y="4572000"/>
            <a:ext cx="10241280" cy="694944"/>
          </a:xfrm>
          <a:prstGeom prst="roundRect">
            <a:avLst>
              <a:gd name="adj" fmla="val 5263"/>
            </a:avLst>
          </a:prstGeom>
          <a:solidFill>
            <a:srgbClr val="E2DCF7"/>
          </a:solidFill>
          <a:ln w="9525">
            <a:solidFill>
              <a:srgbClr val="6D4AE0"/>
            </a:solidFill>
            <a:prstDash val="solid"/>
          </a:ln>
        </p:spPr>
      </p:sp>
      <p:sp>
        <p:nvSpPr>
          <p:cNvPr id="11" name="Text 9"/>
          <p:cNvSpPr txBox="1"/>
          <p:nvPr/>
        </p:nvSpPr>
        <p:spPr>
          <a:xfrm>
            <a:off x="1188720" y="4681728"/>
            <a:ext cx="457200" cy="475488"/>
          </a:xfrm>
          <a:prstGeom prst="rect">
            <a:avLst/>
          </a:prstGeom>
          <a:noFill/>
          <a:ln/>
        </p:spPr>
        <p:txBody>
          <a:bodyPr wrap="square" lIns="0" tIns="0" rIns="0" bIns="0" rtlCol="0" anchor="ctr"/>
          <a:lstStyle/>
          <a:p>
            <a:pPr algn="ctr" indent="0" marL="0">
              <a:buNone/>
            </a:pPr>
            <a:r>
              <a:rPr lang="en-US" sz="2400" b="1" i="1" dirty="0">
                <a:solidFill>
                  <a:srgbClr val="6D4AE0"/>
                </a:solidFill>
                <a:latin typeface="Cambria" pitchFamily="34" charset="0"/>
                <a:ea typeface="Cambria" pitchFamily="34" charset="-122"/>
                <a:cs typeface="Cambria" pitchFamily="34" charset="-120"/>
              </a:rPr>
              <a:t>1</a:t>
            </a:r>
            <a:endParaRPr lang="en-US" sz="2400" dirty="0"/>
          </a:p>
        </p:txBody>
      </p:sp>
      <p:sp>
        <p:nvSpPr>
          <p:cNvPr id="12" name="Text 10"/>
          <p:cNvSpPr txBox="1"/>
          <p:nvPr/>
        </p:nvSpPr>
        <p:spPr>
          <a:xfrm>
            <a:off x="1828800" y="4727448"/>
            <a:ext cx="3291840" cy="384048"/>
          </a:xfrm>
          <a:prstGeom prst="rect">
            <a:avLst/>
          </a:prstGeom>
          <a:noFill/>
          <a:ln/>
        </p:spPr>
        <p:txBody>
          <a:bodyPr wrap="square" lIns="0" tIns="0" rIns="0" bIns="0" rtlCol="0" anchor="ctr"/>
          <a:lstStyle/>
          <a:p>
            <a:pPr indent="0" marL="0">
              <a:buNone/>
            </a:pPr>
            <a:r>
              <a:rPr lang="en-US" sz="1900" b="1" i="1" dirty="0">
                <a:solidFill>
                  <a:srgbClr val="6D4AE0"/>
                </a:solidFill>
                <a:latin typeface="Cambria" pitchFamily="34" charset="0"/>
                <a:ea typeface="Cambria" pitchFamily="34" charset="-122"/>
                <a:cs typeface="Cambria" pitchFamily="34" charset="-120"/>
              </a:rPr>
              <a:t>Kapı açık olmalı</a:t>
            </a:r>
            <a:endParaRPr lang="en-US" sz="1900" dirty="0"/>
          </a:p>
        </p:txBody>
      </p:sp>
      <p:sp>
        <p:nvSpPr>
          <p:cNvPr id="13" name="Text 11"/>
          <p:cNvSpPr txBox="1"/>
          <p:nvPr/>
        </p:nvSpPr>
        <p:spPr>
          <a:xfrm>
            <a:off x="5303520" y="4727448"/>
            <a:ext cx="5760720" cy="384048"/>
          </a:xfrm>
          <a:prstGeom prst="rect">
            <a:avLst/>
          </a:prstGeom>
          <a:noFill/>
          <a:ln/>
        </p:spPr>
        <p:txBody>
          <a:bodyPr wrap="square" lIns="0" tIns="0" rIns="0" bIns="0" rtlCol="0" anchor="ctr"/>
          <a:lstStyle/>
          <a:p>
            <a:pPr indent="0" marL="0">
              <a:buNone/>
            </a:pPr>
            <a:r>
              <a:rPr lang="en-US" sz="1500" dirty="0">
                <a:solidFill>
                  <a:srgbClr val="333333"/>
                </a:solidFill>
                <a:latin typeface="Arial" pitchFamily="34" charset="0"/>
                <a:ea typeface="Arial" pitchFamily="34" charset="-122"/>
                <a:cs typeface="Arial" pitchFamily="34" charset="-120"/>
              </a:rPr>
              <a:t>Ajan sitenize girebilmeli.</a:t>
            </a:r>
            <a:endParaRPr lang="en-US" sz="1500" dirty="0"/>
          </a:p>
        </p:txBody>
      </p:sp>
      <p:sp>
        <p:nvSpPr>
          <p:cNvPr id="14" name="Shape 12"/>
          <p:cNvSpPr/>
          <p:nvPr/>
        </p:nvSpPr>
        <p:spPr>
          <a:xfrm>
            <a:off x="960120" y="3749040"/>
            <a:ext cx="10241280" cy="694944"/>
          </a:xfrm>
          <a:prstGeom prst="roundRect">
            <a:avLst>
              <a:gd name="adj" fmla="val 5263"/>
            </a:avLst>
          </a:prstGeom>
          <a:solidFill>
            <a:srgbClr val="E4E4E4"/>
          </a:solidFill>
          <a:ln w="9525">
            <a:solidFill>
              <a:srgbClr val="C2C2C2"/>
            </a:solidFill>
            <a:prstDash val="solid"/>
          </a:ln>
        </p:spPr>
      </p:sp>
      <p:sp>
        <p:nvSpPr>
          <p:cNvPr id="15" name="Text 13"/>
          <p:cNvSpPr txBox="1"/>
          <p:nvPr/>
        </p:nvSpPr>
        <p:spPr>
          <a:xfrm>
            <a:off x="1188720" y="3858768"/>
            <a:ext cx="457200" cy="475488"/>
          </a:xfrm>
          <a:prstGeom prst="rect">
            <a:avLst/>
          </a:prstGeom>
          <a:noFill/>
          <a:ln/>
        </p:spPr>
        <p:txBody>
          <a:bodyPr wrap="square" lIns="0" tIns="0" rIns="0" bIns="0" rtlCol="0" anchor="ctr"/>
          <a:lstStyle/>
          <a:p>
            <a:pPr algn="ctr" indent="0" marL="0">
              <a:buNone/>
            </a:pPr>
            <a:r>
              <a:rPr lang="en-US" sz="2400" b="1" i="1" dirty="0">
                <a:solidFill>
                  <a:srgbClr val="A5A5A5"/>
                </a:solidFill>
                <a:latin typeface="Cambria" pitchFamily="34" charset="0"/>
                <a:ea typeface="Cambria" pitchFamily="34" charset="-122"/>
                <a:cs typeface="Cambria" pitchFamily="34" charset="-120"/>
              </a:rPr>
              <a:t>2</a:t>
            </a:r>
            <a:endParaRPr lang="en-US" sz="2400" dirty="0"/>
          </a:p>
        </p:txBody>
      </p:sp>
      <p:sp>
        <p:nvSpPr>
          <p:cNvPr id="16" name="Text 14"/>
          <p:cNvSpPr txBox="1"/>
          <p:nvPr/>
        </p:nvSpPr>
        <p:spPr>
          <a:xfrm>
            <a:off x="1828800" y="3904488"/>
            <a:ext cx="3291840" cy="384048"/>
          </a:xfrm>
          <a:prstGeom prst="rect">
            <a:avLst/>
          </a:prstGeom>
          <a:noFill/>
          <a:ln/>
        </p:spPr>
        <p:txBody>
          <a:bodyPr wrap="square" lIns="0" tIns="0" rIns="0" bIns="0" rtlCol="0" anchor="ctr"/>
          <a:lstStyle/>
          <a:p>
            <a:pPr indent="0" marL="0">
              <a:buNone/>
            </a:pPr>
            <a:r>
              <a:rPr lang="en-US" sz="1900" b="1" i="1" dirty="0">
                <a:solidFill>
                  <a:srgbClr val="222222"/>
                </a:solidFill>
                <a:latin typeface="Cambria" pitchFamily="34" charset="0"/>
                <a:ea typeface="Cambria" pitchFamily="34" charset="-122"/>
                <a:cs typeface="Cambria" pitchFamily="34" charset="-120"/>
              </a:rPr>
              <a:t>Tabela okunmalı</a:t>
            </a:r>
            <a:endParaRPr lang="en-US" sz="1900" dirty="0"/>
          </a:p>
        </p:txBody>
      </p:sp>
      <p:sp>
        <p:nvSpPr>
          <p:cNvPr id="17" name="Text 15"/>
          <p:cNvSpPr txBox="1"/>
          <p:nvPr/>
        </p:nvSpPr>
        <p:spPr>
          <a:xfrm>
            <a:off x="5303520" y="3904488"/>
            <a:ext cx="5760720" cy="384048"/>
          </a:xfrm>
          <a:prstGeom prst="rect">
            <a:avLst/>
          </a:prstGeom>
          <a:noFill/>
          <a:ln/>
        </p:spPr>
        <p:txBody>
          <a:bodyPr wrap="square" lIns="0" tIns="0" rIns="0" bIns="0" rtlCol="0" anchor="ctr"/>
          <a:lstStyle/>
          <a:p>
            <a:pPr indent="0" marL="0">
              <a:buNone/>
            </a:pPr>
            <a:r>
              <a:rPr lang="en-US" sz="1500" dirty="0">
                <a:solidFill>
                  <a:srgbClr val="333333"/>
                </a:solidFill>
                <a:latin typeface="Arial" pitchFamily="34" charset="0"/>
                <a:ea typeface="Arial" pitchFamily="34" charset="-122"/>
                <a:cs typeface="Arial" pitchFamily="34" charset="-120"/>
              </a:rPr>
              <a:t>Kim olduğunuz, ne sattığınız ilk bakışta anlaşılmalı.</a:t>
            </a:r>
            <a:endParaRPr lang="en-US" sz="1500" dirty="0"/>
          </a:p>
        </p:txBody>
      </p:sp>
      <p:sp>
        <p:nvSpPr>
          <p:cNvPr id="18" name="Shape 16"/>
          <p:cNvSpPr/>
          <p:nvPr/>
        </p:nvSpPr>
        <p:spPr>
          <a:xfrm>
            <a:off x="960120" y="2926080"/>
            <a:ext cx="10241280" cy="694944"/>
          </a:xfrm>
          <a:prstGeom prst="roundRect">
            <a:avLst>
              <a:gd name="adj" fmla="val 5263"/>
            </a:avLst>
          </a:prstGeom>
          <a:solidFill>
            <a:srgbClr val="E4E4E4"/>
          </a:solidFill>
          <a:ln w="9525">
            <a:solidFill>
              <a:srgbClr val="C2C2C2"/>
            </a:solidFill>
            <a:prstDash val="solid"/>
          </a:ln>
        </p:spPr>
      </p:sp>
      <p:sp>
        <p:nvSpPr>
          <p:cNvPr id="19" name="Text 17"/>
          <p:cNvSpPr txBox="1"/>
          <p:nvPr/>
        </p:nvSpPr>
        <p:spPr>
          <a:xfrm>
            <a:off x="1188720" y="3035808"/>
            <a:ext cx="457200" cy="475488"/>
          </a:xfrm>
          <a:prstGeom prst="rect">
            <a:avLst/>
          </a:prstGeom>
          <a:noFill/>
          <a:ln/>
        </p:spPr>
        <p:txBody>
          <a:bodyPr wrap="square" lIns="0" tIns="0" rIns="0" bIns="0" rtlCol="0" anchor="ctr"/>
          <a:lstStyle/>
          <a:p>
            <a:pPr algn="ctr" indent="0" marL="0">
              <a:buNone/>
            </a:pPr>
            <a:r>
              <a:rPr lang="en-US" sz="2400" b="1" i="1" dirty="0">
                <a:solidFill>
                  <a:srgbClr val="A5A5A5"/>
                </a:solidFill>
                <a:latin typeface="Cambria" pitchFamily="34" charset="0"/>
                <a:ea typeface="Cambria" pitchFamily="34" charset="-122"/>
                <a:cs typeface="Cambria" pitchFamily="34" charset="-120"/>
              </a:rPr>
              <a:t>3</a:t>
            </a:r>
            <a:endParaRPr lang="en-US" sz="2400" dirty="0"/>
          </a:p>
        </p:txBody>
      </p:sp>
      <p:sp>
        <p:nvSpPr>
          <p:cNvPr id="20" name="Text 18"/>
          <p:cNvSpPr txBox="1"/>
          <p:nvPr/>
        </p:nvSpPr>
        <p:spPr>
          <a:xfrm>
            <a:off x="1828800" y="3081528"/>
            <a:ext cx="3291840" cy="384048"/>
          </a:xfrm>
          <a:prstGeom prst="rect">
            <a:avLst/>
          </a:prstGeom>
          <a:noFill/>
          <a:ln/>
        </p:spPr>
        <p:txBody>
          <a:bodyPr wrap="square" lIns="0" tIns="0" rIns="0" bIns="0" rtlCol="0" anchor="ctr"/>
          <a:lstStyle/>
          <a:p>
            <a:pPr indent="0" marL="0">
              <a:buNone/>
            </a:pPr>
            <a:r>
              <a:rPr lang="en-US" sz="1900" b="1" i="1" dirty="0">
                <a:solidFill>
                  <a:srgbClr val="222222"/>
                </a:solidFill>
                <a:latin typeface="Cambria" pitchFamily="34" charset="0"/>
                <a:ea typeface="Cambria" pitchFamily="34" charset="-122"/>
                <a:cs typeface="Cambria" pitchFamily="34" charset="-120"/>
              </a:rPr>
              <a:t>Etiket doğru olmalı</a:t>
            </a:r>
            <a:endParaRPr lang="en-US" sz="1900" dirty="0"/>
          </a:p>
        </p:txBody>
      </p:sp>
      <p:sp>
        <p:nvSpPr>
          <p:cNvPr id="21" name="Text 19"/>
          <p:cNvSpPr txBox="1"/>
          <p:nvPr/>
        </p:nvSpPr>
        <p:spPr>
          <a:xfrm>
            <a:off x="5303520" y="3081528"/>
            <a:ext cx="5760720" cy="384048"/>
          </a:xfrm>
          <a:prstGeom prst="rect">
            <a:avLst/>
          </a:prstGeom>
          <a:noFill/>
          <a:ln/>
        </p:spPr>
        <p:txBody>
          <a:bodyPr wrap="square" lIns="0" tIns="0" rIns="0" bIns="0" rtlCol="0" anchor="ctr"/>
          <a:lstStyle/>
          <a:p>
            <a:pPr indent="0" marL="0">
              <a:buNone/>
            </a:pPr>
            <a:r>
              <a:rPr lang="en-US" sz="1500" dirty="0">
                <a:solidFill>
                  <a:srgbClr val="333333"/>
                </a:solidFill>
                <a:latin typeface="Arial" pitchFamily="34" charset="0"/>
                <a:ea typeface="Arial" pitchFamily="34" charset="-122"/>
                <a:cs typeface="Arial" pitchFamily="34" charset="-120"/>
              </a:rPr>
              <a:t>Fiyat, ölçü, teslim süresi her yerde aynı olmalı.</a:t>
            </a:r>
            <a:endParaRPr lang="en-US" sz="1500" dirty="0"/>
          </a:p>
        </p:txBody>
      </p:sp>
      <p:sp>
        <p:nvSpPr>
          <p:cNvPr id="22" name="Shape 20"/>
          <p:cNvSpPr/>
          <p:nvPr/>
        </p:nvSpPr>
        <p:spPr>
          <a:xfrm>
            <a:off x="960120" y="2103120"/>
            <a:ext cx="10241280" cy="694944"/>
          </a:xfrm>
          <a:prstGeom prst="roundRect">
            <a:avLst>
              <a:gd name="adj" fmla="val 5263"/>
            </a:avLst>
          </a:prstGeom>
          <a:solidFill>
            <a:srgbClr val="E4E4E4"/>
          </a:solidFill>
          <a:ln w="9525">
            <a:solidFill>
              <a:srgbClr val="C2C2C2"/>
            </a:solidFill>
            <a:prstDash val="solid"/>
          </a:ln>
        </p:spPr>
      </p:sp>
      <p:sp>
        <p:nvSpPr>
          <p:cNvPr id="23" name="Text 21"/>
          <p:cNvSpPr txBox="1"/>
          <p:nvPr/>
        </p:nvSpPr>
        <p:spPr>
          <a:xfrm>
            <a:off x="1188720" y="2212848"/>
            <a:ext cx="457200" cy="475488"/>
          </a:xfrm>
          <a:prstGeom prst="rect">
            <a:avLst/>
          </a:prstGeom>
          <a:noFill/>
          <a:ln/>
        </p:spPr>
        <p:txBody>
          <a:bodyPr wrap="square" lIns="0" tIns="0" rIns="0" bIns="0" rtlCol="0" anchor="ctr"/>
          <a:lstStyle/>
          <a:p>
            <a:pPr algn="ctr" indent="0" marL="0">
              <a:buNone/>
            </a:pPr>
            <a:r>
              <a:rPr lang="en-US" sz="2400" b="1" i="1" dirty="0">
                <a:solidFill>
                  <a:srgbClr val="A5A5A5"/>
                </a:solidFill>
                <a:latin typeface="Cambria" pitchFamily="34" charset="0"/>
                <a:ea typeface="Cambria" pitchFamily="34" charset="-122"/>
                <a:cs typeface="Cambria" pitchFamily="34" charset="-120"/>
              </a:rPr>
              <a:t>4</a:t>
            </a:r>
            <a:endParaRPr lang="en-US" sz="2400" dirty="0"/>
          </a:p>
        </p:txBody>
      </p:sp>
      <p:sp>
        <p:nvSpPr>
          <p:cNvPr id="24" name="Text 22"/>
          <p:cNvSpPr txBox="1"/>
          <p:nvPr/>
        </p:nvSpPr>
        <p:spPr>
          <a:xfrm>
            <a:off x="1828800" y="2258568"/>
            <a:ext cx="3291840" cy="384048"/>
          </a:xfrm>
          <a:prstGeom prst="rect">
            <a:avLst/>
          </a:prstGeom>
          <a:noFill/>
          <a:ln/>
        </p:spPr>
        <p:txBody>
          <a:bodyPr wrap="square" lIns="0" tIns="0" rIns="0" bIns="0" rtlCol="0" anchor="ctr"/>
          <a:lstStyle/>
          <a:p>
            <a:pPr indent="0" marL="0">
              <a:buNone/>
            </a:pPr>
            <a:r>
              <a:rPr lang="en-US" sz="1900" b="1" i="1" dirty="0">
                <a:solidFill>
                  <a:srgbClr val="222222"/>
                </a:solidFill>
                <a:latin typeface="Cambria" pitchFamily="34" charset="0"/>
                <a:ea typeface="Cambria" pitchFamily="34" charset="-122"/>
                <a:cs typeface="Cambria" pitchFamily="34" charset="-120"/>
              </a:rPr>
              <a:t>Kasa çalışmalı</a:t>
            </a:r>
            <a:endParaRPr lang="en-US" sz="1900" dirty="0"/>
          </a:p>
        </p:txBody>
      </p:sp>
      <p:sp>
        <p:nvSpPr>
          <p:cNvPr id="25" name="Text 23"/>
          <p:cNvSpPr txBox="1"/>
          <p:nvPr/>
        </p:nvSpPr>
        <p:spPr>
          <a:xfrm>
            <a:off x="5303520" y="2258568"/>
            <a:ext cx="5760720" cy="384048"/>
          </a:xfrm>
          <a:prstGeom prst="rect">
            <a:avLst/>
          </a:prstGeom>
          <a:noFill/>
          <a:ln/>
        </p:spPr>
        <p:txBody>
          <a:bodyPr wrap="square" lIns="0" tIns="0" rIns="0" bIns="0" rtlCol="0" anchor="ctr"/>
          <a:lstStyle/>
          <a:p>
            <a:pPr indent="0" marL="0">
              <a:buNone/>
            </a:pPr>
            <a:r>
              <a:rPr lang="en-US" sz="1500" dirty="0">
                <a:solidFill>
                  <a:srgbClr val="333333"/>
                </a:solidFill>
                <a:latin typeface="Arial" pitchFamily="34" charset="0"/>
                <a:ea typeface="Arial" pitchFamily="34" charset="-122"/>
                <a:cs typeface="Arial" pitchFamily="34" charset="-120"/>
              </a:rPr>
              <a:t>Teklif isteyen biri size tek adımda ulaşabilmeli.</a:t>
            </a:r>
            <a:endParaRPr lang="en-US" sz="1500" dirty="0"/>
          </a:p>
        </p:txBody>
      </p:sp>
      <p:sp>
        <p:nvSpPr>
          <p:cNvPr id="26" name="Text 24"/>
          <p:cNvSpPr txBox="1"/>
          <p:nvPr/>
        </p:nvSpPr>
        <p:spPr>
          <a:xfrm>
            <a:off x="868680" y="5806440"/>
            <a:ext cx="10424160" cy="274320"/>
          </a:xfrm>
          <a:prstGeom prst="rect">
            <a:avLst/>
          </a:prstGeom>
          <a:noFill/>
          <a:ln/>
        </p:spPr>
        <p:txBody>
          <a:bodyPr wrap="square" lIns="0" tIns="0" rIns="0" bIns="0" rtlCol="0" anchor="ctr"/>
          <a:lstStyle/>
          <a:p>
            <a:pPr indent="0" marL="0">
              <a:buNone/>
            </a:pPr>
            <a:r>
              <a:rPr lang="en-US" sz="1000" dirty="0">
                <a:solidFill>
                  <a:srgbClr val="8E8E8E"/>
                </a:solidFill>
                <a:latin typeface="Arial" pitchFamily="34" charset="0"/>
                <a:ea typeface="Arial" pitchFamily="34" charset="-122"/>
                <a:cs typeface="Arial" pitchFamily="34" charset="-120"/>
              </a:rPr>
              <a:t>Dördüncü kat için MCP, ACP, UCP gibi yeni protokoller var. Bugün kurmanız gerekmiyor; önce ilk üç kat.</a:t>
            </a:r>
            <a:endParaRPr lang="en-US" sz="1000" dirty="0"/>
          </a:p>
        </p:txBody>
      </p:sp>
      <p:sp>
        <p:nvSpPr>
          <p:cNvPr id="9901" name="EkLink"/>
          <p:cNvSpPr txBox="1"/>
          <p:nvPr/>
        </p:nvSpPr>
        <p:spPr>
          <a:xfrm>
            <a:off x="8778240" y="6245352"/>
            <a:ext cx="2724912" cy="237744"/>
          </a:xfrm>
          <a:prstGeom prst="rect">
            <a:avLst/>
          </a:prstGeom>
          <a:noFill/>
        </p:spPr>
        <p:txBody>
          <a:bodyPr wrap="square" lIns="0" tIns="0" rIns="0" bIns="0" anchor="ctr"/>
          <a:lstStyle/>
          <a:p>
            <a:pPr algn="r"/>
            <a:r>
              <a:rPr lang="tr-TR" sz="1100" b="1">
                <a:solidFill>
                  <a:srgbClr val="6D4AE0"/>
                </a:solidFill>
                <a:latin typeface="Arial"/>
              </a:rPr>
              <a:t>▸ Ek s. 97</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2">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3A3A3A"/>
            </a:solidFill>
            <a:prstDash val="solid"/>
          </a:ln>
        </p:spPr>
      </p:sp>
      <p:sp>
        <p:nvSpPr>
          <p:cNvPr id="3" name="Shape 1"/>
          <p:cNvSpPr/>
          <p:nvPr/>
        </p:nvSpPr>
        <p:spPr>
          <a:xfrm>
            <a:off x="658368" y="6199632"/>
            <a:ext cx="10844784" cy="0"/>
          </a:xfrm>
          <a:prstGeom prst="line">
            <a:avLst/>
          </a:prstGeom>
          <a:noFill/>
          <a:ln w="9525">
            <a:solidFill>
              <a:srgbClr val="3A3A3A"/>
            </a:solidFill>
            <a:prstDash val="solid"/>
          </a:ln>
        </p:spPr>
      </p:sp>
      <p:sp>
        <p:nvSpPr>
          <p:cNvPr id="4" name="Shape 2"/>
          <p:cNvSpPr/>
          <p:nvPr/>
        </p:nvSpPr>
        <p:spPr>
          <a:xfrm>
            <a:off x="658368" y="457200"/>
            <a:ext cx="0" cy="402336"/>
          </a:xfrm>
          <a:prstGeom prst="line">
            <a:avLst/>
          </a:prstGeom>
          <a:noFill/>
          <a:ln w="9525">
            <a:solidFill>
              <a:srgbClr val="3A3A3A"/>
            </a:solidFill>
            <a:prstDash val="solid"/>
          </a:ln>
        </p:spPr>
      </p:sp>
      <p:sp>
        <p:nvSpPr>
          <p:cNvPr id="5" name="Shape 3"/>
          <p:cNvSpPr/>
          <p:nvPr/>
        </p:nvSpPr>
        <p:spPr>
          <a:xfrm>
            <a:off x="658368" y="5998464"/>
            <a:ext cx="0" cy="402336"/>
          </a:xfrm>
          <a:prstGeom prst="line">
            <a:avLst/>
          </a:prstGeom>
          <a:noFill/>
          <a:ln w="9525">
            <a:solidFill>
              <a:srgbClr val="3A3A3A"/>
            </a:solidFill>
            <a:prstDash val="solid"/>
          </a:ln>
        </p:spPr>
      </p:sp>
      <p:sp>
        <p:nvSpPr>
          <p:cNvPr id="6" name="Shape 4"/>
          <p:cNvSpPr/>
          <p:nvPr/>
        </p:nvSpPr>
        <p:spPr>
          <a:xfrm>
            <a:off x="11503152" y="457200"/>
            <a:ext cx="0" cy="402336"/>
          </a:xfrm>
          <a:prstGeom prst="line">
            <a:avLst/>
          </a:prstGeom>
          <a:noFill/>
          <a:ln w="9525">
            <a:solidFill>
              <a:srgbClr val="3A3A3A"/>
            </a:solidFill>
            <a:prstDash val="solid"/>
          </a:ln>
        </p:spPr>
      </p:sp>
      <p:sp>
        <p:nvSpPr>
          <p:cNvPr id="7" name="Shape 5"/>
          <p:cNvSpPr/>
          <p:nvPr/>
        </p:nvSpPr>
        <p:spPr>
          <a:xfrm>
            <a:off x="11503152" y="5998464"/>
            <a:ext cx="0" cy="402336"/>
          </a:xfrm>
          <a:prstGeom prst="line">
            <a:avLst/>
          </a:prstGeom>
          <a:noFill/>
          <a:ln w="9525">
            <a:solidFill>
              <a:srgbClr val="3A3A3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8A8A8A"/>
                </a:solidFill>
                <a:latin typeface="Arial" pitchFamily="34" charset="0"/>
                <a:ea typeface="Arial" pitchFamily="34" charset="-122"/>
                <a:cs typeface="Arial" pitchFamily="34" charset="-120"/>
              </a:rPr>
              <a:t>KAPINIZA ÜÇ FARKLI ZİYARETÇİ GELİYOR</a:t>
            </a:r>
            <a:endParaRPr lang="en-US" sz="1100" dirty="0"/>
          </a:p>
        </p:txBody>
      </p:sp>
      <p:sp>
        <p:nvSpPr>
          <p:cNvPr id="9" name="Text 7"/>
          <p:cNvSpPr txBox="1"/>
          <p:nvPr/>
        </p:nvSpPr>
        <p:spPr>
          <a:xfrm>
            <a:off x="822960" y="1207008"/>
            <a:ext cx="10515600" cy="731520"/>
          </a:xfrm>
          <a:prstGeom prst="rect">
            <a:avLst/>
          </a:prstGeom>
          <a:noFill/>
          <a:ln/>
        </p:spPr>
        <p:txBody>
          <a:bodyPr wrap="square" lIns="0" tIns="0" rIns="0" bIns="0" rtlCol="0" anchor="ctr"/>
          <a:lstStyle/>
          <a:p>
            <a:pPr algn="ctr" indent="0" marL="0">
              <a:buNone/>
            </a:pPr>
            <a:r>
              <a:rPr lang="en-US" sz="3400" dirty="0">
                <a:solidFill>
                  <a:srgbClr val="FFFFFF"/>
                </a:solidFill>
                <a:latin typeface="Arial" pitchFamily="34" charset="0"/>
                <a:ea typeface="Arial" pitchFamily="34" charset="-122"/>
                <a:cs typeface="Arial" pitchFamily="34" charset="-120"/>
              </a:rPr>
              <a:t>Her bot </a:t>
            </a:r>
            <a:pPr algn="ctr" indent="0" marL="0">
              <a:buNone/>
            </a:pPr>
            <a:r>
              <a:rPr lang="en-US" sz="3400" b="1" i="1" dirty="0">
                <a:solidFill>
                  <a:srgbClr val="A78BFA"/>
                </a:solidFill>
                <a:latin typeface="Cambria" pitchFamily="34" charset="0"/>
                <a:ea typeface="Cambria" pitchFamily="34" charset="-122"/>
                <a:cs typeface="Cambria" pitchFamily="34" charset="-120"/>
              </a:rPr>
              <a:t>aynı iş için</a:t>
            </a:r>
            <a:pPr algn="ctr" indent="0" marL="0">
              <a:buNone/>
            </a:pPr>
            <a:r>
              <a:rPr lang="en-US" sz="3400" dirty="0">
                <a:solidFill>
                  <a:srgbClr val="FFFFFF"/>
                </a:solidFill>
                <a:latin typeface="Arial" pitchFamily="34" charset="0"/>
                <a:ea typeface="Arial" pitchFamily="34" charset="-122"/>
                <a:cs typeface="Arial" pitchFamily="34" charset="-120"/>
              </a:rPr>
              <a:t> gelmiyor</a:t>
            </a:r>
            <a:endParaRPr lang="en-US" sz="3400" dirty="0"/>
          </a:p>
        </p:txBody>
      </p:sp>
      <p:sp>
        <p:nvSpPr>
          <p:cNvPr id="10" name="Shape 8"/>
          <p:cNvSpPr/>
          <p:nvPr/>
        </p:nvSpPr>
        <p:spPr>
          <a:xfrm>
            <a:off x="960120" y="2286000"/>
            <a:ext cx="3108960" cy="2514600"/>
          </a:xfrm>
          <a:prstGeom prst="roundRect">
            <a:avLst>
              <a:gd name="adj" fmla="val 1455"/>
            </a:avLst>
          </a:prstGeom>
          <a:solidFill>
            <a:srgbClr val="141414"/>
          </a:solidFill>
          <a:ln w="9525">
            <a:solidFill>
              <a:srgbClr val="3A3A3A"/>
            </a:solidFill>
            <a:prstDash val="solid"/>
          </a:ln>
        </p:spPr>
      </p:sp>
      <p:sp>
        <p:nvSpPr>
          <p:cNvPr id="11" name="Text 9"/>
          <p:cNvSpPr txBox="1"/>
          <p:nvPr/>
        </p:nvSpPr>
        <p:spPr>
          <a:xfrm>
            <a:off x="1234440" y="2487168"/>
            <a:ext cx="2560320" cy="457200"/>
          </a:xfrm>
          <a:prstGeom prst="rect">
            <a:avLst/>
          </a:prstGeom>
          <a:noFill/>
          <a:ln/>
        </p:spPr>
        <p:txBody>
          <a:bodyPr wrap="square" lIns="0" tIns="0" rIns="0" bIns="0" rtlCol="0" anchor="ctr"/>
          <a:lstStyle/>
          <a:p>
            <a:pPr indent="0" marL="0">
              <a:buNone/>
            </a:pPr>
            <a:r>
              <a:rPr lang="en-US" sz="2400" b="1" i="1" dirty="0">
                <a:solidFill>
                  <a:srgbClr val="A78BFA"/>
                </a:solidFill>
                <a:latin typeface="Cambria" pitchFamily="34" charset="0"/>
                <a:ea typeface="Cambria" pitchFamily="34" charset="-122"/>
                <a:cs typeface="Cambria" pitchFamily="34" charset="-120"/>
              </a:rPr>
              <a:t>Kütüphaneci</a:t>
            </a:r>
            <a:endParaRPr lang="en-US" sz="2400" dirty="0"/>
          </a:p>
        </p:txBody>
      </p:sp>
      <p:sp>
        <p:nvSpPr>
          <p:cNvPr id="12" name="Text 10"/>
          <p:cNvSpPr txBox="1"/>
          <p:nvPr/>
        </p:nvSpPr>
        <p:spPr>
          <a:xfrm>
            <a:off x="1234440" y="2999232"/>
            <a:ext cx="2560320" cy="274320"/>
          </a:xfrm>
          <a:prstGeom prst="rect">
            <a:avLst/>
          </a:prstGeom>
          <a:noFill/>
          <a:ln/>
        </p:spPr>
        <p:txBody>
          <a:bodyPr wrap="square" lIns="0" tIns="0" rIns="0" bIns="0" rtlCol="0" anchor="ctr"/>
          <a:lstStyle/>
          <a:p>
            <a:pPr indent="0" marL="0">
              <a:buNone/>
            </a:pPr>
            <a:r>
              <a:rPr lang="en-US" sz="1050" spc="200" kern="0" dirty="0">
                <a:solidFill>
                  <a:srgbClr val="8A8A8A"/>
                </a:solidFill>
                <a:latin typeface="Arial" pitchFamily="34" charset="0"/>
                <a:ea typeface="Arial" pitchFamily="34" charset="-122"/>
                <a:cs typeface="Arial" pitchFamily="34" charset="-120"/>
              </a:rPr>
              <a:t>EĞİTİM BOTU</a:t>
            </a:r>
            <a:endParaRPr lang="en-US" sz="1050" dirty="0"/>
          </a:p>
        </p:txBody>
      </p:sp>
      <p:sp>
        <p:nvSpPr>
          <p:cNvPr id="13" name="Text 11"/>
          <p:cNvSpPr txBox="1"/>
          <p:nvPr/>
        </p:nvSpPr>
        <p:spPr>
          <a:xfrm>
            <a:off x="1234440" y="3383280"/>
            <a:ext cx="2606040" cy="1280160"/>
          </a:xfrm>
          <a:prstGeom prst="rect">
            <a:avLst/>
          </a:prstGeom>
          <a:noFill/>
          <a:ln/>
        </p:spPr>
        <p:txBody>
          <a:bodyPr wrap="square" lIns="0" tIns="0" rIns="0" bIns="0" rtlCol="0" anchor="ctr"/>
          <a:lstStyle/>
          <a:p>
            <a:pPr indent="0" marL="0">
              <a:buNone/>
            </a:pPr>
            <a:r>
              <a:rPr lang="en-US" sz="1400" dirty="0">
                <a:solidFill>
                  <a:srgbClr val="DDDDDD"/>
                </a:solidFill>
                <a:latin typeface="Arial" pitchFamily="34" charset="0"/>
                <a:ea typeface="Arial" pitchFamily="34" charset="-122"/>
                <a:cs typeface="Arial" pitchFamily="34" charset="-120"/>
              </a:rPr>
              <a:t>Modeli eğitmek için sitenizi okur. Kapatmak bir şirket tercihi.</a:t>
            </a:r>
            <a:endParaRPr lang="en-US" sz="1400" dirty="0"/>
          </a:p>
        </p:txBody>
      </p:sp>
      <p:sp>
        <p:nvSpPr>
          <p:cNvPr id="14" name="Shape 12"/>
          <p:cNvSpPr/>
          <p:nvPr/>
        </p:nvSpPr>
        <p:spPr>
          <a:xfrm>
            <a:off x="4389120" y="2286000"/>
            <a:ext cx="3108960" cy="2514600"/>
          </a:xfrm>
          <a:prstGeom prst="roundRect">
            <a:avLst>
              <a:gd name="adj" fmla="val 1455"/>
            </a:avLst>
          </a:prstGeom>
          <a:solidFill>
            <a:srgbClr val="2A2145"/>
          </a:solidFill>
          <a:ln w="9525">
            <a:solidFill>
              <a:srgbClr val="A78BFA"/>
            </a:solidFill>
            <a:prstDash val="solid"/>
          </a:ln>
        </p:spPr>
      </p:sp>
      <p:sp>
        <p:nvSpPr>
          <p:cNvPr id="15" name="Text 13"/>
          <p:cNvSpPr txBox="1"/>
          <p:nvPr/>
        </p:nvSpPr>
        <p:spPr>
          <a:xfrm>
            <a:off x="4663440" y="2487168"/>
            <a:ext cx="2560320" cy="457200"/>
          </a:xfrm>
          <a:prstGeom prst="rect">
            <a:avLst/>
          </a:prstGeom>
          <a:noFill/>
          <a:ln/>
        </p:spPr>
        <p:txBody>
          <a:bodyPr wrap="square" lIns="0" tIns="0" rIns="0" bIns="0" rtlCol="0" anchor="ctr"/>
          <a:lstStyle/>
          <a:p>
            <a:pPr indent="0" marL="0">
              <a:buNone/>
            </a:pPr>
            <a:r>
              <a:rPr lang="en-US" sz="2400" b="1" i="1" dirty="0">
                <a:solidFill>
                  <a:srgbClr val="A78BFA"/>
                </a:solidFill>
                <a:latin typeface="Cambria" pitchFamily="34" charset="0"/>
                <a:ea typeface="Cambria" pitchFamily="34" charset="-122"/>
                <a:cs typeface="Cambria" pitchFamily="34" charset="-120"/>
              </a:rPr>
              <a:t>Muhabir</a:t>
            </a:r>
            <a:endParaRPr lang="en-US" sz="2400" dirty="0"/>
          </a:p>
        </p:txBody>
      </p:sp>
      <p:sp>
        <p:nvSpPr>
          <p:cNvPr id="16" name="Text 14"/>
          <p:cNvSpPr txBox="1"/>
          <p:nvPr/>
        </p:nvSpPr>
        <p:spPr>
          <a:xfrm>
            <a:off x="4663440" y="2999232"/>
            <a:ext cx="2560320" cy="274320"/>
          </a:xfrm>
          <a:prstGeom prst="rect">
            <a:avLst/>
          </a:prstGeom>
          <a:noFill/>
          <a:ln/>
        </p:spPr>
        <p:txBody>
          <a:bodyPr wrap="square" lIns="0" tIns="0" rIns="0" bIns="0" rtlCol="0" anchor="ctr"/>
          <a:lstStyle/>
          <a:p>
            <a:pPr indent="0" marL="0">
              <a:buNone/>
            </a:pPr>
            <a:r>
              <a:rPr lang="en-US" sz="1050" spc="200" kern="0" dirty="0">
                <a:solidFill>
                  <a:srgbClr val="8A8A8A"/>
                </a:solidFill>
                <a:latin typeface="Arial" pitchFamily="34" charset="0"/>
                <a:ea typeface="Arial" pitchFamily="34" charset="-122"/>
                <a:cs typeface="Arial" pitchFamily="34" charset="-120"/>
              </a:rPr>
              <a:t>ARAMA BOTU</a:t>
            </a:r>
            <a:endParaRPr lang="en-US" sz="1050" dirty="0"/>
          </a:p>
        </p:txBody>
      </p:sp>
      <p:sp>
        <p:nvSpPr>
          <p:cNvPr id="17" name="Text 15"/>
          <p:cNvSpPr txBox="1"/>
          <p:nvPr/>
        </p:nvSpPr>
        <p:spPr>
          <a:xfrm>
            <a:off x="4663440" y="3383280"/>
            <a:ext cx="2606040" cy="1280160"/>
          </a:xfrm>
          <a:prstGeom prst="rect">
            <a:avLst/>
          </a:prstGeom>
          <a:noFill/>
          <a:ln/>
        </p:spPr>
        <p:txBody>
          <a:bodyPr wrap="square" lIns="0" tIns="0" rIns="0" bIns="0" rtlCol="0" anchor="ctr"/>
          <a:lstStyle/>
          <a:p>
            <a:pPr indent="0" marL="0">
              <a:buNone/>
            </a:pPr>
            <a:r>
              <a:rPr lang="en-US" sz="1400" dirty="0">
                <a:solidFill>
                  <a:srgbClr val="DDDDDD"/>
                </a:solidFill>
                <a:latin typeface="Arial" pitchFamily="34" charset="0"/>
                <a:ea typeface="Arial" pitchFamily="34" charset="-122"/>
                <a:cs typeface="Arial" pitchFamily="34" charset="-120"/>
              </a:rPr>
              <a:t>Cevapta sizi kaynak göstermek için gelir. Kapatırsanız haberde yer almazsınız.</a:t>
            </a:r>
            <a:endParaRPr lang="en-US" sz="1400" dirty="0"/>
          </a:p>
        </p:txBody>
      </p:sp>
      <p:sp>
        <p:nvSpPr>
          <p:cNvPr id="18" name="Shape 16"/>
          <p:cNvSpPr/>
          <p:nvPr/>
        </p:nvSpPr>
        <p:spPr>
          <a:xfrm>
            <a:off x="7818120" y="2286000"/>
            <a:ext cx="3108960" cy="2514600"/>
          </a:xfrm>
          <a:prstGeom prst="roundRect">
            <a:avLst>
              <a:gd name="adj" fmla="val 1455"/>
            </a:avLst>
          </a:prstGeom>
          <a:solidFill>
            <a:srgbClr val="2A2145"/>
          </a:solidFill>
          <a:ln w="9525">
            <a:solidFill>
              <a:srgbClr val="A78BFA"/>
            </a:solidFill>
            <a:prstDash val="solid"/>
          </a:ln>
        </p:spPr>
      </p:sp>
      <p:sp>
        <p:nvSpPr>
          <p:cNvPr id="19" name="Text 17"/>
          <p:cNvSpPr txBox="1"/>
          <p:nvPr/>
        </p:nvSpPr>
        <p:spPr>
          <a:xfrm>
            <a:off x="8092440" y="2487168"/>
            <a:ext cx="2560320" cy="457200"/>
          </a:xfrm>
          <a:prstGeom prst="rect">
            <a:avLst/>
          </a:prstGeom>
          <a:noFill/>
          <a:ln/>
        </p:spPr>
        <p:txBody>
          <a:bodyPr wrap="square" lIns="0" tIns="0" rIns="0" bIns="0" rtlCol="0" anchor="ctr"/>
          <a:lstStyle/>
          <a:p>
            <a:pPr indent="0" marL="0">
              <a:buNone/>
            </a:pPr>
            <a:r>
              <a:rPr lang="en-US" sz="2400" b="1" i="1" dirty="0">
                <a:solidFill>
                  <a:srgbClr val="A78BFA"/>
                </a:solidFill>
                <a:latin typeface="Cambria" pitchFamily="34" charset="0"/>
                <a:ea typeface="Cambria" pitchFamily="34" charset="-122"/>
                <a:cs typeface="Cambria" pitchFamily="34" charset="-120"/>
              </a:rPr>
              <a:t>Haberci</a:t>
            </a:r>
            <a:endParaRPr lang="en-US" sz="2400" dirty="0"/>
          </a:p>
        </p:txBody>
      </p:sp>
      <p:sp>
        <p:nvSpPr>
          <p:cNvPr id="20" name="Text 18"/>
          <p:cNvSpPr txBox="1"/>
          <p:nvPr/>
        </p:nvSpPr>
        <p:spPr>
          <a:xfrm>
            <a:off x="8092440" y="2999232"/>
            <a:ext cx="2560320" cy="274320"/>
          </a:xfrm>
          <a:prstGeom prst="rect">
            <a:avLst/>
          </a:prstGeom>
          <a:noFill/>
          <a:ln/>
        </p:spPr>
        <p:txBody>
          <a:bodyPr wrap="square" lIns="0" tIns="0" rIns="0" bIns="0" rtlCol="0" anchor="ctr"/>
          <a:lstStyle/>
          <a:p>
            <a:pPr indent="0" marL="0">
              <a:buNone/>
            </a:pPr>
            <a:r>
              <a:rPr lang="en-US" sz="1050" spc="200" kern="0" dirty="0">
                <a:solidFill>
                  <a:srgbClr val="8A8A8A"/>
                </a:solidFill>
                <a:latin typeface="Arial" pitchFamily="34" charset="0"/>
                <a:ea typeface="Arial" pitchFamily="34" charset="-122"/>
                <a:cs typeface="Arial" pitchFamily="34" charset="-120"/>
              </a:rPr>
              <a:t>KULLANICI İSTEĞİ</a:t>
            </a:r>
            <a:endParaRPr lang="en-US" sz="1050" dirty="0"/>
          </a:p>
        </p:txBody>
      </p:sp>
      <p:sp>
        <p:nvSpPr>
          <p:cNvPr id="21" name="Text 19"/>
          <p:cNvSpPr txBox="1"/>
          <p:nvPr/>
        </p:nvSpPr>
        <p:spPr>
          <a:xfrm>
            <a:off x="8092440" y="3383280"/>
            <a:ext cx="2606040" cy="1280160"/>
          </a:xfrm>
          <a:prstGeom prst="rect">
            <a:avLst/>
          </a:prstGeom>
          <a:noFill/>
          <a:ln/>
        </p:spPr>
        <p:txBody>
          <a:bodyPr wrap="square" lIns="0" tIns="0" rIns="0" bIns="0" rtlCol="0" anchor="ctr"/>
          <a:lstStyle/>
          <a:p>
            <a:pPr indent="0" marL="0">
              <a:buNone/>
            </a:pPr>
            <a:r>
              <a:rPr lang="en-US" sz="1400" dirty="0">
                <a:solidFill>
                  <a:srgbClr val="DDDDDD"/>
                </a:solidFill>
                <a:latin typeface="Arial" pitchFamily="34" charset="0"/>
                <a:ea typeface="Arial" pitchFamily="34" charset="-122"/>
                <a:cs typeface="Arial" pitchFamily="34" charset="-120"/>
              </a:rPr>
              <a:t>Bir alıcı o an sizi sorduğu için gelir. Kapatırsanız müşteriyi kapıdan çevirirsiniz.</a:t>
            </a:r>
            <a:endParaRPr lang="en-US" sz="1400" dirty="0"/>
          </a:p>
        </p:txBody>
      </p:sp>
      <p:sp>
        <p:nvSpPr>
          <p:cNvPr id="22" name="Text 20"/>
          <p:cNvSpPr txBox="1"/>
          <p:nvPr/>
        </p:nvSpPr>
        <p:spPr>
          <a:xfrm>
            <a:off x="868680" y="5029200"/>
            <a:ext cx="10424160" cy="457200"/>
          </a:xfrm>
          <a:prstGeom prst="rect">
            <a:avLst/>
          </a:prstGeom>
          <a:noFill/>
          <a:ln/>
        </p:spPr>
        <p:txBody>
          <a:bodyPr wrap="square" lIns="0" tIns="0" rIns="0" bIns="0" rtlCol="0" anchor="ctr"/>
          <a:lstStyle/>
          <a:p>
            <a:pPr algn="ctr" indent="0" marL="0">
              <a:buNone/>
            </a:pPr>
            <a:r>
              <a:rPr lang="en-US" sz="1700" b="1" i="1" dirty="0">
                <a:solidFill>
                  <a:srgbClr val="A78BFA"/>
                </a:solidFill>
                <a:latin typeface="Cambria" pitchFamily="34" charset="0"/>
                <a:ea typeface="Cambria" pitchFamily="34" charset="-122"/>
                <a:cs typeface="Cambria" pitchFamily="34" charset="-120"/>
              </a:rPr>
              <a:t>Kapıdaki güvenlik görevliniz muhabiri ve haberciyi de kovuyor olabilir.</a:t>
            </a:r>
            <a:endParaRPr lang="en-US" sz="1700" dirty="0"/>
          </a:p>
        </p:txBody>
      </p:sp>
      <p:sp>
        <p:nvSpPr>
          <p:cNvPr id="23" name="Text 21"/>
          <p:cNvSpPr txBox="1"/>
          <p:nvPr/>
        </p:nvSpPr>
        <p:spPr>
          <a:xfrm>
            <a:off x="868680" y="5806440"/>
            <a:ext cx="10424160" cy="274320"/>
          </a:xfrm>
          <a:prstGeom prst="rect">
            <a:avLst/>
          </a:prstGeom>
          <a:noFill/>
          <a:ln/>
        </p:spPr>
        <p:txBody>
          <a:bodyPr wrap="square" lIns="0" tIns="0" rIns="0" bIns="0" rtlCol="0" anchor="ctr"/>
          <a:lstStyle/>
          <a:p>
            <a:pPr indent="0" marL="0">
              <a:buNone/>
            </a:pPr>
            <a:r>
              <a:rPr lang="en-US" sz="1000" dirty="0">
                <a:solidFill>
                  <a:srgbClr val="777777"/>
                </a:solidFill>
                <a:latin typeface="Arial" pitchFamily="34" charset="0"/>
                <a:ea typeface="Arial" pitchFamily="34" charset="-122"/>
                <a:cs typeface="Arial" pitchFamily="34" charset="-120"/>
              </a:rPr>
              <a:t>Yazılım ekibine tek soru: "Arama ve kullanıcı botları sitemize girebiliyor mu? Test edip gösterin."</a:t>
            </a:r>
            <a:endParaRPr lang="en-US" sz="1000" dirty="0"/>
          </a:p>
        </p:txBody>
      </p:sp>
      <p:sp>
        <p:nvSpPr>
          <p:cNvPr id="9901" name="EkLink"/>
          <p:cNvSpPr txBox="1"/>
          <p:nvPr/>
        </p:nvSpPr>
        <p:spPr>
          <a:xfrm>
            <a:off x="8778240" y="6245352"/>
            <a:ext cx="2724912" cy="237744"/>
          </a:xfrm>
          <a:prstGeom prst="rect">
            <a:avLst/>
          </a:prstGeom>
          <a:noFill/>
        </p:spPr>
        <p:txBody>
          <a:bodyPr wrap="square" lIns="0" tIns="0" rIns="0" bIns="0" anchor="ctr"/>
          <a:lstStyle/>
          <a:p>
            <a:pPr algn="r"/>
            <a:r>
              <a:rPr lang="tr-TR" sz="1100" b="1">
                <a:solidFill>
                  <a:srgbClr val="A78BFA"/>
                </a:solidFill>
                <a:latin typeface="Arial"/>
              </a:rPr>
              <a:t>▸ Ek s. 93</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 3">
    <p:bg>
      <p:bgPr>
        <a:solidFill>
          <a:srgbClr val="EFEFEF"/>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9A9A9A"/>
            </a:solidFill>
            <a:prstDash val="solid"/>
          </a:ln>
        </p:spPr>
      </p:sp>
      <p:sp>
        <p:nvSpPr>
          <p:cNvPr id="3" name="Shape 1"/>
          <p:cNvSpPr/>
          <p:nvPr/>
        </p:nvSpPr>
        <p:spPr>
          <a:xfrm>
            <a:off x="658368" y="6199632"/>
            <a:ext cx="10844784" cy="0"/>
          </a:xfrm>
          <a:prstGeom prst="line">
            <a:avLst/>
          </a:prstGeom>
          <a:noFill/>
          <a:ln w="9525">
            <a:solidFill>
              <a:srgbClr val="9A9A9A"/>
            </a:solidFill>
            <a:prstDash val="solid"/>
          </a:ln>
        </p:spPr>
      </p:sp>
      <p:sp>
        <p:nvSpPr>
          <p:cNvPr id="4" name="Shape 2"/>
          <p:cNvSpPr/>
          <p:nvPr/>
        </p:nvSpPr>
        <p:spPr>
          <a:xfrm>
            <a:off x="658368" y="457200"/>
            <a:ext cx="0" cy="402336"/>
          </a:xfrm>
          <a:prstGeom prst="line">
            <a:avLst/>
          </a:prstGeom>
          <a:noFill/>
          <a:ln w="9525">
            <a:solidFill>
              <a:srgbClr val="9A9A9A"/>
            </a:solidFill>
            <a:prstDash val="solid"/>
          </a:ln>
        </p:spPr>
      </p:sp>
      <p:sp>
        <p:nvSpPr>
          <p:cNvPr id="5" name="Shape 3"/>
          <p:cNvSpPr/>
          <p:nvPr/>
        </p:nvSpPr>
        <p:spPr>
          <a:xfrm>
            <a:off x="658368" y="5998464"/>
            <a:ext cx="0" cy="402336"/>
          </a:xfrm>
          <a:prstGeom prst="line">
            <a:avLst/>
          </a:prstGeom>
          <a:noFill/>
          <a:ln w="9525">
            <a:solidFill>
              <a:srgbClr val="9A9A9A"/>
            </a:solidFill>
            <a:prstDash val="solid"/>
          </a:ln>
        </p:spPr>
      </p:sp>
      <p:sp>
        <p:nvSpPr>
          <p:cNvPr id="6" name="Shape 4"/>
          <p:cNvSpPr/>
          <p:nvPr/>
        </p:nvSpPr>
        <p:spPr>
          <a:xfrm>
            <a:off x="11503152" y="457200"/>
            <a:ext cx="0" cy="402336"/>
          </a:xfrm>
          <a:prstGeom prst="line">
            <a:avLst/>
          </a:prstGeom>
          <a:noFill/>
          <a:ln w="9525">
            <a:solidFill>
              <a:srgbClr val="9A9A9A"/>
            </a:solidFill>
            <a:prstDash val="solid"/>
          </a:ln>
        </p:spPr>
      </p:sp>
      <p:sp>
        <p:nvSpPr>
          <p:cNvPr id="7" name="Shape 5"/>
          <p:cNvSpPr/>
          <p:nvPr/>
        </p:nvSpPr>
        <p:spPr>
          <a:xfrm>
            <a:off x="11503152" y="5998464"/>
            <a:ext cx="0" cy="402336"/>
          </a:xfrm>
          <a:prstGeom prst="line">
            <a:avLst/>
          </a:prstGeom>
          <a:noFill/>
          <a:ln w="9525">
            <a:solidFill>
              <a:srgbClr val="9A9A9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6B6B6B"/>
                </a:solidFill>
                <a:latin typeface="Arial" pitchFamily="34" charset="0"/>
                <a:ea typeface="Arial" pitchFamily="34" charset="-122"/>
                <a:cs typeface="Arial" pitchFamily="34" charset="-120"/>
              </a:rPr>
              <a:t>VAADİN KANITI</a:t>
            </a:r>
            <a:endParaRPr lang="en-US" sz="1100" dirty="0"/>
          </a:p>
        </p:txBody>
      </p:sp>
      <p:sp>
        <p:nvSpPr>
          <p:cNvPr id="9" name="Text 7"/>
          <p:cNvSpPr txBox="1"/>
          <p:nvPr/>
        </p:nvSpPr>
        <p:spPr>
          <a:xfrm>
            <a:off x="822960" y="1188720"/>
            <a:ext cx="10515600" cy="731520"/>
          </a:xfrm>
          <a:prstGeom prst="rect">
            <a:avLst/>
          </a:prstGeom>
          <a:noFill/>
          <a:ln/>
        </p:spPr>
        <p:txBody>
          <a:bodyPr wrap="square" lIns="0" tIns="0" rIns="0" bIns="0" rtlCol="0" anchor="ctr"/>
          <a:lstStyle/>
          <a:p>
            <a:pPr algn="ctr" indent="0" marL="0">
              <a:buNone/>
            </a:pPr>
            <a:r>
              <a:rPr lang="en-US" sz="2800" dirty="0">
                <a:solidFill>
                  <a:srgbClr val="111111"/>
                </a:solidFill>
                <a:latin typeface="Arial" pitchFamily="34" charset="0"/>
                <a:ea typeface="Arial" pitchFamily="34" charset="-122"/>
                <a:cs typeface="Arial" pitchFamily="34" charset="-120"/>
              </a:rPr>
              <a:t>"Esnek üreticiyiz" yerine </a:t>
            </a:r>
            <a:pPr algn="ctr" indent="0" marL="0">
              <a:buNone/>
            </a:pPr>
            <a:r>
              <a:rPr lang="en-US" sz="2800" b="1" i="1" dirty="0">
                <a:solidFill>
                  <a:srgbClr val="6D4AE0"/>
                </a:solidFill>
                <a:latin typeface="Cambria" pitchFamily="34" charset="0"/>
                <a:ea typeface="Cambria" pitchFamily="34" charset="-122"/>
                <a:cs typeface="Cambria" pitchFamily="34" charset="-120"/>
              </a:rPr>
              <a:t>nerede, ne kadar esnek?</a:t>
            </a:r>
            <a:endParaRPr lang="en-US" sz="2800" dirty="0"/>
          </a:p>
        </p:txBody>
      </p:sp>
      <p:sp>
        <p:nvSpPr>
          <p:cNvPr id="10" name="Text 8"/>
          <p:cNvSpPr txBox="1"/>
          <p:nvPr/>
        </p:nvSpPr>
        <p:spPr>
          <a:xfrm>
            <a:off x="941832" y="1783080"/>
            <a:ext cx="3429000" cy="256032"/>
          </a:xfrm>
          <a:prstGeom prst="rect">
            <a:avLst/>
          </a:prstGeom>
          <a:noFill/>
          <a:ln/>
        </p:spPr>
        <p:txBody>
          <a:bodyPr wrap="square" lIns="0" tIns="0" rIns="0" bIns="0" rtlCol="0" anchor="ctr"/>
          <a:lstStyle/>
          <a:p>
            <a:pPr indent="0" marL="0">
              <a:buNone/>
            </a:pPr>
            <a:r>
              <a:rPr lang="en-US" sz="1000" spc="200" kern="0" dirty="0">
                <a:solidFill>
                  <a:srgbClr val="888888"/>
                </a:solidFill>
                <a:latin typeface="Arial" pitchFamily="34" charset="0"/>
                <a:ea typeface="Arial" pitchFamily="34" charset="-122"/>
                <a:cs typeface="Arial" pitchFamily="34" charset="-120"/>
              </a:rPr>
              <a:t>SATIN ALMA DURUMU</a:t>
            </a:r>
            <a:endParaRPr lang="en-US" sz="1000" dirty="0"/>
          </a:p>
        </p:txBody>
      </p:sp>
      <p:sp>
        <p:nvSpPr>
          <p:cNvPr id="11" name="Text 9"/>
          <p:cNvSpPr txBox="1"/>
          <p:nvPr/>
        </p:nvSpPr>
        <p:spPr>
          <a:xfrm>
            <a:off x="4507992" y="1783080"/>
            <a:ext cx="3154680" cy="256032"/>
          </a:xfrm>
          <a:prstGeom prst="rect">
            <a:avLst/>
          </a:prstGeom>
          <a:noFill/>
          <a:ln/>
        </p:spPr>
        <p:txBody>
          <a:bodyPr wrap="square" lIns="0" tIns="0" rIns="0" bIns="0" rtlCol="0" anchor="ctr"/>
          <a:lstStyle/>
          <a:p>
            <a:pPr indent="0" marL="0">
              <a:buNone/>
            </a:pPr>
            <a:r>
              <a:rPr lang="en-US" sz="1000" spc="200" kern="0" dirty="0">
                <a:solidFill>
                  <a:srgbClr val="888888"/>
                </a:solidFill>
                <a:latin typeface="Arial" pitchFamily="34" charset="0"/>
                <a:ea typeface="Arial" pitchFamily="34" charset="-122"/>
                <a:cs typeface="Arial" pitchFamily="34" charset="-120"/>
              </a:rPr>
              <a:t>ANLAMLI VAAT</a:t>
            </a:r>
            <a:endParaRPr lang="en-US" sz="1000" dirty="0"/>
          </a:p>
        </p:txBody>
      </p:sp>
      <p:sp>
        <p:nvSpPr>
          <p:cNvPr id="12" name="Text 10"/>
          <p:cNvSpPr txBox="1"/>
          <p:nvPr/>
        </p:nvSpPr>
        <p:spPr>
          <a:xfrm>
            <a:off x="7799832" y="1783080"/>
            <a:ext cx="3429000" cy="256032"/>
          </a:xfrm>
          <a:prstGeom prst="rect">
            <a:avLst/>
          </a:prstGeom>
          <a:noFill/>
          <a:ln/>
        </p:spPr>
        <p:txBody>
          <a:bodyPr wrap="square" lIns="0" tIns="0" rIns="0" bIns="0" rtlCol="0" anchor="ctr"/>
          <a:lstStyle/>
          <a:p>
            <a:pPr indent="0" marL="0">
              <a:buNone/>
            </a:pPr>
            <a:r>
              <a:rPr lang="en-US" sz="1000" spc="200" kern="0" dirty="0">
                <a:solidFill>
                  <a:srgbClr val="888888"/>
                </a:solidFill>
                <a:latin typeface="Arial" pitchFamily="34" charset="0"/>
                <a:ea typeface="Arial" pitchFamily="34" charset="-122"/>
                <a:cs typeface="Arial" pitchFamily="34" charset="-120"/>
              </a:rPr>
              <a:t>GÖSTERİLECEK KANIT</a:t>
            </a:r>
            <a:endParaRPr lang="en-US" sz="1000" dirty="0"/>
          </a:p>
        </p:txBody>
      </p:sp>
      <p:sp>
        <p:nvSpPr>
          <p:cNvPr id="13" name="Shape 11"/>
          <p:cNvSpPr/>
          <p:nvPr/>
        </p:nvSpPr>
        <p:spPr>
          <a:xfrm>
            <a:off x="868680" y="2112264"/>
            <a:ext cx="10424160" cy="0"/>
          </a:xfrm>
          <a:prstGeom prst="line">
            <a:avLst/>
          </a:prstGeom>
          <a:noFill/>
          <a:ln w="9525">
            <a:solidFill>
              <a:srgbClr val="C2C2C2"/>
            </a:solidFill>
            <a:prstDash val="dash"/>
          </a:ln>
        </p:spPr>
      </p:sp>
      <p:sp>
        <p:nvSpPr>
          <p:cNvPr id="14" name="Text 12"/>
          <p:cNvSpPr txBox="1"/>
          <p:nvPr/>
        </p:nvSpPr>
        <p:spPr>
          <a:xfrm>
            <a:off x="941832" y="2157984"/>
            <a:ext cx="3383280" cy="365760"/>
          </a:xfrm>
          <a:prstGeom prst="rect">
            <a:avLst/>
          </a:prstGeom>
          <a:noFill/>
          <a:ln/>
        </p:spPr>
        <p:txBody>
          <a:bodyPr wrap="square" lIns="0" tIns="0" rIns="0" bIns="0" rtlCol="0" anchor="ctr"/>
          <a:lstStyle/>
          <a:p>
            <a:pPr indent="0" marL="0">
              <a:buNone/>
            </a:pPr>
            <a:r>
              <a:rPr lang="en-US" sz="1200" b="1" dirty="0">
                <a:solidFill>
                  <a:srgbClr val="111111"/>
                </a:solidFill>
                <a:latin typeface="Arial" pitchFamily="34" charset="0"/>
                <a:ea typeface="Arial" pitchFamily="34" charset="-122"/>
                <a:cs typeface="Arial" pitchFamily="34" charset="-120"/>
              </a:rPr>
              <a:t>Mevcut tedarikçi teslimatı geciktiriyor</a:t>
            </a:r>
            <a:endParaRPr lang="en-US" sz="1200" dirty="0"/>
          </a:p>
        </p:txBody>
      </p:sp>
      <p:sp>
        <p:nvSpPr>
          <p:cNvPr id="15" name="Text 13"/>
          <p:cNvSpPr txBox="1"/>
          <p:nvPr/>
        </p:nvSpPr>
        <p:spPr>
          <a:xfrm>
            <a:off x="4507992" y="2157984"/>
            <a:ext cx="3108960" cy="365760"/>
          </a:xfrm>
          <a:prstGeom prst="rect">
            <a:avLst/>
          </a:prstGeom>
          <a:noFill/>
          <a:ln/>
        </p:spPr>
        <p:txBody>
          <a:bodyPr wrap="square" lIns="0" tIns="0" rIns="0" bIns="0" rtlCol="0" anchor="ctr"/>
          <a:lstStyle/>
          <a:p>
            <a:pPr indent="0" marL="0">
              <a:buNone/>
            </a:pPr>
            <a:r>
              <a:rPr lang="en-US" sz="1200" dirty="0">
                <a:solidFill>
                  <a:srgbClr val="3A3A3A"/>
                </a:solidFill>
                <a:latin typeface="Arial" pitchFamily="34" charset="0"/>
                <a:ea typeface="Arial" pitchFamily="34" charset="-122"/>
                <a:cs typeface="Arial" pitchFamily="34" charset="-120"/>
              </a:rPr>
              <a:t>Belirli ürünlerde yedek kapasite</a:t>
            </a:r>
            <a:endParaRPr lang="en-US" sz="1200" dirty="0"/>
          </a:p>
        </p:txBody>
      </p:sp>
      <p:sp>
        <p:nvSpPr>
          <p:cNvPr id="16" name="Text 14"/>
          <p:cNvSpPr txBox="1"/>
          <p:nvPr/>
        </p:nvSpPr>
        <p:spPr>
          <a:xfrm>
            <a:off x="7799832" y="2157984"/>
            <a:ext cx="3383280" cy="365760"/>
          </a:xfrm>
          <a:prstGeom prst="rect">
            <a:avLst/>
          </a:prstGeom>
          <a:noFill/>
          <a:ln/>
        </p:spPr>
        <p:txBody>
          <a:bodyPr wrap="square" lIns="0" tIns="0" rIns="0" bIns="0" rtlCol="0" anchor="ctr"/>
          <a:lstStyle/>
          <a:p>
            <a:pPr indent="0" marL="0">
              <a:buNone/>
            </a:pPr>
            <a:r>
              <a:rPr lang="en-US" sz="1200" dirty="0">
                <a:solidFill>
                  <a:srgbClr val="3A3A3A"/>
                </a:solidFill>
                <a:latin typeface="Arial" pitchFamily="34" charset="0"/>
                <a:ea typeface="Arial" pitchFamily="34" charset="-122"/>
                <a:cs typeface="Arial" pitchFamily="34" charset="-120"/>
              </a:rPr>
              <a:t>Güncel kapasite teyidi ve teslim süreci</a:t>
            </a:r>
            <a:endParaRPr lang="en-US" sz="1200" dirty="0"/>
          </a:p>
        </p:txBody>
      </p:sp>
      <p:sp>
        <p:nvSpPr>
          <p:cNvPr id="17" name="Shape 15"/>
          <p:cNvSpPr/>
          <p:nvPr/>
        </p:nvSpPr>
        <p:spPr>
          <a:xfrm>
            <a:off x="868680" y="2569464"/>
            <a:ext cx="10424160" cy="0"/>
          </a:xfrm>
          <a:prstGeom prst="line">
            <a:avLst/>
          </a:prstGeom>
          <a:noFill/>
          <a:ln w="9525">
            <a:solidFill>
              <a:srgbClr val="C2C2C2"/>
            </a:solidFill>
            <a:prstDash val="dash"/>
          </a:ln>
        </p:spPr>
      </p:sp>
      <p:sp>
        <p:nvSpPr>
          <p:cNvPr id="18" name="Text 16"/>
          <p:cNvSpPr txBox="1"/>
          <p:nvPr/>
        </p:nvSpPr>
        <p:spPr>
          <a:xfrm>
            <a:off x="941832" y="2615184"/>
            <a:ext cx="3383280" cy="365760"/>
          </a:xfrm>
          <a:prstGeom prst="rect">
            <a:avLst/>
          </a:prstGeom>
          <a:noFill/>
          <a:ln/>
        </p:spPr>
        <p:txBody>
          <a:bodyPr wrap="square" lIns="0" tIns="0" rIns="0" bIns="0" rtlCol="0" anchor="ctr"/>
          <a:lstStyle/>
          <a:p>
            <a:pPr indent="0" marL="0">
              <a:buNone/>
            </a:pPr>
            <a:r>
              <a:rPr lang="en-US" sz="1200" b="1" dirty="0">
                <a:solidFill>
                  <a:srgbClr val="111111"/>
                </a:solidFill>
                <a:latin typeface="Arial" pitchFamily="34" charset="0"/>
                <a:ea typeface="Arial" pitchFamily="34" charset="-122"/>
                <a:cs typeface="Arial" pitchFamily="34" charset="-120"/>
              </a:rPr>
              <a:t>Yeni koleksiyon küçük hacimle denenecek</a:t>
            </a:r>
            <a:endParaRPr lang="en-US" sz="1200" dirty="0"/>
          </a:p>
        </p:txBody>
      </p:sp>
      <p:sp>
        <p:nvSpPr>
          <p:cNvPr id="19" name="Text 17"/>
          <p:cNvSpPr txBox="1"/>
          <p:nvPr/>
        </p:nvSpPr>
        <p:spPr>
          <a:xfrm>
            <a:off x="4507992" y="2615184"/>
            <a:ext cx="3108960" cy="365760"/>
          </a:xfrm>
          <a:prstGeom prst="rect">
            <a:avLst/>
          </a:prstGeom>
          <a:noFill/>
          <a:ln/>
        </p:spPr>
        <p:txBody>
          <a:bodyPr wrap="square" lIns="0" tIns="0" rIns="0" bIns="0" rtlCol="0" anchor="ctr"/>
          <a:lstStyle/>
          <a:p>
            <a:pPr indent="0" marL="0">
              <a:buNone/>
            </a:pPr>
            <a:r>
              <a:rPr lang="en-US" sz="1200" dirty="0">
                <a:solidFill>
                  <a:srgbClr val="3A3A3A"/>
                </a:solidFill>
                <a:latin typeface="Arial" pitchFamily="34" charset="0"/>
                <a:ea typeface="Arial" pitchFamily="34" charset="-122"/>
                <a:cs typeface="Arial" pitchFamily="34" charset="-120"/>
              </a:rPr>
              <a:t>Düşük adetli pilot üretim</a:t>
            </a:r>
            <a:endParaRPr lang="en-US" sz="1200" dirty="0"/>
          </a:p>
        </p:txBody>
      </p:sp>
      <p:sp>
        <p:nvSpPr>
          <p:cNvPr id="20" name="Text 18"/>
          <p:cNvSpPr txBox="1"/>
          <p:nvPr/>
        </p:nvSpPr>
        <p:spPr>
          <a:xfrm>
            <a:off x="7799832" y="2615184"/>
            <a:ext cx="3383280" cy="365760"/>
          </a:xfrm>
          <a:prstGeom prst="rect">
            <a:avLst/>
          </a:prstGeom>
          <a:noFill/>
          <a:ln/>
        </p:spPr>
        <p:txBody>
          <a:bodyPr wrap="square" lIns="0" tIns="0" rIns="0" bIns="0" rtlCol="0" anchor="ctr"/>
          <a:lstStyle/>
          <a:p>
            <a:pPr indent="0" marL="0">
              <a:buNone/>
            </a:pPr>
            <a:r>
              <a:rPr lang="en-US" sz="1200" dirty="0">
                <a:solidFill>
                  <a:srgbClr val="3A3A3A"/>
                </a:solidFill>
                <a:latin typeface="Arial" pitchFamily="34" charset="0"/>
                <a:ea typeface="Arial" pitchFamily="34" charset="-122"/>
                <a:cs typeface="Arial" pitchFamily="34" charset="-120"/>
              </a:rPr>
              <a:t>Ürün ve renk bazında minimum sipariş</a:t>
            </a:r>
            <a:endParaRPr lang="en-US" sz="1200" dirty="0"/>
          </a:p>
        </p:txBody>
      </p:sp>
      <p:sp>
        <p:nvSpPr>
          <p:cNvPr id="21" name="Shape 19"/>
          <p:cNvSpPr/>
          <p:nvPr/>
        </p:nvSpPr>
        <p:spPr>
          <a:xfrm>
            <a:off x="868680" y="3026664"/>
            <a:ext cx="10424160" cy="0"/>
          </a:xfrm>
          <a:prstGeom prst="line">
            <a:avLst/>
          </a:prstGeom>
          <a:noFill/>
          <a:ln w="9525">
            <a:solidFill>
              <a:srgbClr val="C2C2C2"/>
            </a:solidFill>
            <a:prstDash val="dash"/>
          </a:ln>
        </p:spPr>
      </p:sp>
      <p:sp>
        <p:nvSpPr>
          <p:cNvPr id="22" name="Text 20"/>
          <p:cNvSpPr txBox="1"/>
          <p:nvPr/>
        </p:nvSpPr>
        <p:spPr>
          <a:xfrm>
            <a:off x="941832" y="3072384"/>
            <a:ext cx="3383280" cy="365760"/>
          </a:xfrm>
          <a:prstGeom prst="rect">
            <a:avLst/>
          </a:prstGeom>
          <a:noFill/>
          <a:ln/>
        </p:spPr>
        <p:txBody>
          <a:bodyPr wrap="square" lIns="0" tIns="0" rIns="0" bIns="0" rtlCol="0" anchor="ctr"/>
          <a:lstStyle/>
          <a:p>
            <a:pPr indent="0" marL="0">
              <a:buNone/>
            </a:pPr>
            <a:r>
              <a:rPr lang="en-US" sz="1200" b="1" dirty="0">
                <a:solidFill>
                  <a:srgbClr val="111111"/>
                </a:solidFill>
                <a:latin typeface="Arial" pitchFamily="34" charset="0"/>
                <a:ea typeface="Arial" pitchFamily="34" charset="-122"/>
                <a:cs typeface="Arial" pitchFamily="34" charset="-120"/>
              </a:rPr>
              <a:t>Alıcı teknik uyumu doğrulamak istiyor</a:t>
            </a:r>
            <a:endParaRPr lang="en-US" sz="1200" dirty="0"/>
          </a:p>
        </p:txBody>
      </p:sp>
      <p:sp>
        <p:nvSpPr>
          <p:cNvPr id="23" name="Text 21"/>
          <p:cNvSpPr txBox="1"/>
          <p:nvPr/>
        </p:nvSpPr>
        <p:spPr>
          <a:xfrm>
            <a:off x="4507992" y="3072384"/>
            <a:ext cx="3108960" cy="365760"/>
          </a:xfrm>
          <a:prstGeom prst="rect">
            <a:avLst/>
          </a:prstGeom>
          <a:noFill/>
          <a:ln/>
        </p:spPr>
        <p:txBody>
          <a:bodyPr wrap="square" lIns="0" tIns="0" rIns="0" bIns="0" rtlCol="0" anchor="ctr"/>
          <a:lstStyle/>
          <a:p>
            <a:pPr indent="0" marL="0">
              <a:buNone/>
            </a:pPr>
            <a:r>
              <a:rPr lang="en-US" sz="1200" dirty="0">
                <a:solidFill>
                  <a:srgbClr val="3A3A3A"/>
                </a:solidFill>
                <a:latin typeface="Arial" pitchFamily="34" charset="0"/>
                <a:ea typeface="Arial" pitchFamily="34" charset="-122"/>
                <a:cs typeface="Arial" pitchFamily="34" charset="-120"/>
              </a:rPr>
              <a:t>Belgelenmiş malzeme ve üretim</a:t>
            </a:r>
            <a:endParaRPr lang="en-US" sz="1200" dirty="0"/>
          </a:p>
        </p:txBody>
      </p:sp>
      <p:sp>
        <p:nvSpPr>
          <p:cNvPr id="24" name="Text 22"/>
          <p:cNvSpPr txBox="1"/>
          <p:nvPr/>
        </p:nvSpPr>
        <p:spPr>
          <a:xfrm>
            <a:off x="7799832" y="3072384"/>
            <a:ext cx="3383280" cy="365760"/>
          </a:xfrm>
          <a:prstGeom prst="rect">
            <a:avLst/>
          </a:prstGeom>
          <a:noFill/>
          <a:ln/>
        </p:spPr>
        <p:txBody>
          <a:bodyPr wrap="square" lIns="0" tIns="0" rIns="0" bIns="0" rtlCol="0" anchor="ctr"/>
          <a:lstStyle/>
          <a:p>
            <a:pPr indent="0" marL="0">
              <a:buNone/>
            </a:pPr>
            <a:r>
              <a:rPr lang="en-US" sz="1200" dirty="0">
                <a:solidFill>
                  <a:srgbClr val="3A3A3A"/>
                </a:solidFill>
                <a:latin typeface="Arial" pitchFamily="34" charset="0"/>
                <a:ea typeface="Arial" pitchFamily="34" charset="-122"/>
                <a:cs typeface="Arial" pitchFamily="34" charset="-120"/>
              </a:rPr>
              <a:t>Teknik föy, kapsamı belli test raporu</a:t>
            </a:r>
            <a:endParaRPr lang="en-US" sz="1200" dirty="0"/>
          </a:p>
        </p:txBody>
      </p:sp>
      <p:sp>
        <p:nvSpPr>
          <p:cNvPr id="25" name="Shape 23"/>
          <p:cNvSpPr/>
          <p:nvPr/>
        </p:nvSpPr>
        <p:spPr>
          <a:xfrm>
            <a:off x="868680" y="3483864"/>
            <a:ext cx="10424160" cy="0"/>
          </a:xfrm>
          <a:prstGeom prst="line">
            <a:avLst/>
          </a:prstGeom>
          <a:noFill/>
          <a:ln w="9525">
            <a:solidFill>
              <a:srgbClr val="C2C2C2"/>
            </a:solidFill>
            <a:prstDash val="dash"/>
          </a:ln>
        </p:spPr>
      </p:sp>
      <p:sp>
        <p:nvSpPr>
          <p:cNvPr id="26" name="Text 24"/>
          <p:cNvSpPr txBox="1"/>
          <p:nvPr/>
        </p:nvSpPr>
        <p:spPr>
          <a:xfrm>
            <a:off x="941832" y="3529584"/>
            <a:ext cx="3383280" cy="365760"/>
          </a:xfrm>
          <a:prstGeom prst="rect">
            <a:avLst/>
          </a:prstGeom>
          <a:noFill/>
          <a:ln/>
        </p:spPr>
        <p:txBody>
          <a:bodyPr wrap="square" lIns="0" tIns="0" rIns="0" bIns="0" rtlCol="0" anchor="ctr"/>
          <a:lstStyle/>
          <a:p>
            <a:pPr indent="0" marL="0">
              <a:buNone/>
            </a:pPr>
            <a:r>
              <a:rPr lang="en-US" sz="1200" b="1" dirty="0">
                <a:solidFill>
                  <a:srgbClr val="111111"/>
                </a:solidFill>
                <a:latin typeface="Arial" pitchFamily="34" charset="0"/>
                <a:ea typeface="Arial" pitchFamily="34" charset="-122"/>
                <a:cs typeface="Arial" pitchFamily="34" charset="-120"/>
              </a:rPr>
              <a:t>Birden fazla ülkeye satış yapılacak</a:t>
            </a:r>
            <a:endParaRPr lang="en-US" sz="1200" dirty="0"/>
          </a:p>
        </p:txBody>
      </p:sp>
      <p:sp>
        <p:nvSpPr>
          <p:cNvPr id="27" name="Text 25"/>
          <p:cNvSpPr txBox="1"/>
          <p:nvPr/>
        </p:nvSpPr>
        <p:spPr>
          <a:xfrm>
            <a:off x="4507992" y="3529584"/>
            <a:ext cx="3108960" cy="365760"/>
          </a:xfrm>
          <a:prstGeom prst="rect">
            <a:avLst/>
          </a:prstGeom>
          <a:noFill/>
          <a:ln/>
        </p:spPr>
        <p:txBody>
          <a:bodyPr wrap="square" lIns="0" tIns="0" rIns="0" bIns="0" rtlCol="0" anchor="ctr"/>
          <a:lstStyle/>
          <a:p>
            <a:pPr indent="0" marL="0">
              <a:buNone/>
            </a:pPr>
            <a:r>
              <a:rPr lang="en-US" sz="1200" dirty="0">
                <a:solidFill>
                  <a:srgbClr val="3A3A3A"/>
                </a:solidFill>
                <a:latin typeface="Arial" pitchFamily="34" charset="0"/>
                <a:ea typeface="Arial" pitchFamily="34" charset="-122"/>
                <a:cs typeface="Arial" pitchFamily="34" charset="-120"/>
              </a:rPr>
              <a:t>Pazara göre hizmet</a:t>
            </a:r>
            <a:endParaRPr lang="en-US" sz="1200" dirty="0"/>
          </a:p>
        </p:txBody>
      </p:sp>
      <p:sp>
        <p:nvSpPr>
          <p:cNvPr id="28" name="Text 26"/>
          <p:cNvSpPr txBox="1"/>
          <p:nvPr/>
        </p:nvSpPr>
        <p:spPr>
          <a:xfrm>
            <a:off x="7799832" y="3529584"/>
            <a:ext cx="3383280" cy="365760"/>
          </a:xfrm>
          <a:prstGeom prst="rect">
            <a:avLst/>
          </a:prstGeom>
          <a:noFill/>
          <a:ln/>
        </p:spPr>
        <p:txBody>
          <a:bodyPr wrap="square" lIns="0" tIns="0" rIns="0" bIns="0" rtlCol="0" anchor="ctr"/>
          <a:lstStyle/>
          <a:p>
            <a:pPr indent="0" marL="0">
              <a:buNone/>
            </a:pPr>
            <a:r>
              <a:rPr lang="en-US" sz="1200" dirty="0">
                <a:solidFill>
                  <a:srgbClr val="3A3A3A"/>
                </a:solidFill>
                <a:latin typeface="Arial" pitchFamily="34" charset="0"/>
                <a:ea typeface="Arial" pitchFamily="34" charset="-122"/>
                <a:cs typeface="Arial" pitchFamily="34" charset="-120"/>
              </a:rPr>
              <a:t>Gerçek teslimat bölgeleri, yerel destek</a:t>
            </a:r>
            <a:endParaRPr lang="en-US" sz="1200" dirty="0"/>
          </a:p>
        </p:txBody>
      </p:sp>
      <p:sp>
        <p:nvSpPr>
          <p:cNvPr id="29" name="Shape 27"/>
          <p:cNvSpPr/>
          <p:nvPr/>
        </p:nvSpPr>
        <p:spPr>
          <a:xfrm>
            <a:off x="868680" y="3941064"/>
            <a:ext cx="10424160" cy="0"/>
          </a:xfrm>
          <a:prstGeom prst="line">
            <a:avLst/>
          </a:prstGeom>
          <a:noFill/>
          <a:ln w="9525">
            <a:solidFill>
              <a:srgbClr val="C2C2C2"/>
            </a:solidFill>
            <a:prstDash val="dash"/>
          </a:ln>
        </p:spPr>
      </p:sp>
      <p:sp>
        <p:nvSpPr>
          <p:cNvPr id="30" name="Shape 28"/>
          <p:cNvSpPr/>
          <p:nvPr/>
        </p:nvSpPr>
        <p:spPr>
          <a:xfrm>
            <a:off x="868680" y="4114800"/>
            <a:ext cx="5074920" cy="1600200"/>
          </a:xfrm>
          <a:prstGeom prst="roundRect">
            <a:avLst>
              <a:gd name="adj" fmla="val 2286"/>
            </a:avLst>
          </a:prstGeom>
          <a:solidFill>
            <a:srgbClr val="E4E4E4"/>
          </a:solidFill>
          <a:ln w="9525">
            <a:solidFill>
              <a:srgbClr val="C2C2C2"/>
            </a:solidFill>
            <a:prstDash val="solid"/>
          </a:ln>
        </p:spPr>
      </p:sp>
      <p:sp>
        <p:nvSpPr>
          <p:cNvPr id="31" name="Text 29"/>
          <p:cNvSpPr txBox="1"/>
          <p:nvPr/>
        </p:nvSpPr>
        <p:spPr>
          <a:xfrm>
            <a:off x="1143000" y="4224528"/>
            <a:ext cx="4572000" cy="256032"/>
          </a:xfrm>
          <a:prstGeom prst="rect">
            <a:avLst/>
          </a:prstGeom>
          <a:noFill/>
          <a:ln/>
        </p:spPr>
        <p:txBody>
          <a:bodyPr wrap="square" lIns="0" tIns="0" rIns="0" bIns="0" rtlCol="0" anchor="ctr"/>
          <a:lstStyle/>
          <a:p>
            <a:pPr indent="0" marL="0">
              <a:buNone/>
            </a:pPr>
            <a:r>
              <a:rPr lang="en-US" sz="1050" spc="240" kern="0" dirty="0">
                <a:solidFill>
                  <a:srgbClr val="888888"/>
                </a:solidFill>
                <a:latin typeface="Arial" pitchFamily="34" charset="0"/>
                <a:ea typeface="Arial" pitchFamily="34" charset="-122"/>
                <a:cs typeface="Arial" pitchFamily="34" charset="-120"/>
              </a:rPr>
              <a:t>ÖRNEK · HAZIR GİYİM</a:t>
            </a:r>
            <a:endParaRPr lang="en-US" sz="1050" dirty="0"/>
          </a:p>
        </p:txBody>
      </p:sp>
      <p:sp>
        <p:nvSpPr>
          <p:cNvPr id="32" name="Text 30"/>
          <p:cNvSpPr txBox="1"/>
          <p:nvPr/>
        </p:nvSpPr>
        <p:spPr>
          <a:xfrm>
            <a:off x="1143000" y="4526280"/>
            <a:ext cx="4617720" cy="1097280"/>
          </a:xfrm>
          <a:prstGeom prst="rect">
            <a:avLst/>
          </a:prstGeom>
          <a:noFill/>
          <a:ln/>
        </p:spPr>
        <p:txBody>
          <a:bodyPr wrap="square" lIns="0" tIns="0" rIns="0" bIns="0" rtlCol="0" anchor="ctr"/>
          <a:lstStyle/>
          <a:p>
            <a:pPr indent="0" marL="0">
              <a:lnSpc>
                <a:spcPct val="120000"/>
              </a:lnSpc>
              <a:buNone/>
            </a:pPr>
            <a:r>
              <a:rPr lang="en-US" sz="1300" b="1" dirty="0">
                <a:solidFill>
                  <a:srgbClr val="666666"/>
                </a:solidFill>
                <a:latin typeface="Arial" pitchFamily="34" charset="0"/>
                <a:ea typeface="Arial" pitchFamily="34" charset="-122"/>
                <a:cs typeface="Arial" pitchFamily="34" charset="-120"/>
              </a:rPr>
              <a:t>Önce: </a:t>
            </a:r>
            <a:pPr indent="0" marL="0">
              <a:lnSpc>
                <a:spcPct val="120000"/>
              </a:lnSpc>
              <a:buNone/>
            </a:pPr>
            <a:r>
              <a:rPr lang="en-US" sz="1300" dirty="0">
                <a:solidFill>
                  <a:srgbClr val="666666"/>
                </a:solidFill>
                <a:latin typeface="Arial" pitchFamily="34" charset="0"/>
                <a:ea typeface="Arial" pitchFamily="34" charset="-122"/>
                <a:cs typeface="Arial" pitchFamily="34" charset="-120"/>
              </a:rPr>
              <a:t>"Esnek üretim yapıyoruz."
</a:t>
            </a:r>
            <a:pPr indent="0" marL="0">
              <a:lnSpc>
                <a:spcPct val="120000"/>
              </a:lnSpc>
              <a:buNone/>
            </a:pPr>
            <a:r>
              <a:rPr lang="en-US" sz="1300" b="1" dirty="0">
                <a:solidFill>
                  <a:srgbClr val="6D4AE0"/>
                </a:solidFill>
                <a:latin typeface="Arial" pitchFamily="34" charset="0"/>
                <a:ea typeface="Arial" pitchFamily="34" charset="-122"/>
                <a:cs typeface="Arial" pitchFamily="34" charset="-120"/>
              </a:rPr>
              <a:t>Sonra: </a:t>
            </a:r>
            <a:pPr indent="0" marL="0">
              <a:lnSpc>
                <a:spcPct val="120000"/>
              </a:lnSpc>
              <a:buNone/>
            </a:pPr>
            <a:r>
              <a:rPr lang="en-US" sz="1400" b="1" i="1" dirty="0">
                <a:solidFill>
                  <a:srgbClr val="222222"/>
                </a:solidFill>
                <a:latin typeface="Cambria" pitchFamily="34" charset="0"/>
                <a:ea typeface="Cambria" pitchFamily="34" charset="-122"/>
                <a:cs typeface="Cambria" pitchFamily="34" charset="-120"/>
              </a:rPr>
              <a:t>"Yeni koleksiyonu renk başına 300 adetten, numuneyle 3 haftada başlatıyoruz."</a:t>
            </a:r>
            <a:endParaRPr lang="en-US" sz="1300" dirty="0"/>
          </a:p>
        </p:txBody>
      </p:sp>
      <p:sp>
        <p:nvSpPr>
          <p:cNvPr id="33" name="Shape 31"/>
          <p:cNvSpPr/>
          <p:nvPr/>
        </p:nvSpPr>
        <p:spPr>
          <a:xfrm>
            <a:off x="6217920" y="4114800"/>
            <a:ext cx="5074920" cy="1600200"/>
          </a:xfrm>
          <a:prstGeom prst="roundRect">
            <a:avLst>
              <a:gd name="adj" fmla="val 2286"/>
            </a:avLst>
          </a:prstGeom>
          <a:solidFill>
            <a:srgbClr val="E2DCF7"/>
          </a:solidFill>
          <a:ln w="9525">
            <a:solidFill>
              <a:srgbClr val="6D4AE0"/>
            </a:solidFill>
            <a:prstDash val="solid"/>
          </a:ln>
        </p:spPr>
      </p:sp>
      <p:sp>
        <p:nvSpPr>
          <p:cNvPr id="34" name="Text 32"/>
          <p:cNvSpPr txBox="1"/>
          <p:nvPr/>
        </p:nvSpPr>
        <p:spPr>
          <a:xfrm>
            <a:off x="6492240" y="4224528"/>
            <a:ext cx="4572000" cy="256032"/>
          </a:xfrm>
          <a:prstGeom prst="rect">
            <a:avLst/>
          </a:prstGeom>
          <a:noFill/>
          <a:ln/>
        </p:spPr>
        <p:txBody>
          <a:bodyPr wrap="square" lIns="0" tIns="0" rIns="0" bIns="0" rtlCol="0" anchor="ctr"/>
          <a:lstStyle/>
          <a:p>
            <a:pPr indent="0" marL="0">
              <a:buNone/>
            </a:pPr>
            <a:r>
              <a:rPr lang="en-US" sz="1050" spc="240" kern="0" dirty="0">
                <a:solidFill>
                  <a:srgbClr val="6D4AE0"/>
                </a:solidFill>
                <a:latin typeface="Arial" pitchFamily="34" charset="0"/>
                <a:ea typeface="Arial" pitchFamily="34" charset="-122"/>
                <a:cs typeface="Arial" pitchFamily="34" charset="-120"/>
              </a:rPr>
              <a:t>KENDİ CÜMLENİZİ YAZIN</a:t>
            </a:r>
            <a:endParaRPr lang="en-US" sz="1050" dirty="0"/>
          </a:p>
        </p:txBody>
      </p:sp>
      <p:sp>
        <p:nvSpPr>
          <p:cNvPr id="35" name="Text 33"/>
          <p:cNvSpPr txBox="1"/>
          <p:nvPr/>
        </p:nvSpPr>
        <p:spPr>
          <a:xfrm>
            <a:off x="6492240" y="4526280"/>
            <a:ext cx="4617720" cy="1097280"/>
          </a:xfrm>
          <a:prstGeom prst="rect">
            <a:avLst/>
          </a:prstGeom>
          <a:noFill/>
          <a:ln/>
        </p:spPr>
        <p:txBody>
          <a:bodyPr wrap="square" lIns="0" tIns="0" rIns="0" bIns="0" rtlCol="0" anchor="ctr"/>
          <a:lstStyle/>
          <a:p>
            <a:pPr indent="0" marL="0">
              <a:buNone/>
            </a:pPr>
            <a:r>
              <a:rPr lang="en-US" sz="1400" b="1" i="1" dirty="0">
                <a:solidFill>
                  <a:srgbClr val="2A1C6B"/>
                </a:solidFill>
                <a:latin typeface="Cambria" pitchFamily="34" charset="0"/>
                <a:ea typeface="Cambria" pitchFamily="34" charset="-122"/>
                <a:cs typeface="Cambria" pitchFamily="34" charset="-120"/>
              </a:rPr>
              <a:t>"Müşterim ……… durumunda ……… özelliğimiz nedeniyle bizi değerlendirmeli. Bunu ……… ile gösterebiliriz."</a:t>
            </a:r>
            <a:endParaRPr lang="en-US" sz="1400"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Slide 4">
    <p:bg>
      <p:bgPr>
        <a:solidFill>
          <a:srgbClr val="EFEFEF"/>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9A9A9A"/>
            </a:solidFill>
            <a:prstDash val="solid"/>
          </a:ln>
        </p:spPr>
      </p:sp>
      <p:sp>
        <p:nvSpPr>
          <p:cNvPr id="3" name="Shape 1"/>
          <p:cNvSpPr/>
          <p:nvPr/>
        </p:nvSpPr>
        <p:spPr>
          <a:xfrm>
            <a:off x="658368" y="6199632"/>
            <a:ext cx="10844784" cy="0"/>
          </a:xfrm>
          <a:prstGeom prst="line">
            <a:avLst/>
          </a:prstGeom>
          <a:noFill/>
          <a:ln w="9525">
            <a:solidFill>
              <a:srgbClr val="9A9A9A"/>
            </a:solidFill>
            <a:prstDash val="solid"/>
          </a:ln>
        </p:spPr>
      </p:sp>
      <p:sp>
        <p:nvSpPr>
          <p:cNvPr id="4" name="Shape 2"/>
          <p:cNvSpPr/>
          <p:nvPr/>
        </p:nvSpPr>
        <p:spPr>
          <a:xfrm>
            <a:off x="658368" y="457200"/>
            <a:ext cx="0" cy="402336"/>
          </a:xfrm>
          <a:prstGeom prst="line">
            <a:avLst/>
          </a:prstGeom>
          <a:noFill/>
          <a:ln w="9525">
            <a:solidFill>
              <a:srgbClr val="9A9A9A"/>
            </a:solidFill>
            <a:prstDash val="solid"/>
          </a:ln>
        </p:spPr>
      </p:sp>
      <p:sp>
        <p:nvSpPr>
          <p:cNvPr id="5" name="Shape 3"/>
          <p:cNvSpPr/>
          <p:nvPr/>
        </p:nvSpPr>
        <p:spPr>
          <a:xfrm>
            <a:off x="658368" y="5998464"/>
            <a:ext cx="0" cy="402336"/>
          </a:xfrm>
          <a:prstGeom prst="line">
            <a:avLst/>
          </a:prstGeom>
          <a:noFill/>
          <a:ln w="9525">
            <a:solidFill>
              <a:srgbClr val="9A9A9A"/>
            </a:solidFill>
            <a:prstDash val="solid"/>
          </a:ln>
        </p:spPr>
      </p:sp>
      <p:sp>
        <p:nvSpPr>
          <p:cNvPr id="6" name="Shape 4"/>
          <p:cNvSpPr/>
          <p:nvPr/>
        </p:nvSpPr>
        <p:spPr>
          <a:xfrm>
            <a:off x="11503152" y="457200"/>
            <a:ext cx="0" cy="402336"/>
          </a:xfrm>
          <a:prstGeom prst="line">
            <a:avLst/>
          </a:prstGeom>
          <a:noFill/>
          <a:ln w="9525">
            <a:solidFill>
              <a:srgbClr val="9A9A9A"/>
            </a:solidFill>
            <a:prstDash val="solid"/>
          </a:ln>
        </p:spPr>
      </p:sp>
      <p:sp>
        <p:nvSpPr>
          <p:cNvPr id="7" name="Shape 5"/>
          <p:cNvSpPr/>
          <p:nvPr/>
        </p:nvSpPr>
        <p:spPr>
          <a:xfrm>
            <a:off x="11503152" y="5998464"/>
            <a:ext cx="0" cy="402336"/>
          </a:xfrm>
          <a:prstGeom prst="line">
            <a:avLst/>
          </a:prstGeom>
          <a:noFill/>
          <a:ln w="9525">
            <a:solidFill>
              <a:srgbClr val="9A9A9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6B6B6B"/>
                </a:solidFill>
                <a:latin typeface="Arial" pitchFamily="34" charset="0"/>
                <a:ea typeface="Arial" pitchFamily="34" charset="-122"/>
                <a:cs typeface="Arial" pitchFamily="34" charset="-120"/>
              </a:rPr>
              <a:t>ŞARTNAMEYE CEVAP VEREN AÇIKLAMA</a:t>
            </a:r>
            <a:endParaRPr lang="en-US" sz="1100" dirty="0"/>
          </a:p>
        </p:txBody>
      </p:sp>
      <p:sp>
        <p:nvSpPr>
          <p:cNvPr id="9" name="Text 7"/>
          <p:cNvSpPr txBox="1"/>
          <p:nvPr/>
        </p:nvSpPr>
        <p:spPr>
          <a:xfrm>
            <a:off x="822960" y="1188720"/>
            <a:ext cx="10515600" cy="731520"/>
          </a:xfrm>
          <a:prstGeom prst="rect">
            <a:avLst/>
          </a:prstGeom>
          <a:noFill/>
          <a:ln/>
        </p:spPr>
        <p:txBody>
          <a:bodyPr wrap="square" lIns="0" tIns="0" rIns="0" bIns="0" rtlCol="0" anchor="ctr"/>
          <a:lstStyle/>
          <a:p>
            <a:pPr algn="ctr" indent="0" marL="0">
              <a:buNone/>
            </a:pPr>
            <a:r>
              <a:rPr lang="en-US" sz="3000" dirty="0">
                <a:solidFill>
                  <a:srgbClr val="111111"/>
                </a:solidFill>
                <a:latin typeface="Arial" pitchFamily="34" charset="0"/>
                <a:ea typeface="Arial" pitchFamily="34" charset="-122"/>
                <a:cs typeface="Arial" pitchFamily="34" charset="-120"/>
              </a:rPr>
              <a:t>Her sektörün </a:t>
            </a:r>
            <a:pPr algn="ctr" indent="0" marL="0">
              <a:buNone/>
            </a:pPr>
            <a:r>
              <a:rPr lang="en-US" sz="3000" b="1" i="1" dirty="0">
                <a:solidFill>
                  <a:srgbClr val="6D4AE0"/>
                </a:solidFill>
                <a:latin typeface="Cambria" pitchFamily="34" charset="0"/>
                <a:ea typeface="Cambria" pitchFamily="34" charset="-122"/>
                <a:cs typeface="Cambria" pitchFamily="34" charset="-120"/>
              </a:rPr>
              <a:t>karar alanları</a:t>
            </a:r>
            <a:pPr algn="ctr" indent="0" marL="0">
              <a:buNone/>
            </a:pPr>
            <a:r>
              <a:rPr lang="en-US" sz="3000" dirty="0">
                <a:solidFill>
                  <a:srgbClr val="111111"/>
                </a:solidFill>
                <a:latin typeface="Arial" pitchFamily="34" charset="0"/>
                <a:ea typeface="Arial" pitchFamily="34" charset="-122"/>
                <a:cs typeface="Arial" pitchFamily="34" charset="-120"/>
              </a:rPr>
              <a:t> farklı</a:t>
            </a:r>
            <a:endParaRPr lang="en-US" sz="3000" dirty="0"/>
          </a:p>
        </p:txBody>
      </p:sp>
      <p:sp>
        <p:nvSpPr>
          <p:cNvPr id="10" name="Text 8"/>
          <p:cNvSpPr txBox="1"/>
          <p:nvPr/>
        </p:nvSpPr>
        <p:spPr>
          <a:xfrm>
            <a:off x="941832" y="1783080"/>
            <a:ext cx="2148840" cy="256032"/>
          </a:xfrm>
          <a:prstGeom prst="rect">
            <a:avLst/>
          </a:prstGeom>
          <a:noFill/>
          <a:ln/>
        </p:spPr>
        <p:txBody>
          <a:bodyPr wrap="square" lIns="0" tIns="0" rIns="0" bIns="0" rtlCol="0" anchor="ctr"/>
          <a:lstStyle/>
          <a:p>
            <a:pPr indent="0" marL="0">
              <a:buNone/>
            </a:pPr>
            <a:r>
              <a:rPr lang="en-US" sz="1000" spc="200" kern="0" dirty="0">
                <a:solidFill>
                  <a:srgbClr val="888888"/>
                </a:solidFill>
                <a:latin typeface="Arial" pitchFamily="34" charset="0"/>
                <a:ea typeface="Arial" pitchFamily="34" charset="-122"/>
                <a:cs typeface="Arial" pitchFamily="34" charset="-120"/>
              </a:rPr>
              <a:t>SEKTÖR</a:t>
            </a:r>
            <a:endParaRPr lang="en-US" sz="1000" dirty="0"/>
          </a:p>
        </p:txBody>
      </p:sp>
      <p:sp>
        <p:nvSpPr>
          <p:cNvPr id="11" name="Text 9"/>
          <p:cNvSpPr txBox="1"/>
          <p:nvPr/>
        </p:nvSpPr>
        <p:spPr>
          <a:xfrm>
            <a:off x="3227832" y="1783080"/>
            <a:ext cx="4434840" cy="256032"/>
          </a:xfrm>
          <a:prstGeom prst="rect">
            <a:avLst/>
          </a:prstGeom>
          <a:noFill/>
          <a:ln/>
        </p:spPr>
        <p:txBody>
          <a:bodyPr wrap="square" lIns="0" tIns="0" rIns="0" bIns="0" rtlCol="0" anchor="ctr"/>
          <a:lstStyle/>
          <a:p>
            <a:pPr indent="0" marL="0">
              <a:buNone/>
            </a:pPr>
            <a:r>
              <a:rPr lang="en-US" sz="1000" spc="200" kern="0" dirty="0">
                <a:solidFill>
                  <a:srgbClr val="888888"/>
                </a:solidFill>
                <a:latin typeface="Arial" pitchFamily="34" charset="0"/>
                <a:ea typeface="Arial" pitchFamily="34" charset="-122"/>
                <a:cs typeface="Arial" pitchFamily="34" charset="-120"/>
              </a:rPr>
              <a:t>ALICININ KARAR VERDİĞİ ALANLAR</a:t>
            </a:r>
            <a:endParaRPr lang="en-US" sz="1000" dirty="0"/>
          </a:p>
        </p:txBody>
      </p:sp>
      <p:sp>
        <p:nvSpPr>
          <p:cNvPr id="12" name="Text 10"/>
          <p:cNvSpPr txBox="1"/>
          <p:nvPr/>
        </p:nvSpPr>
        <p:spPr>
          <a:xfrm>
            <a:off x="7799832" y="1783080"/>
            <a:ext cx="3429000" cy="256032"/>
          </a:xfrm>
          <a:prstGeom prst="rect">
            <a:avLst/>
          </a:prstGeom>
          <a:noFill/>
          <a:ln/>
        </p:spPr>
        <p:txBody>
          <a:bodyPr wrap="square" lIns="0" tIns="0" rIns="0" bIns="0" rtlCol="0" anchor="ctr"/>
          <a:lstStyle/>
          <a:p>
            <a:pPr indent="0" marL="0">
              <a:buNone/>
            </a:pPr>
            <a:r>
              <a:rPr lang="en-US" sz="1000" spc="200" kern="0" dirty="0">
                <a:solidFill>
                  <a:srgbClr val="888888"/>
                </a:solidFill>
                <a:latin typeface="Arial" pitchFamily="34" charset="0"/>
                <a:ea typeface="Arial" pitchFamily="34" charset="-122"/>
                <a:cs typeface="Arial" pitchFamily="34" charset="-120"/>
              </a:rPr>
              <a:t>AÇIK BIRAKILMAMASI GEREKEN AYRIM</a:t>
            </a:r>
            <a:endParaRPr lang="en-US" sz="1000" dirty="0"/>
          </a:p>
        </p:txBody>
      </p:sp>
      <p:sp>
        <p:nvSpPr>
          <p:cNvPr id="13" name="Shape 11"/>
          <p:cNvSpPr/>
          <p:nvPr/>
        </p:nvSpPr>
        <p:spPr>
          <a:xfrm>
            <a:off x="868680" y="2112264"/>
            <a:ext cx="10424160" cy="0"/>
          </a:xfrm>
          <a:prstGeom prst="line">
            <a:avLst/>
          </a:prstGeom>
          <a:noFill/>
          <a:ln w="9525">
            <a:solidFill>
              <a:srgbClr val="C2C2C2"/>
            </a:solidFill>
            <a:prstDash val="dash"/>
          </a:ln>
        </p:spPr>
      </p:sp>
      <p:sp>
        <p:nvSpPr>
          <p:cNvPr id="14" name="Text 12"/>
          <p:cNvSpPr txBox="1"/>
          <p:nvPr/>
        </p:nvSpPr>
        <p:spPr>
          <a:xfrm>
            <a:off x="941832" y="2157984"/>
            <a:ext cx="2103120" cy="310896"/>
          </a:xfrm>
          <a:prstGeom prst="rect">
            <a:avLst/>
          </a:prstGeom>
          <a:noFill/>
          <a:ln/>
        </p:spPr>
        <p:txBody>
          <a:bodyPr wrap="square" lIns="0" tIns="0" rIns="0" bIns="0" rtlCol="0" anchor="ctr"/>
          <a:lstStyle/>
          <a:p>
            <a:pPr indent="0" marL="0">
              <a:buNone/>
            </a:pPr>
            <a:r>
              <a:rPr lang="en-US" sz="1150" b="1" dirty="0">
                <a:solidFill>
                  <a:srgbClr val="111111"/>
                </a:solidFill>
                <a:latin typeface="Arial" pitchFamily="34" charset="0"/>
                <a:ea typeface="Arial" pitchFamily="34" charset="-122"/>
                <a:cs typeface="Arial" pitchFamily="34" charset="-120"/>
              </a:rPr>
              <a:t>Tekstil</a:t>
            </a:r>
            <a:endParaRPr lang="en-US" sz="1150" dirty="0"/>
          </a:p>
        </p:txBody>
      </p:sp>
      <p:sp>
        <p:nvSpPr>
          <p:cNvPr id="15" name="Text 13"/>
          <p:cNvSpPr txBox="1"/>
          <p:nvPr/>
        </p:nvSpPr>
        <p:spPr>
          <a:xfrm>
            <a:off x="3227832" y="2157984"/>
            <a:ext cx="4389120" cy="310896"/>
          </a:xfrm>
          <a:prstGeom prst="rect">
            <a:avLst/>
          </a:prstGeom>
          <a:noFill/>
          <a:ln/>
        </p:spPr>
        <p:txBody>
          <a:bodyPr wrap="square" lIns="0" tIns="0" rIns="0" bIns="0" rtlCol="0" anchor="ctr"/>
          <a:lstStyle/>
          <a:p>
            <a:pPr indent="0" marL="0">
              <a:buNone/>
            </a:pPr>
            <a:r>
              <a:rPr lang="en-US" sz="1150" dirty="0">
                <a:solidFill>
                  <a:srgbClr val="3A3A3A"/>
                </a:solidFill>
                <a:latin typeface="Arial" pitchFamily="34" charset="0"/>
                <a:ea typeface="Arial" pitchFamily="34" charset="-122"/>
                <a:cs typeface="Arial" pitchFamily="34" charset="-120"/>
              </a:rPr>
              <a:t>Bileşim, gramaj, ölçü, tolerans, renk, minimum sipariş</a:t>
            </a:r>
            <a:endParaRPr lang="en-US" sz="1150" dirty="0"/>
          </a:p>
        </p:txBody>
      </p:sp>
      <p:sp>
        <p:nvSpPr>
          <p:cNvPr id="16" name="Text 14"/>
          <p:cNvSpPr txBox="1"/>
          <p:nvPr/>
        </p:nvSpPr>
        <p:spPr>
          <a:xfrm>
            <a:off x="7799832" y="2157984"/>
            <a:ext cx="3383280" cy="310896"/>
          </a:xfrm>
          <a:prstGeom prst="rect">
            <a:avLst/>
          </a:prstGeom>
          <a:noFill/>
          <a:ln/>
        </p:spPr>
        <p:txBody>
          <a:bodyPr wrap="square" lIns="0" tIns="0" rIns="0" bIns="0" rtlCol="0" anchor="ctr"/>
          <a:lstStyle/>
          <a:p>
            <a:pPr indent="0" marL="0">
              <a:buNone/>
            </a:pPr>
            <a:r>
              <a:rPr lang="en-US" sz="1150" dirty="0">
                <a:solidFill>
                  <a:srgbClr val="3A3A3A"/>
                </a:solidFill>
                <a:latin typeface="Arial" pitchFamily="34" charset="0"/>
                <a:ea typeface="Arial" pitchFamily="34" charset="-122"/>
                <a:cs typeface="Arial" pitchFamily="34" charset="-120"/>
              </a:rPr>
              <a:t>Toplam adet mi, renk başına mı</a:t>
            </a:r>
            <a:endParaRPr lang="en-US" sz="1150" dirty="0"/>
          </a:p>
        </p:txBody>
      </p:sp>
      <p:sp>
        <p:nvSpPr>
          <p:cNvPr id="17" name="Shape 15"/>
          <p:cNvSpPr/>
          <p:nvPr/>
        </p:nvSpPr>
        <p:spPr>
          <a:xfrm>
            <a:off x="868680" y="2514600"/>
            <a:ext cx="10424160" cy="0"/>
          </a:xfrm>
          <a:prstGeom prst="line">
            <a:avLst/>
          </a:prstGeom>
          <a:noFill/>
          <a:ln w="9525">
            <a:solidFill>
              <a:srgbClr val="C2C2C2"/>
            </a:solidFill>
            <a:prstDash val="dash"/>
          </a:ln>
        </p:spPr>
      </p:sp>
      <p:sp>
        <p:nvSpPr>
          <p:cNvPr id="18" name="Text 16"/>
          <p:cNvSpPr txBox="1"/>
          <p:nvPr/>
        </p:nvSpPr>
        <p:spPr>
          <a:xfrm>
            <a:off x="941832" y="2560320"/>
            <a:ext cx="2103120" cy="310896"/>
          </a:xfrm>
          <a:prstGeom prst="rect">
            <a:avLst/>
          </a:prstGeom>
          <a:noFill/>
          <a:ln/>
        </p:spPr>
        <p:txBody>
          <a:bodyPr wrap="square" lIns="0" tIns="0" rIns="0" bIns="0" rtlCol="0" anchor="ctr"/>
          <a:lstStyle/>
          <a:p>
            <a:pPr indent="0" marL="0">
              <a:buNone/>
            </a:pPr>
            <a:r>
              <a:rPr lang="en-US" sz="1150" b="1" dirty="0">
                <a:solidFill>
                  <a:srgbClr val="111111"/>
                </a:solidFill>
                <a:latin typeface="Arial" pitchFamily="34" charset="0"/>
                <a:ea typeface="Arial" pitchFamily="34" charset="-122"/>
                <a:cs typeface="Arial" pitchFamily="34" charset="-120"/>
              </a:rPr>
              <a:t>Otomotiv yan sanayi</a:t>
            </a:r>
            <a:endParaRPr lang="en-US" sz="1150" dirty="0"/>
          </a:p>
        </p:txBody>
      </p:sp>
      <p:sp>
        <p:nvSpPr>
          <p:cNvPr id="19" name="Text 17"/>
          <p:cNvSpPr txBox="1"/>
          <p:nvPr/>
        </p:nvSpPr>
        <p:spPr>
          <a:xfrm>
            <a:off x="3227832" y="2560320"/>
            <a:ext cx="4389120" cy="310896"/>
          </a:xfrm>
          <a:prstGeom prst="rect">
            <a:avLst/>
          </a:prstGeom>
          <a:noFill/>
          <a:ln/>
        </p:spPr>
        <p:txBody>
          <a:bodyPr wrap="square" lIns="0" tIns="0" rIns="0" bIns="0" rtlCol="0" anchor="ctr"/>
          <a:lstStyle/>
          <a:p>
            <a:pPr indent="0" marL="0">
              <a:buNone/>
            </a:pPr>
            <a:r>
              <a:rPr lang="en-US" sz="1150" dirty="0">
                <a:solidFill>
                  <a:srgbClr val="3A3A3A"/>
                </a:solidFill>
                <a:latin typeface="Arial" pitchFamily="34" charset="0"/>
                <a:ea typeface="Arial" pitchFamily="34" charset="-122"/>
                <a:cs typeface="Arial" pitchFamily="34" charset="-120"/>
              </a:rPr>
              <a:t>Parça kodu, malzeme, ölçü, uyumluluk, test</a:t>
            </a:r>
            <a:endParaRPr lang="en-US" sz="1150" dirty="0"/>
          </a:p>
        </p:txBody>
      </p:sp>
      <p:sp>
        <p:nvSpPr>
          <p:cNvPr id="20" name="Text 18"/>
          <p:cNvSpPr txBox="1"/>
          <p:nvPr/>
        </p:nvSpPr>
        <p:spPr>
          <a:xfrm>
            <a:off x="7799832" y="2560320"/>
            <a:ext cx="3383280" cy="310896"/>
          </a:xfrm>
          <a:prstGeom prst="rect">
            <a:avLst/>
          </a:prstGeom>
          <a:noFill/>
          <a:ln/>
        </p:spPr>
        <p:txBody>
          <a:bodyPr wrap="square" lIns="0" tIns="0" rIns="0" bIns="0" rtlCol="0" anchor="ctr"/>
          <a:lstStyle/>
          <a:p>
            <a:pPr indent="0" marL="0">
              <a:buNone/>
            </a:pPr>
            <a:r>
              <a:rPr lang="en-US" sz="1150" dirty="0">
                <a:solidFill>
                  <a:srgbClr val="3A3A3A"/>
                </a:solidFill>
                <a:latin typeface="Arial" pitchFamily="34" charset="0"/>
                <a:ea typeface="Arial" pitchFamily="34" charset="-122"/>
                <a:cs typeface="Arial" pitchFamily="34" charset="-120"/>
              </a:rPr>
              <a:t>Uyumluluk iddiası ile orijinal marka</a:t>
            </a:r>
            <a:endParaRPr lang="en-US" sz="1150" dirty="0"/>
          </a:p>
        </p:txBody>
      </p:sp>
      <p:sp>
        <p:nvSpPr>
          <p:cNvPr id="21" name="Shape 19"/>
          <p:cNvSpPr/>
          <p:nvPr/>
        </p:nvSpPr>
        <p:spPr>
          <a:xfrm>
            <a:off x="868680" y="2916936"/>
            <a:ext cx="10424160" cy="0"/>
          </a:xfrm>
          <a:prstGeom prst="line">
            <a:avLst/>
          </a:prstGeom>
          <a:noFill/>
          <a:ln w="9525">
            <a:solidFill>
              <a:srgbClr val="C2C2C2"/>
            </a:solidFill>
            <a:prstDash val="dash"/>
          </a:ln>
        </p:spPr>
      </p:sp>
      <p:sp>
        <p:nvSpPr>
          <p:cNvPr id="22" name="Text 20"/>
          <p:cNvSpPr txBox="1"/>
          <p:nvPr/>
        </p:nvSpPr>
        <p:spPr>
          <a:xfrm>
            <a:off x="941832" y="2962656"/>
            <a:ext cx="2103120" cy="310896"/>
          </a:xfrm>
          <a:prstGeom prst="rect">
            <a:avLst/>
          </a:prstGeom>
          <a:noFill/>
          <a:ln/>
        </p:spPr>
        <p:txBody>
          <a:bodyPr wrap="square" lIns="0" tIns="0" rIns="0" bIns="0" rtlCol="0" anchor="ctr"/>
          <a:lstStyle/>
          <a:p>
            <a:pPr indent="0" marL="0">
              <a:buNone/>
            </a:pPr>
            <a:r>
              <a:rPr lang="en-US" sz="1150" b="1" dirty="0">
                <a:solidFill>
                  <a:srgbClr val="111111"/>
                </a:solidFill>
                <a:latin typeface="Arial" pitchFamily="34" charset="0"/>
                <a:ea typeface="Arial" pitchFamily="34" charset="-122"/>
                <a:cs typeface="Arial" pitchFamily="34" charset="-120"/>
              </a:rPr>
              <a:t>Makine</a:t>
            </a:r>
            <a:endParaRPr lang="en-US" sz="1150" dirty="0"/>
          </a:p>
        </p:txBody>
      </p:sp>
      <p:sp>
        <p:nvSpPr>
          <p:cNvPr id="23" name="Text 21"/>
          <p:cNvSpPr txBox="1"/>
          <p:nvPr/>
        </p:nvSpPr>
        <p:spPr>
          <a:xfrm>
            <a:off x="3227832" y="2962656"/>
            <a:ext cx="4389120" cy="310896"/>
          </a:xfrm>
          <a:prstGeom prst="rect">
            <a:avLst/>
          </a:prstGeom>
          <a:noFill/>
          <a:ln/>
        </p:spPr>
        <p:txBody>
          <a:bodyPr wrap="square" lIns="0" tIns="0" rIns="0" bIns="0" rtlCol="0" anchor="ctr"/>
          <a:lstStyle/>
          <a:p>
            <a:pPr indent="0" marL="0">
              <a:buNone/>
            </a:pPr>
            <a:r>
              <a:rPr lang="en-US" sz="1150" dirty="0">
                <a:solidFill>
                  <a:srgbClr val="3A3A3A"/>
                </a:solidFill>
                <a:latin typeface="Arial" pitchFamily="34" charset="0"/>
                <a:ea typeface="Arial" pitchFamily="34" charset="-122"/>
                <a:cs typeface="Arial" pitchFamily="34" charset="-120"/>
              </a:rPr>
              <a:t>Kapasite, çalışma koşulu, enerji, servis</a:t>
            </a:r>
            <a:endParaRPr lang="en-US" sz="1150" dirty="0"/>
          </a:p>
        </p:txBody>
      </p:sp>
      <p:sp>
        <p:nvSpPr>
          <p:cNvPr id="24" name="Text 22"/>
          <p:cNvSpPr txBox="1"/>
          <p:nvPr/>
        </p:nvSpPr>
        <p:spPr>
          <a:xfrm>
            <a:off x="7799832" y="2962656"/>
            <a:ext cx="3383280" cy="310896"/>
          </a:xfrm>
          <a:prstGeom prst="rect">
            <a:avLst/>
          </a:prstGeom>
          <a:noFill/>
          <a:ln/>
        </p:spPr>
        <p:txBody>
          <a:bodyPr wrap="square" lIns="0" tIns="0" rIns="0" bIns="0" rtlCol="0" anchor="ctr"/>
          <a:lstStyle/>
          <a:p>
            <a:pPr indent="0" marL="0">
              <a:buNone/>
            </a:pPr>
            <a:r>
              <a:rPr lang="en-US" sz="1150" dirty="0">
                <a:solidFill>
                  <a:srgbClr val="3A3A3A"/>
                </a:solidFill>
                <a:latin typeface="Arial" pitchFamily="34" charset="0"/>
                <a:ea typeface="Arial" pitchFamily="34" charset="-122"/>
                <a:cs typeface="Arial" pitchFamily="34" charset="-120"/>
              </a:rPr>
              <a:t>Teorik kapasite ile gerçek koşul</a:t>
            </a:r>
            <a:endParaRPr lang="en-US" sz="1150" dirty="0"/>
          </a:p>
        </p:txBody>
      </p:sp>
      <p:sp>
        <p:nvSpPr>
          <p:cNvPr id="25" name="Shape 23"/>
          <p:cNvSpPr/>
          <p:nvPr/>
        </p:nvSpPr>
        <p:spPr>
          <a:xfrm>
            <a:off x="868680" y="3319272"/>
            <a:ext cx="10424160" cy="0"/>
          </a:xfrm>
          <a:prstGeom prst="line">
            <a:avLst/>
          </a:prstGeom>
          <a:noFill/>
          <a:ln w="9525">
            <a:solidFill>
              <a:srgbClr val="C2C2C2"/>
            </a:solidFill>
            <a:prstDash val="dash"/>
          </a:ln>
        </p:spPr>
      </p:sp>
      <p:sp>
        <p:nvSpPr>
          <p:cNvPr id="26" name="Text 24"/>
          <p:cNvSpPr txBox="1"/>
          <p:nvPr/>
        </p:nvSpPr>
        <p:spPr>
          <a:xfrm>
            <a:off x="941832" y="3364992"/>
            <a:ext cx="2103120" cy="310896"/>
          </a:xfrm>
          <a:prstGeom prst="rect">
            <a:avLst/>
          </a:prstGeom>
          <a:noFill/>
          <a:ln/>
        </p:spPr>
        <p:txBody>
          <a:bodyPr wrap="square" lIns="0" tIns="0" rIns="0" bIns="0" rtlCol="0" anchor="ctr"/>
          <a:lstStyle/>
          <a:p>
            <a:pPr indent="0" marL="0">
              <a:buNone/>
            </a:pPr>
            <a:r>
              <a:rPr lang="en-US" sz="1150" b="1" dirty="0">
                <a:solidFill>
                  <a:srgbClr val="111111"/>
                </a:solidFill>
                <a:latin typeface="Arial" pitchFamily="34" charset="0"/>
                <a:ea typeface="Arial" pitchFamily="34" charset="-122"/>
                <a:cs typeface="Arial" pitchFamily="34" charset="-120"/>
              </a:rPr>
              <a:t>Mobilya</a:t>
            </a:r>
            <a:endParaRPr lang="en-US" sz="1150" dirty="0"/>
          </a:p>
        </p:txBody>
      </p:sp>
      <p:sp>
        <p:nvSpPr>
          <p:cNvPr id="27" name="Text 25"/>
          <p:cNvSpPr txBox="1"/>
          <p:nvPr/>
        </p:nvSpPr>
        <p:spPr>
          <a:xfrm>
            <a:off x="3227832" y="3364992"/>
            <a:ext cx="4389120" cy="310896"/>
          </a:xfrm>
          <a:prstGeom prst="rect">
            <a:avLst/>
          </a:prstGeom>
          <a:noFill/>
          <a:ln/>
        </p:spPr>
        <p:txBody>
          <a:bodyPr wrap="square" lIns="0" tIns="0" rIns="0" bIns="0" rtlCol="0" anchor="ctr"/>
          <a:lstStyle/>
          <a:p>
            <a:pPr indent="0" marL="0">
              <a:buNone/>
            </a:pPr>
            <a:r>
              <a:rPr lang="en-US" sz="1150" dirty="0">
                <a:solidFill>
                  <a:srgbClr val="3A3A3A"/>
                </a:solidFill>
                <a:latin typeface="Arial" pitchFamily="34" charset="0"/>
                <a:ea typeface="Arial" pitchFamily="34" charset="-122"/>
                <a:cs typeface="Arial" pitchFamily="34" charset="-120"/>
              </a:rPr>
              <a:t>Ölçü, malzeme, yüzey, paket, montaj</a:t>
            </a:r>
            <a:endParaRPr lang="en-US" sz="1150" dirty="0"/>
          </a:p>
        </p:txBody>
      </p:sp>
      <p:sp>
        <p:nvSpPr>
          <p:cNvPr id="28" name="Text 26"/>
          <p:cNvSpPr txBox="1"/>
          <p:nvPr/>
        </p:nvSpPr>
        <p:spPr>
          <a:xfrm>
            <a:off x="7799832" y="3364992"/>
            <a:ext cx="3383280" cy="310896"/>
          </a:xfrm>
          <a:prstGeom prst="rect">
            <a:avLst/>
          </a:prstGeom>
          <a:noFill/>
          <a:ln/>
        </p:spPr>
        <p:txBody>
          <a:bodyPr wrap="square" lIns="0" tIns="0" rIns="0" bIns="0" rtlCol="0" anchor="ctr"/>
          <a:lstStyle/>
          <a:p>
            <a:pPr indent="0" marL="0">
              <a:buNone/>
            </a:pPr>
            <a:r>
              <a:rPr lang="en-US" sz="1150" dirty="0">
                <a:solidFill>
                  <a:srgbClr val="3A3A3A"/>
                </a:solidFill>
                <a:latin typeface="Arial" pitchFamily="34" charset="0"/>
                <a:ea typeface="Arial" pitchFamily="34" charset="-122"/>
                <a:cs typeface="Arial" pitchFamily="34" charset="-120"/>
              </a:rPr>
              <a:t>Üretim süresi ile teslim süresi</a:t>
            </a:r>
            <a:endParaRPr lang="en-US" sz="1150" dirty="0"/>
          </a:p>
        </p:txBody>
      </p:sp>
      <p:sp>
        <p:nvSpPr>
          <p:cNvPr id="29" name="Shape 27"/>
          <p:cNvSpPr/>
          <p:nvPr/>
        </p:nvSpPr>
        <p:spPr>
          <a:xfrm>
            <a:off x="868680" y="3721608"/>
            <a:ext cx="10424160" cy="0"/>
          </a:xfrm>
          <a:prstGeom prst="line">
            <a:avLst/>
          </a:prstGeom>
          <a:noFill/>
          <a:ln w="9525">
            <a:solidFill>
              <a:srgbClr val="C2C2C2"/>
            </a:solidFill>
            <a:prstDash val="dash"/>
          </a:ln>
        </p:spPr>
      </p:sp>
      <p:sp>
        <p:nvSpPr>
          <p:cNvPr id="30" name="Text 28"/>
          <p:cNvSpPr txBox="1"/>
          <p:nvPr/>
        </p:nvSpPr>
        <p:spPr>
          <a:xfrm>
            <a:off x="941832" y="3767328"/>
            <a:ext cx="2103120" cy="310896"/>
          </a:xfrm>
          <a:prstGeom prst="rect">
            <a:avLst/>
          </a:prstGeom>
          <a:noFill/>
          <a:ln/>
        </p:spPr>
        <p:txBody>
          <a:bodyPr wrap="square" lIns="0" tIns="0" rIns="0" bIns="0" rtlCol="0" anchor="ctr"/>
          <a:lstStyle/>
          <a:p>
            <a:pPr indent="0" marL="0">
              <a:buNone/>
            </a:pPr>
            <a:r>
              <a:rPr lang="en-US" sz="1150" b="1" dirty="0">
                <a:solidFill>
                  <a:srgbClr val="111111"/>
                </a:solidFill>
                <a:latin typeface="Arial" pitchFamily="34" charset="0"/>
                <a:ea typeface="Arial" pitchFamily="34" charset="-122"/>
                <a:cs typeface="Arial" pitchFamily="34" charset="-120"/>
              </a:rPr>
              <a:t>Gıda</a:t>
            </a:r>
            <a:endParaRPr lang="en-US" sz="1150" dirty="0"/>
          </a:p>
        </p:txBody>
      </p:sp>
      <p:sp>
        <p:nvSpPr>
          <p:cNvPr id="31" name="Text 29"/>
          <p:cNvSpPr txBox="1"/>
          <p:nvPr/>
        </p:nvSpPr>
        <p:spPr>
          <a:xfrm>
            <a:off x="3227832" y="3767328"/>
            <a:ext cx="4389120" cy="310896"/>
          </a:xfrm>
          <a:prstGeom prst="rect">
            <a:avLst/>
          </a:prstGeom>
          <a:noFill/>
          <a:ln/>
        </p:spPr>
        <p:txBody>
          <a:bodyPr wrap="square" lIns="0" tIns="0" rIns="0" bIns="0" rtlCol="0" anchor="ctr"/>
          <a:lstStyle/>
          <a:p>
            <a:pPr indent="0" marL="0">
              <a:buNone/>
            </a:pPr>
            <a:r>
              <a:rPr lang="en-US" sz="1150" dirty="0">
                <a:solidFill>
                  <a:srgbClr val="3A3A3A"/>
                </a:solidFill>
                <a:latin typeface="Arial" pitchFamily="34" charset="0"/>
                <a:ea typeface="Arial" pitchFamily="34" charset="-122"/>
                <a:cs typeface="Arial" pitchFamily="34" charset="-120"/>
              </a:rPr>
              <a:t>İçerik, ambalaj, raf ömrü, saklama, alerjen</a:t>
            </a:r>
            <a:endParaRPr lang="en-US" sz="1150" dirty="0"/>
          </a:p>
        </p:txBody>
      </p:sp>
      <p:sp>
        <p:nvSpPr>
          <p:cNvPr id="32" name="Text 30"/>
          <p:cNvSpPr txBox="1"/>
          <p:nvPr/>
        </p:nvSpPr>
        <p:spPr>
          <a:xfrm>
            <a:off x="7799832" y="3767328"/>
            <a:ext cx="3383280" cy="310896"/>
          </a:xfrm>
          <a:prstGeom prst="rect">
            <a:avLst/>
          </a:prstGeom>
          <a:noFill/>
          <a:ln/>
        </p:spPr>
        <p:txBody>
          <a:bodyPr wrap="square" lIns="0" tIns="0" rIns="0" bIns="0" rtlCol="0" anchor="ctr"/>
          <a:lstStyle/>
          <a:p>
            <a:pPr indent="0" marL="0">
              <a:buNone/>
            </a:pPr>
            <a:r>
              <a:rPr lang="en-US" sz="1150" dirty="0">
                <a:solidFill>
                  <a:srgbClr val="3A3A3A"/>
                </a:solidFill>
                <a:latin typeface="Arial" pitchFamily="34" charset="0"/>
                <a:ea typeface="Arial" pitchFamily="34" charset="-122"/>
                <a:cs typeface="Arial" pitchFamily="34" charset="-120"/>
              </a:rPr>
              <a:t>Üretimden itibaren süre ile kalan süre</a:t>
            </a:r>
            <a:endParaRPr lang="en-US" sz="1150" dirty="0"/>
          </a:p>
        </p:txBody>
      </p:sp>
      <p:sp>
        <p:nvSpPr>
          <p:cNvPr id="33" name="Shape 31"/>
          <p:cNvSpPr/>
          <p:nvPr/>
        </p:nvSpPr>
        <p:spPr>
          <a:xfrm>
            <a:off x="868680" y="4123944"/>
            <a:ext cx="10424160" cy="0"/>
          </a:xfrm>
          <a:prstGeom prst="line">
            <a:avLst/>
          </a:prstGeom>
          <a:noFill/>
          <a:ln w="9525">
            <a:solidFill>
              <a:srgbClr val="C2C2C2"/>
            </a:solidFill>
            <a:prstDash val="dash"/>
          </a:ln>
        </p:spPr>
      </p:sp>
      <p:sp>
        <p:nvSpPr>
          <p:cNvPr id="34" name="Shape 32"/>
          <p:cNvSpPr/>
          <p:nvPr/>
        </p:nvSpPr>
        <p:spPr>
          <a:xfrm>
            <a:off x="868680" y="4343400"/>
            <a:ext cx="5074920" cy="1325880"/>
          </a:xfrm>
          <a:prstGeom prst="roundRect">
            <a:avLst>
              <a:gd name="adj" fmla="val 2759"/>
            </a:avLst>
          </a:prstGeom>
          <a:solidFill>
            <a:srgbClr val="E4E4E4"/>
          </a:solidFill>
          <a:ln w="9525">
            <a:solidFill>
              <a:srgbClr val="C2C2C2"/>
            </a:solidFill>
            <a:prstDash val="solid"/>
          </a:ln>
        </p:spPr>
      </p:sp>
      <p:sp>
        <p:nvSpPr>
          <p:cNvPr id="35" name="Text 33"/>
          <p:cNvSpPr txBox="1"/>
          <p:nvPr/>
        </p:nvSpPr>
        <p:spPr>
          <a:xfrm>
            <a:off x="1143000" y="4480560"/>
            <a:ext cx="4572000" cy="256032"/>
          </a:xfrm>
          <a:prstGeom prst="rect">
            <a:avLst/>
          </a:prstGeom>
          <a:noFill/>
          <a:ln/>
        </p:spPr>
        <p:txBody>
          <a:bodyPr wrap="square" lIns="0" tIns="0" rIns="0" bIns="0" rtlCol="0" anchor="ctr"/>
          <a:lstStyle/>
          <a:p>
            <a:pPr indent="0" marL="0">
              <a:buNone/>
            </a:pPr>
            <a:r>
              <a:rPr lang="en-US" sz="1050" spc="240" kern="0" dirty="0">
                <a:solidFill>
                  <a:srgbClr val="888888"/>
                </a:solidFill>
                <a:latin typeface="Arial" pitchFamily="34" charset="0"/>
                <a:ea typeface="Arial" pitchFamily="34" charset="-122"/>
                <a:cs typeface="Arial" pitchFamily="34" charset="-120"/>
              </a:rPr>
              <a:t>MAKİNE · ÖNCE</a:t>
            </a:r>
            <a:endParaRPr lang="en-US" sz="1050" dirty="0"/>
          </a:p>
        </p:txBody>
      </p:sp>
      <p:sp>
        <p:nvSpPr>
          <p:cNvPr id="36" name="Text 34"/>
          <p:cNvSpPr txBox="1"/>
          <p:nvPr/>
        </p:nvSpPr>
        <p:spPr>
          <a:xfrm>
            <a:off x="1143000" y="4800600"/>
            <a:ext cx="4617720" cy="731520"/>
          </a:xfrm>
          <a:prstGeom prst="rect">
            <a:avLst/>
          </a:prstGeom>
          <a:noFill/>
          <a:ln/>
        </p:spPr>
        <p:txBody>
          <a:bodyPr wrap="square" lIns="0" tIns="0" rIns="0" bIns="0" rtlCol="0" anchor="ctr"/>
          <a:lstStyle/>
          <a:p>
            <a:pPr indent="0" marL="0">
              <a:buNone/>
            </a:pPr>
            <a:r>
              <a:rPr lang="en-US" sz="1700" i="1" dirty="0">
                <a:solidFill>
                  <a:srgbClr val="666666"/>
                </a:solidFill>
                <a:latin typeface="Cambria" pitchFamily="34" charset="0"/>
                <a:ea typeface="Cambria" pitchFamily="34" charset="-122"/>
                <a:cs typeface="Cambria" pitchFamily="34" charset="-120"/>
              </a:rPr>
              <a:t>"Yüksek kaliteli endüstriyel redüktör."</a:t>
            </a:r>
            <a:endParaRPr lang="en-US" sz="1700" dirty="0"/>
          </a:p>
        </p:txBody>
      </p:sp>
      <p:sp>
        <p:nvSpPr>
          <p:cNvPr id="37" name="Shape 35"/>
          <p:cNvSpPr/>
          <p:nvPr/>
        </p:nvSpPr>
        <p:spPr>
          <a:xfrm>
            <a:off x="6217920" y="4343400"/>
            <a:ext cx="5074920" cy="1325880"/>
          </a:xfrm>
          <a:prstGeom prst="roundRect">
            <a:avLst>
              <a:gd name="adj" fmla="val 2759"/>
            </a:avLst>
          </a:prstGeom>
          <a:solidFill>
            <a:srgbClr val="E2DCF7"/>
          </a:solidFill>
          <a:ln w="9525">
            <a:solidFill>
              <a:srgbClr val="6D4AE0"/>
            </a:solidFill>
            <a:prstDash val="solid"/>
          </a:ln>
        </p:spPr>
      </p:sp>
      <p:sp>
        <p:nvSpPr>
          <p:cNvPr id="38" name="Text 36"/>
          <p:cNvSpPr txBox="1"/>
          <p:nvPr/>
        </p:nvSpPr>
        <p:spPr>
          <a:xfrm>
            <a:off x="6492240" y="4480560"/>
            <a:ext cx="4572000" cy="256032"/>
          </a:xfrm>
          <a:prstGeom prst="rect">
            <a:avLst/>
          </a:prstGeom>
          <a:noFill/>
          <a:ln/>
        </p:spPr>
        <p:txBody>
          <a:bodyPr wrap="square" lIns="0" tIns="0" rIns="0" bIns="0" rtlCol="0" anchor="ctr"/>
          <a:lstStyle/>
          <a:p>
            <a:pPr indent="0" marL="0">
              <a:buNone/>
            </a:pPr>
            <a:r>
              <a:rPr lang="en-US" sz="1050" spc="240" kern="0" dirty="0">
                <a:solidFill>
                  <a:srgbClr val="6D4AE0"/>
                </a:solidFill>
                <a:latin typeface="Arial" pitchFamily="34" charset="0"/>
                <a:ea typeface="Arial" pitchFamily="34" charset="-122"/>
                <a:cs typeface="Arial" pitchFamily="34" charset="-120"/>
              </a:rPr>
              <a:t>MAKİNE · SONRA</a:t>
            </a:r>
            <a:endParaRPr lang="en-US" sz="1050" dirty="0"/>
          </a:p>
        </p:txBody>
      </p:sp>
      <p:sp>
        <p:nvSpPr>
          <p:cNvPr id="39" name="Text 37"/>
          <p:cNvSpPr txBox="1"/>
          <p:nvPr/>
        </p:nvSpPr>
        <p:spPr>
          <a:xfrm>
            <a:off x="6492240" y="4773168"/>
            <a:ext cx="4617720" cy="822960"/>
          </a:xfrm>
          <a:prstGeom prst="rect">
            <a:avLst/>
          </a:prstGeom>
          <a:noFill/>
          <a:ln/>
        </p:spPr>
        <p:txBody>
          <a:bodyPr wrap="square" lIns="0" tIns="0" rIns="0" bIns="0" rtlCol="0" anchor="ctr"/>
          <a:lstStyle/>
          <a:p>
            <a:pPr indent="0" marL="0">
              <a:buNone/>
            </a:pPr>
            <a:r>
              <a:rPr lang="en-US" sz="1500" b="1" i="1" dirty="0">
                <a:solidFill>
                  <a:srgbClr val="2A1C6B"/>
                </a:solidFill>
                <a:latin typeface="Cambria" pitchFamily="34" charset="0"/>
                <a:ea typeface="Cambria" pitchFamily="34" charset="-122"/>
                <a:cs typeface="Cambria" pitchFamily="34" charset="-120"/>
              </a:rPr>
              <a:t>"Helisel dişli redüktör. Çıkış devri 15 d/dk, tork 1.200 Nm, IP65, 12 ay garanti."</a:t>
            </a:r>
            <a:endParaRPr lang="en-US" sz="1500" dirty="0"/>
          </a:p>
        </p:txBody>
      </p:sp>
      <p:sp>
        <p:nvSpPr>
          <p:cNvPr id="40" name="Text 38"/>
          <p:cNvSpPr txBox="1"/>
          <p:nvPr/>
        </p:nvSpPr>
        <p:spPr>
          <a:xfrm>
            <a:off x="868680" y="5852160"/>
            <a:ext cx="10424160" cy="274320"/>
          </a:xfrm>
          <a:prstGeom prst="rect">
            <a:avLst/>
          </a:prstGeom>
          <a:noFill/>
          <a:ln/>
        </p:spPr>
        <p:txBody>
          <a:bodyPr wrap="square" lIns="0" tIns="0" rIns="0" bIns="0" rtlCol="0" anchor="ctr"/>
          <a:lstStyle/>
          <a:p>
            <a:pPr indent="0" marL="0">
              <a:buNone/>
            </a:pPr>
            <a:r>
              <a:rPr lang="en-US" sz="1000" dirty="0">
                <a:solidFill>
                  <a:srgbClr val="8E8E8E"/>
                </a:solidFill>
                <a:latin typeface="Arial" pitchFamily="34" charset="0"/>
                <a:ea typeface="Arial" pitchFamily="34" charset="-122"/>
                <a:cs typeface="Arial" pitchFamily="34" charset="-120"/>
              </a:rPr>
              <a:t>Kurgusal örnek değerler. Gerçek test yoksa değer uydurmayın; hangi belgenin gerektiğini işaretleyin.</a:t>
            </a:r>
            <a:endParaRPr lang="en-US" sz="1000" dirty="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name="Slide 5">
    <p:bg>
      <p:bgPr>
        <a:solidFill>
          <a:srgbClr val="EFEFEF"/>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9A9A9A"/>
            </a:solidFill>
            <a:prstDash val="solid"/>
          </a:ln>
        </p:spPr>
      </p:sp>
      <p:sp>
        <p:nvSpPr>
          <p:cNvPr id="3" name="Shape 1"/>
          <p:cNvSpPr/>
          <p:nvPr/>
        </p:nvSpPr>
        <p:spPr>
          <a:xfrm>
            <a:off x="658368" y="6199632"/>
            <a:ext cx="10844784" cy="0"/>
          </a:xfrm>
          <a:prstGeom prst="line">
            <a:avLst/>
          </a:prstGeom>
          <a:noFill/>
          <a:ln w="9525">
            <a:solidFill>
              <a:srgbClr val="9A9A9A"/>
            </a:solidFill>
            <a:prstDash val="solid"/>
          </a:ln>
        </p:spPr>
      </p:sp>
      <p:sp>
        <p:nvSpPr>
          <p:cNvPr id="4" name="Shape 2"/>
          <p:cNvSpPr/>
          <p:nvPr/>
        </p:nvSpPr>
        <p:spPr>
          <a:xfrm>
            <a:off x="658368" y="457200"/>
            <a:ext cx="0" cy="402336"/>
          </a:xfrm>
          <a:prstGeom prst="line">
            <a:avLst/>
          </a:prstGeom>
          <a:noFill/>
          <a:ln w="9525">
            <a:solidFill>
              <a:srgbClr val="9A9A9A"/>
            </a:solidFill>
            <a:prstDash val="solid"/>
          </a:ln>
        </p:spPr>
      </p:sp>
      <p:sp>
        <p:nvSpPr>
          <p:cNvPr id="5" name="Shape 3"/>
          <p:cNvSpPr/>
          <p:nvPr/>
        </p:nvSpPr>
        <p:spPr>
          <a:xfrm>
            <a:off x="658368" y="5998464"/>
            <a:ext cx="0" cy="402336"/>
          </a:xfrm>
          <a:prstGeom prst="line">
            <a:avLst/>
          </a:prstGeom>
          <a:noFill/>
          <a:ln w="9525">
            <a:solidFill>
              <a:srgbClr val="9A9A9A"/>
            </a:solidFill>
            <a:prstDash val="solid"/>
          </a:ln>
        </p:spPr>
      </p:sp>
      <p:sp>
        <p:nvSpPr>
          <p:cNvPr id="6" name="Shape 4"/>
          <p:cNvSpPr/>
          <p:nvPr/>
        </p:nvSpPr>
        <p:spPr>
          <a:xfrm>
            <a:off x="11503152" y="457200"/>
            <a:ext cx="0" cy="402336"/>
          </a:xfrm>
          <a:prstGeom prst="line">
            <a:avLst/>
          </a:prstGeom>
          <a:noFill/>
          <a:ln w="9525">
            <a:solidFill>
              <a:srgbClr val="9A9A9A"/>
            </a:solidFill>
            <a:prstDash val="solid"/>
          </a:ln>
        </p:spPr>
      </p:sp>
      <p:sp>
        <p:nvSpPr>
          <p:cNvPr id="7" name="Shape 5"/>
          <p:cNvSpPr/>
          <p:nvPr/>
        </p:nvSpPr>
        <p:spPr>
          <a:xfrm>
            <a:off x="11503152" y="5998464"/>
            <a:ext cx="0" cy="402336"/>
          </a:xfrm>
          <a:prstGeom prst="line">
            <a:avLst/>
          </a:prstGeom>
          <a:noFill/>
          <a:ln w="9525">
            <a:solidFill>
              <a:srgbClr val="9A9A9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6B6B6B"/>
                </a:solidFill>
                <a:latin typeface="Arial" pitchFamily="34" charset="0"/>
                <a:ea typeface="Arial" pitchFamily="34" charset="-122"/>
                <a:cs typeface="Arial" pitchFamily="34" charset="-120"/>
              </a:rPr>
              <a:t>ÜRÜN KİMLİĞİ</a:t>
            </a:r>
            <a:endParaRPr lang="en-US" sz="1100" dirty="0"/>
          </a:p>
        </p:txBody>
      </p:sp>
      <p:sp>
        <p:nvSpPr>
          <p:cNvPr id="9" name="Shape 7"/>
          <p:cNvSpPr/>
          <p:nvPr/>
        </p:nvSpPr>
        <p:spPr>
          <a:xfrm>
            <a:off x="9464040" y="850392"/>
            <a:ext cx="1783080" cy="274320"/>
          </a:xfrm>
          <a:prstGeom prst="roundRect">
            <a:avLst>
              <a:gd name="adj" fmla="val 16667"/>
            </a:avLst>
          </a:prstGeom>
          <a:solidFill>
            <a:srgbClr val="E2DCF7"/>
          </a:solidFill>
          <a:ln w="6350">
            <a:solidFill>
              <a:srgbClr val="6D4AE0"/>
            </a:solidFill>
            <a:prstDash val="solid"/>
          </a:ln>
        </p:spPr>
      </p:sp>
      <p:sp>
        <p:nvSpPr>
          <p:cNvPr id="10" name="Text 8"/>
          <p:cNvSpPr txBox="1"/>
          <p:nvPr/>
        </p:nvSpPr>
        <p:spPr>
          <a:xfrm>
            <a:off x="9464040" y="850392"/>
            <a:ext cx="1783080" cy="274320"/>
          </a:xfrm>
          <a:prstGeom prst="rect">
            <a:avLst/>
          </a:prstGeom>
          <a:noFill/>
          <a:ln/>
        </p:spPr>
        <p:txBody>
          <a:bodyPr wrap="square" lIns="0" tIns="0" rIns="0" bIns="0" rtlCol="0" anchor="ctr"/>
          <a:lstStyle/>
          <a:p>
            <a:pPr algn="ctr" indent="0" marL="0">
              <a:buNone/>
            </a:pPr>
            <a:r>
              <a:rPr lang="en-US" sz="850" b="1" spc="150" kern="0" dirty="0">
                <a:solidFill>
                  <a:srgbClr val="6D4AE0"/>
                </a:solidFill>
                <a:latin typeface="Arial" pitchFamily="34" charset="0"/>
                <a:ea typeface="Arial" pitchFamily="34" charset="-122"/>
                <a:cs typeface="Arial" pitchFamily="34" charset="-120"/>
              </a:rPr>
              <a:t>KURGUSAL ÖRNEK</a:t>
            </a:r>
            <a:endParaRPr lang="en-US" sz="850" dirty="0"/>
          </a:p>
        </p:txBody>
      </p:sp>
      <p:sp>
        <p:nvSpPr>
          <p:cNvPr id="11" name="Text 9"/>
          <p:cNvSpPr txBox="1"/>
          <p:nvPr/>
        </p:nvSpPr>
        <p:spPr>
          <a:xfrm>
            <a:off x="822960" y="1207008"/>
            <a:ext cx="10515600" cy="731520"/>
          </a:xfrm>
          <a:prstGeom prst="rect">
            <a:avLst/>
          </a:prstGeom>
          <a:noFill/>
          <a:ln/>
        </p:spPr>
        <p:txBody>
          <a:bodyPr wrap="square" lIns="0" tIns="0" rIns="0" bIns="0" rtlCol="0" anchor="ctr"/>
          <a:lstStyle/>
          <a:p>
            <a:pPr algn="ctr" indent="0" marL="0">
              <a:buNone/>
            </a:pPr>
            <a:r>
              <a:rPr lang="en-US" sz="2700" dirty="0">
                <a:solidFill>
                  <a:srgbClr val="111111"/>
                </a:solidFill>
                <a:latin typeface="Arial" pitchFamily="34" charset="0"/>
                <a:ea typeface="Arial" pitchFamily="34" charset="-122"/>
                <a:cs typeface="Arial" pitchFamily="34" charset="-120"/>
              </a:rPr>
              <a:t>Ürününüzün </a:t>
            </a:r>
            <a:pPr algn="ctr" indent="0" marL="0">
              <a:buNone/>
            </a:pPr>
            <a:r>
              <a:rPr lang="en-US" sz="2700" b="1" i="1" dirty="0">
                <a:solidFill>
                  <a:srgbClr val="6D4AE0"/>
                </a:solidFill>
                <a:latin typeface="Cambria" pitchFamily="34" charset="0"/>
                <a:ea typeface="Cambria" pitchFamily="34" charset="-122"/>
                <a:cs typeface="Cambria" pitchFamily="34" charset="-120"/>
              </a:rPr>
              <a:t>nüfus cüzdanı numarası</a:t>
            </a:r>
            <a:pPr algn="ctr" indent="0" marL="0">
              <a:buNone/>
            </a:pPr>
            <a:r>
              <a:rPr lang="en-US" sz="2700" dirty="0">
                <a:solidFill>
                  <a:srgbClr val="111111"/>
                </a:solidFill>
                <a:latin typeface="Arial" pitchFamily="34" charset="0"/>
                <a:ea typeface="Arial" pitchFamily="34" charset="-122"/>
                <a:cs typeface="Arial" pitchFamily="34" charset="-120"/>
              </a:rPr>
              <a:t> her yerde aynı olmalı</a:t>
            </a:r>
            <a:endParaRPr lang="en-US" sz="2700" dirty="0"/>
          </a:p>
        </p:txBody>
      </p:sp>
      <p:sp>
        <p:nvSpPr>
          <p:cNvPr id="12" name="Shape 10"/>
          <p:cNvSpPr/>
          <p:nvPr/>
        </p:nvSpPr>
        <p:spPr>
          <a:xfrm>
            <a:off x="960120" y="2240280"/>
            <a:ext cx="2331720" cy="1371600"/>
          </a:xfrm>
          <a:prstGeom prst="roundRect">
            <a:avLst>
              <a:gd name="adj" fmla="val 2667"/>
            </a:avLst>
          </a:prstGeom>
          <a:solidFill>
            <a:srgbClr val="E4E4E4"/>
          </a:solidFill>
          <a:ln w="9525">
            <a:solidFill>
              <a:srgbClr val="C2C2C2"/>
            </a:solidFill>
            <a:prstDash val="solid"/>
          </a:ln>
        </p:spPr>
      </p:sp>
      <p:sp>
        <p:nvSpPr>
          <p:cNvPr id="13" name="Text 11"/>
          <p:cNvSpPr txBox="1"/>
          <p:nvPr/>
        </p:nvSpPr>
        <p:spPr>
          <a:xfrm>
            <a:off x="1188720" y="2395728"/>
            <a:ext cx="1920240" cy="256032"/>
          </a:xfrm>
          <a:prstGeom prst="rect">
            <a:avLst/>
          </a:prstGeom>
          <a:noFill/>
          <a:ln/>
        </p:spPr>
        <p:txBody>
          <a:bodyPr wrap="square" lIns="0" tIns="0" rIns="0" bIns="0" rtlCol="0" anchor="ctr"/>
          <a:lstStyle/>
          <a:p>
            <a:pPr indent="0" marL="0">
              <a:buNone/>
            </a:pPr>
            <a:r>
              <a:rPr lang="en-US" sz="1050" spc="240" kern="0" dirty="0">
                <a:solidFill>
                  <a:srgbClr val="888888"/>
                </a:solidFill>
                <a:latin typeface="Arial" pitchFamily="34" charset="0"/>
                <a:ea typeface="Arial" pitchFamily="34" charset="-122"/>
                <a:cs typeface="Arial" pitchFamily="34" charset="-120"/>
              </a:rPr>
              <a:t>WEB SİTESİ</a:t>
            </a:r>
            <a:endParaRPr lang="en-US" sz="1050" dirty="0"/>
          </a:p>
        </p:txBody>
      </p:sp>
      <p:sp>
        <p:nvSpPr>
          <p:cNvPr id="14" name="Text 12"/>
          <p:cNvSpPr txBox="1"/>
          <p:nvPr/>
        </p:nvSpPr>
        <p:spPr>
          <a:xfrm>
            <a:off x="1188720" y="2743200"/>
            <a:ext cx="1965960" cy="640080"/>
          </a:xfrm>
          <a:prstGeom prst="rect">
            <a:avLst/>
          </a:prstGeom>
          <a:noFill/>
          <a:ln/>
        </p:spPr>
        <p:txBody>
          <a:bodyPr wrap="square" lIns="0" tIns="0" rIns="0" bIns="0" rtlCol="0" anchor="ctr"/>
          <a:lstStyle/>
          <a:p>
            <a:pPr indent="0" marL="0">
              <a:buNone/>
            </a:pPr>
            <a:r>
              <a:rPr lang="en-US" sz="1600" b="1" dirty="0">
                <a:solidFill>
                  <a:srgbClr val="222222"/>
                </a:solidFill>
                <a:latin typeface="Arial" pitchFamily="34" charset="0"/>
                <a:ea typeface="Arial" pitchFamily="34" charset="-122"/>
                <a:cs typeface="Arial" pitchFamily="34" charset="-120"/>
              </a:rPr>
              <a:t>MD500-W</a:t>
            </a:r>
            <a:endParaRPr lang="en-US" sz="1600" dirty="0"/>
          </a:p>
        </p:txBody>
      </p:sp>
      <p:sp>
        <p:nvSpPr>
          <p:cNvPr id="15" name="Shape 13"/>
          <p:cNvSpPr/>
          <p:nvPr/>
        </p:nvSpPr>
        <p:spPr>
          <a:xfrm>
            <a:off x="3566160" y="2240280"/>
            <a:ext cx="2331720" cy="1371600"/>
          </a:xfrm>
          <a:prstGeom prst="roundRect">
            <a:avLst>
              <a:gd name="adj" fmla="val 2667"/>
            </a:avLst>
          </a:prstGeom>
          <a:solidFill>
            <a:srgbClr val="E4E4E4"/>
          </a:solidFill>
          <a:ln w="9525">
            <a:solidFill>
              <a:srgbClr val="C2C2C2"/>
            </a:solidFill>
            <a:prstDash val="solid"/>
          </a:ln>
        </p:spPr>
      </p:sp>
      <p:sp>
        <p:nvSpPr>
          <p:cNvPr id="16" name="Text 14"/>
          <p:cNvSpPr txBox="1"/>
          <p:nvPr/>
        </p:nvSpPr>
        <p:spPr>
          <a:xfrm>
            <a:off x="3794760" y="2395728"/>
            <a:ext cx="1920240" cy="256032"/>
          </a:xfrm>
          <a:prstGeom prst="rect">
            <a:avLst/>
          </a:prstGeom>
          <a:noFill/>
          <a:ln/>
        </p:spPr>
        <p:txBody>
          <a:bodyPr wrap="square" lIns="0" tIns="0" rIns="0" bIns="0" rtlCol="0" anchor="ctr"/>
          <a:lstStyle/>
          <a:p>
            <a:pPr indent="0" marL="0">
              <a:buNone/>
            </a:pPr>
            <a:r>
              <a:rPr lang="en-US" sz="1050" spc="240" kern="0" dirty="0">
                <a:solidFill>
                  <a:srgbClr val="888888"/>
                </a:solidFill>
                <a:latin typeface="Arial" pitchFamily="34" charset="0"/>
                <a:ea typeface="Arial" pitchFamily="34" charset="-122"/>
                <a:cs typeface="Arial" pitchFamily="34" charset="-120"/>
              </a:rPr>
              <a:t>ALIBABA PROFİLİ</a:t>
            </a:r>
            <a:endParaRPr lang="en-US" sz="1050" dirty="0"/>
          </a:p>
        </p:txBody>
      </p:sp>
      <p:sp>
        <p:nvSpPr>
          <p:cNvPr id="17" name="Text 15"/>
          <p:cNvSpPr txBox="1"/>
          <p:nvPr/>
        </p:nvSpPr>
        <p:spPr>
          <a:xfrm>
            <a:off x="3794760" y="2743200"/>
            <a:ext cx="1965960" cy="640080"/>
          </a:xfrm>
          <a:prstGeom prst="rect">
            <a:avLst/>
          </a:prstGeom>
          <a:noFill/>
          <a:ln/>
        </p:spPr>
        <p:txBody>
          <a:bodyPr wrap="square" lIns="0" tIns="0" rIns="0" bIns="0" rtlCol="0" anchor="ctr"/>
          <a:lstStyle/>
          <a:p>
            <a:pPr indent="0" marL="0">
              <a:buNone/>
            </a:pPr>
            <a:r>
              <a:rPr lang="en-US" sz="1600" b="1" dirty="0">
                <a:solidFill>
                  <a:srgbClr val="222222"/>
                </a:solidFill>
                <a:latin typeface="Arial" pitchFamily="34" charset="0"/>
                <a:ea typeface="Arial" pitchFamily="34" charset="-122"/>
                <a:cs typeface="Arial" pitchFamily="34" charset="-120"/>
              </a:rPr>
              <a:t>MD-500</a:t>
            </a:r>
            <a:endParaRPr lang="en-US" sz="1600" dirty="0"/>
          </a:p>
        </p:txBody>
      </p:sp>
      <p:sp>
        <p:nvSpPr>
          <p:cNvPr id="18" name="Shape 16"/>
          <p:cNvSpPr/>
          <p:nvPr/>
        </p:nvSpPr>
        <p:spPr>
          <a:xfrm>
            <a:off x="6172200" y="2240280"/>
            <a:ext cx="2331720" cy="1371600"/>
          </a:xfrm>
          <a:prstGeom prst="roundRect">
            <a:avLst>
              <a:gd name="adj" fmla="val 2667"/>
            </a:avLst>
          </a:prstGeom>
          <a:solidFill>
            <a:srgbClr val="E4E4E4"/>
          </a:solidFill>
          <a:ln w="9525">
            <a:solidFill>
              <a:srgbClr val="C2C2C2"/>
            </a:solidFill>
            <a:prstDash val="solid"/>
          </a:ln>
        </p:spPr>
      </p:sp>
      <p:sp>
        <p:nvSpPr>
          <p:cNvPr id="19" name="Text 17"/>
          <p:cNvSpPr txBox="1"/>
          <p:nvPr/>
        </p:nvSpPr>
        <p:spPr>
          <a:xfrm>
            <a:off x="6400800" y="2395728"/>
            <a:ext cx="1920240" cy="256032"/>
          </a:xfrm>
          <a:prstGeom prst="rect">
            <a:avLst/>
          </a:prstGeom>
          <a:noFill/>
          <a:ln/>
        </p:spPr>
        <p:txBody>
          <a:bodyPr wrap="square" lIns="0" tIns="0" rIns="0" bIns="0" rtlCol="0" anchor="ctr"/>
          <a:lstStyle/>
          <a:p>
            <a:pPr indent="0" marL="0">
              <a:buNone/>
            </a:pPr>
            <a:r>
              <a:rPr lang="en-US" sz="1050" spc="240" kern="0" dirty="0">
                <a:solidFill>
                  <a:srgbClr val="888888"/>
                </a:solidFill>
                <a:latin typeface="Arial" pitchFamily="34" charset="0"/>
                <a:ea typeface="Arial" pitchFamily="34" charset="-122"/>
                <a:cs typeface="Arial" pitchFamily="34" charset="-120"/>
              </a:rPr>
              <a:t>TEKLİF FORMU</a:t>
            </a:r>
            <a:endParaRPr lang="en-US" sz="1050" dirty="0"/>
          </a:p>
        </p:txBody>
      </p:sp>
      <p:sp>
        <p:nvSpPr>
          <p:cNvPr id="20" name="Text 18"/>
          <p:cNvSpPr txBox="1"/>
          <p:nvPr/>
        </p:nvSpPr>
        <p:spPr>
          <a:xfrm>
            <a:off x="6400800" y="2743200"/>
            <a:ext cx="1965960" cy="640080"/>
          </a:xfrm>
          <a:prstGeom prst="rect">
            <a:avLst/>
          </a:prstGeom>
          <a:noFill/>
          <a:ln/>
        </p:spPr>
        <p:txBody>
          <a:bodyPr wrap="square" lIns="0" tIns="0" rIns="0" bIns="0" rtlCol="0" anchor="ctr"/>
          <a:lstStyle/>
          <a:p>
            <a:pPr indent="0" marL="0">
              <a:buNone/>
            </a:pPr>
            <a:r>
              <a:rPr lang="en-US" sz="1600" b="1" dirty="0">
                <a:solidFill>
                  <a:srgbClr val="222222"/>
                </a:solidFill>
                <a:latin typeface="Arial" pitchFamily="34" charset="0"/>
                <a:ea typeface="Arial" pitchFamily="34" charset="-122"/>
                <a:cs typeface="Arial" pitchFamily="34" charset="-120"/>
              </a:rPr>
              <a:t>500WHT</a:t>
            </a:r>
            <a:endParaRPr lang="en-US" sz="1600" dirty="0"/>
          </a:p>
        </p:txBody>
      </p:sp>
      <p:sp>
        <p:nvSpPr>
          <p:cNvPr id="21" name="Shape 19"/>
          <p:cNvSpPr/>
          <p:nvPr/>
        </p:nvSpPr>
        <p:spPr>
          <a:xfrm>
            <a:off x="8778240" y="2240280"/>
            <a:ext cx="2331720" cy="1371600"/>
          </a:xfrm>
          <a:prstGeom prst="roundRect">
            <a:avLst>
              <a:gd name="adj" fmla="val 2667"/>
            </a:avLst>
          </a:prstGeom>
          <a:solidFill>
            <a:srgbClr val="E4E4E4"/>
          </a:solidFill>
          <a:ln w="9525">
            <a:solidFill>
              <a:srgbClr val="C2C2C2"/>
            </a:solidFill>
            <a:prstDash val="solid"/>
          </a:ln>
        </p:spPr>
      </p:sp>
      <p:sp>
        <p:nvSpPr>
          <p:cNvPr id="22" name="Text 20"/>
          <p:cNvSpPr txBox="1"/>
          <p:nvPr/>
        </p:nvSpPr>
        <p:spPr>
          <a:xfrm>
            <a:off x="9006840" y="2395728"/>
            <a:ext cx="1920240" cy="256032"/>
          </a:xfrm>
          <a:prstGeom prst="rect">
            <a:avLst/>
          </a:prstGeom>
          <a:noFill/>
          <a:ln/>
        </p:spPr>
        <p:txBody>
          <a:bodyPr wrap="square" lIns="0" tIns="0" rIns="0" bIns="0" rtlCol="0" anchor="ctr"/>
          <a:lstStyle/>
          <a:p>
            <a:pPr indent="0" marL="0">
              <a:buNone/>
            </a:pPr>
            <a:r>
              <a:rPr lang="en-US" sz="1050" spc="240" kern="0" dirty="0">
                <a:solidFill>
                  <a:srgbClr val="888888"/>
                </a:solidFill>
                <a:latin typeface="Arial" pitchFamily="34" charset="0"/>
                <a:ea typeface="Arial" pitchFamily="34" charset="-122"/>
                <a:cs typeface="Arial" pitchFamily="34" charset="-120"/>
              </a:rPr>
              <a:t>KATALOG PDF</a:t>
            </a:r>
            <a:endParaRPr lang="en-US" sz="1050" dirty="0"/>
          </a:p>
        </p:txBody>
      </p:sp>
      <p:sp>
        <p:nvSpPr>
          <p:cNvPr id="23" name="Text 21"/>
          <p:cNvSpPr txBox="1"/>
          <p:nvPr/>
        </p:nvSpPr>
        <p:spPr>
          <a:xfrm>
            <a:off x="9006840" y="2743200"/>
            <a:ext cx="1965960" cy="640080"/>
          </a:xfrm>
          <a:prstGeom prst="rect">
            <a:avLst/>
          </a:prstGeom>
          <a:noFill/>
          <a:ln/>
        </p:spPr>
        <p:txBody>
          <a:bodyPr wrap="square" lIns="0" tIns="0" rIns="0" bIns="0" rtlCol="0" anchor="ctr"/>
          <a:lstStyle/>
          <a:p>
            <a:pPr indent="0" marL="0">
              <a:buNone/>
            </a:pPr>
            <a:r>
              <a:rPr lang="en-US" sz="1600" b="1" dirty="0">
                <a:solidFill>
                  <a:srgbClr val="222222"/>
                </a:solidFill>
                <a:latin typeface="Arial" pitchFamily="34" charset="0"/>
                <a:ea typeface="Arial" pitchFamily="34" charset="-122"/>
                <a:cs typeface="Arial" pitchFamily="34" charset="-120"/>
              </a:rPr>
              <a:t>Havlu 70x140 Beyaz</a:t>
            </a:r>
            <a:endParaRPr lang="en-US" sz="1600" dirty="0"/>
          </a:p>
        </p:txBody>
      </p:sp>
      <p:sp>
        <p:nvSpPr>
          <p:cNvPr id="24" name="Text 22"/>
          <p:cNvSpPr txBox="1"/>
          <p:nvPr/>
        </p:nvSpPr>
        <p:spPr>
          <a:xfrm>
            <a:off x="868680" y="3886200"/>
            <a:ext cx="10424160" cy="457200"/>
          </a:xfrm>
          <a:prstGeom prst="rect">
            <a:avLst/>
          </a:prstGeom>
          <a:noFill/>
          <a:ln/>
        </p:spPr>
        <p:txBody>
          <a:bodyPr wrap="square" lIns="0" tIns="0" rIns="0" bIns="0" rtlCol="0" anchor="ctr"/>
          <a:lstStyle/>
          <a:p>
            <a:pPr algn="ctr" indent="0" marL="0">
              <a:buNone/>
            </a:pPr>
            <a:r>
              <a:rPr lang="en-US" sz="2000" b="1" i="1" dirty="0">
                <a:solidFill>
                  <a:srgbClr val="6D4AE0"/>
                </a:solidFill>
                <a:latin typeface="Cambria" pitchFamily="34" charset="0"/>
                <a:ea typeface="Cambria" pitchFamily="34" charset="-122"/>
                <a:cs typeface="Cambria" pitchFamily="34" charset="-120"/>
              </a:rPr>
              <a:t>İnsan bunların aynı havlu olduğunu anlar. Ajan dört ayrı ürün görür.</a:t>
            </a:r>
            <a:endParaRPr lang="en-US" sz="2000" dirty="0"/>
          </a:p>
        </p:txBody>
      </p:sp>
      <p:sp>
        <p:nvSpPr>
          <p:cNvPr id="25" name="Shape 23"/>
          <p:cNvSpPr/>
          <p:nvPr/>
        </p:nvSpPr>
        <p:spPr>
          <a:xfrm>
            <a:off x="960120" y="4572000"/>
            <a:ext cx="10241280" cy="1051560"/>
          </a:xfrm>
          <a:prstGeom prst="roundRect">
            <a:avLst>
              <a:gd name="adj" fmla="val 3478"/>
            </a:avLst>
          </a:prstGeom>
          <a:solidFill>
            <a:srgbClr val="E2DCF7"/>
          </a:solidFill>
          <a:ln w="9525">
            <a:solidFill>
              <a:srgbClr val="6D4AE0"/>
            </a:solidFill>
            <a:prstDash val="solid"/>
          </a:ln>
        </p:spPr>
      </p:sp>
      <p:sp>
        <p:nvSpPr>
          <p:cNvPr id="26" name="Text 24"/>
          <p:cNvSpPr txBox="1"/>
          <p:nvPr/>
        </p:nvSpPr>
        <p:spPr>
          <a:xfrm>
            <a:off x="1280160" y="4572000"/>
            <a:ext cx="9692640" cy="1051560"/>
          </a:xfrm>
          <a:prstGeom prst="rect">
            <a:avLst/>
          </a:prstGeom>
          <a:noFill/>
          <a:ln/>
        </p:spPr>
        <p:txBody>
          <a:bodyPr wrap="square" lIns="0" tIns="0" rIns="0" bIns="0" rtlCol="0" anchor="ctr"/>
          <a:lstStyle/>
          <a:p>
            <a:pPr indent="0" marL="0">
              <a:buNone/>
            </a:pPr>
            <a:r>
              <a:rPr lang="en-US" sz="1500" b="1" dirty="0">
                <a:solidFill>
                  <a:srgbClr val="6D4AE0"/>
                </a:solidFill>
                <a:latin typeface="Arial" pitchFamily="34" charset="0"/>
                <a:ea typeface="Arial" pitchFamily="34" charset="-122"/>
                <a:cs typeface="Arial" pitchFamily="34" charset="-120"/>
              </a:rPr>
              <a:t>Tek kural: </a:t>
            </a:r>
            <a:pPr indent="0" marL="0">
              <a:buNone/>
            </a:pPr>
            <a:r>
              <a:rPr lang="en-US" sz="1500" dirty="0">
                <a:solidFill>
                  <a:srgbClr val="2A1C6B"/>
                </a:solidFill>
                <a:latin typeface="Arial" pitchFamily="34" charset="0"/>
                <a:ea typeface="Arial" pitchFamily="34" charset="-122"/>
                <a:cs typeface="Arial" pitchFamily="34" charset="-120"/>
              </a:rPr>
              <a:t>her ürüne bir kod, her yerde aynı kod. Barkod (GTIN) varsa onu, yoksa kendi parça numaranızı kullanın. Olmayan kodu uydurmayın.</a:t>
            </a:r>
            <a:endParaRPr lang="en-US" sz="1500"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name="Slide 6">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3A3A3A"/>
            </a:solidFill>
            <a:prstDash val="solid"/>
          </a:ln>
        </p:spPr>
      </p:sp>
      <p:sp>
        <p:nvSpPr>
          <p:cNvPr id="3" name="Shape 1"/>
          <p:cNvSpPr/>
          <p:nvPr/>
        </p:nvSpPr>
        <p:spPr>
          <a:xfrm>
            <a:off x="658368" y="6199632"/>
            <a:ext cx="10844784" cy="0"/>
          </a:xfrm>
          <a:prstGeom prst="line">
            <a:avLst/>
          </a:prstGeom>
          <a:noFill/>
          <a:ln w="9525">
            <a:solidFill>
              <a:srgbClr val="3A3A3A"/>
            </a:solidFill>
            <a:prstDash val="solid"/>
          </a:ln>
        </p:spPr>
      </p:sp>
      <p:sp>
        <p:nvSpPr>
          <p:cNvPr id="4" name="Shape 2"/>
          <p:cNvSpPr/>
          <p:nvPr/>
        </p:nvSpPr>
        <p:spPr>
          <a:xfrm>
            <a:off x="658368" y="457200"/>
            <a:ext cx="0" cy="402336"/>
          </a:xfrm>
          <a:prstGeom prst="line">
            <a:avLst/>
          </a:prstGeom>
          <a:noFill/>
          <a:ln w="9525">
            <a:solidFill>
              <a:srgbClr val="3A3A3A"/>
            </a:solidFill>
            <a:prstDash val="solid"/>
          </a:ln>
        </p:spPr>
      </p:sp>
      <p:sp>
        <p:nvSpPr>
          <p:cNvPr id="5" name="Shape 3"/>
          <p:cNvSpPr/>
          <p:nvPr/>
        </p:nvSpPr>
        <p:spPr>
          <a:xfrm>
            <a:off x="658368" y="5998464"/>
            <a:ext cx="0" cy="402336"/>
          </a:xfrm>
          <a:prstGeom prst="line">
            <a:avLst/>
          </a:prstGeom>
          <a:noFill/>
          <a:ln w="9525">
            <a:solidFill>
              <a:srgbClr val="3A3A3A"/>
            </a:solidFill>
            <a:prstDash val="solid"/>
          </a:ln>
        </p:spPr>
      </p:sp>
      <p:sp>
        <p:nvSpPr>
          <p:cNvPr id="6" name="Shape 4"/>
          <p:cNvSpPr/>
          <p:nvPr/>
        </p:nvSpPr>
        <p:spPr>
          <a:xfrm>
            <a:off x="11503152" y="457200"/>
            <a:ext cx="0" cy="402336"/>
          </a:xfrm>
          <a:prstGeom prst="line">
            <a:avLst/>
          </a:prstGeom>
          <a:noFill/>
          <a:ln w="9525">
            <a:solidFill>
              <a:srgbClr val="3A3A3A"/>
            </a:solidFill>
            <a:prstDash val="solid"/>
          </a:ln>
        </p:spPr>
      </p:sp>
      <p:sp>
        <p:nvSpPr>
          <p:cNvPr id="7" name="Shape 5"/>
          <p:cNvSpPr/>
          <p:nvPr/>
        </p:nvSpPr>
        <p:spPr>
          <a:xfrm>
            <a:off x="11503152" y="5998464"/>
            <a:ext cx="0" cy="402336"/>
          </a:xfrm>
          <a:prstGeom prst="line">
            <a:avLst/>
          </a:prstGeom>
          <a:noFill/>
          <a:ln w="9525">
            <a:solidFill>
              <a:srgbClr val="3A3A3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8A8A8A"/>
                </a:solidFill>
                <a:latin typeface="Arial" pitchFamily="34" charset="0"/>
                <a:ea typeface="Arial" pitchFamily="34" charset="-122"/>
                <a:cs typeface="Arial" pitchFamily="34" charset="-120"/>
              </a:rPr>
              <a:t>KARANLIK YAPAY ZEKÂ ETKİSİ</a:t>
            </a:r>
            <a:endParaRPr lang="en-US" sz="1100" dirty="0"/>
          </a:p>
        </p:txBody>
      </p:sp>
      <p:sp>
        <p:nvSpPr>
          <p:cNvPr id="9" name="Text 7"/>
          <p:cNvSpPr txBox="1"/>
          <p:nvPr/>
        </p:nvSpPr>
        <p:spPr>
          <a:xfrm>
            <a:off x="822960" y="1207008"/>
            <a:ext cx="10515600" cy="731520"/>
          </a:xfrm>
          <a:prstGeom prst="rect">
            <a:avLst/>
          </a:prstGeom>
          <a:noFill/>
          <a:ln/>
        </p:spPr>
        <p:txBody>
          <a:bodyPr wrap="square" lIns="0" tIns="0" rIns="0" bIns="0" rtlCol="0" anchor="ctr"/>
          <a:lstStyle/>
          <a:p>
            <a:pPr algn="ctr" indent="0" marL="0">
              <a:buNone/>
            </a:pPr>
            <a:r>
              <a:rPr lang="en-US" sz="3400" dirty="0">
                <a:solidFill>
                  <a:srgbClr val="FFFFFF"/>
                </a:solidFill>
                <a:latin typeface="Arial" pitchFamily="34" charset="0"/>
                <a:ea typeface="Arial" pitchFamily="34" charset="-122"/>
                <a:cs typeface="Arial" pitchFamily="34" charset="-120"/>
              </a:rPr>
              <a:t>Etkinin bir kısmı </a:t>
            </a:r>
            <a:pPr algn="ctr" indent="0" marL="0">
              <a:buNone/>
            </a:pPr>
            <a:r>
              <a:rPr lang="en-US" sz="3400" b="1" i="1" dirty="0">
                <a:solidFill>
                  <a:srgbClr val="A78BFA"/>
                </a:solidFill>
                <a:latin typeface="Cambria" pitchFamily="34" charset="0"/>
                <a:ea typeface="Cambria" pitchFamily="34" charset="-122"/>
                <a:cs typeface="Cambria" pitchFamily="34" charset="-120"/>
              </a:rPr>
              <a:t>iz bırakmıyor</a:t>
            </a:r>
            <a:endParaRPr lang="en-US" sz="3400" dirty="0"/>
          </a:p>
        </p:txBody>
      </p:sp>
      <p:sp>
        <p:nvSpPr>
          <p:cNvPr id="10" name="Text 8"/>
          <p:cNvSpPr txBox="1"/>
          <p:nvPr/>
        </p:nvSpPr>
        <p:spPr>
          <a:xfrm>
            <a:off x="960120" y="2423160"/>
            <a:ext cx="1828800" cy="457200"/>
          </a:xfrm>
          <a:prstGeom prst="rect">
            <a:avLst/>
          </a:prstGeom>
          <a:noFill/>
          <a:ln/>
        </p:spPr>
        <p:txBody>
          <a:bodyPr wrap="square" lIns="0" tIns="0" rIns="0" bIns="0" rtlCol="0" anchor="ctr"/>
          <a:lstStyle/>
          <a:p>
            <a:pPr indent="0" marL="0">
              <a:buNone/>
            </a:pPr>
            <a:r>
              <a:rPr lang="en-US" sz="2000" b="1" i="1" dirty="0">
                <a:solidFill>
                  <a:srgbClr val="BBBBBB"/>
                </a:solidFill>
                <a:latin typeface="Cambria" pitchFamily="34" charset="0"/>
                <a:ea typeface="Cambria" pitchFamily="34" charset="-122"/>
                <a:cs typeface="Cambria" pitchFamily="34" charset="-120"/>
              </a:rPr>
              <a:t>Fuarda</a:t>
            </a:r>
            <a:endParaRPr lang="en-US" sz="2000" dirty="0"/>
          </a:p>
        </p:txBody>
      </p:sp>
      <p:sp>
        <p:nvSpPr>
          <p:cNvPr id="11" name="Shape 9"/>
          <p:cNvSpPr/>
          <p:nvPr/>
        </p:nvSpPr>
        <p:spPr>
          <a:xfrm>
            <a:off x="2834640" y="2194560"/>
            <a:ext cx="2514600" cy="914400"/>
          </a:xfrm>
          <a:prstGeom prst="roundRect">
            <a:avLst>
              <a:gd name="adj" fmla="val 4000"/>
            </a:avLst>
          </a:prstGeom>
          <a:solidFill>
            <a:srgbClr val="141414"/>
          </a:solidFill>
          <a:ln w="9525">
            <a:solidFill>
              <a:srgbClr val="3A3A3A"/>
            </a:solidFill>
            <a:prstDash val="solid"/>
          </a:ln>
        </p:spPr>
      </p:sp>
      <p:sp>
        <p:nvSpPr>
          <p:cNvPr id="12" name="Text 10"/>
          <p:cNvSpPr txBox="1"/>
          <p:nvPr/>
        </p:nvSpPr>
        <p:spPr>
          <a:xfrm>
            <a:off x="3017520" y="2194560"/>
            <a:ext cx="2148840" cy="914400"/>
          </a:xfrm>
          <a:prstGeom prst="rect">
            <a:avLst/>
          </a:prstGeom>
          <a:noFill/>
          <a:ln/>
        </p:spPr>
        <p:txBody>
          <a:bodyPr wrap="square" lIns="0" tIns="0" rIns="0" bIns="0" rtlCol="0" anchor="ctr"/>
          <a:lstStyle/>
          <a:p>
            <a:pPr indent="0" marL="0">
              <a:buNone/>
            </a:pPr>
            <a:r>
              <a:rPr lang="en-US" sz="1300" dirty="0">
                <a:solidFill>
                  <a:srgbClr val="DDDDDD"/>
                </a:solidFill>
                <a:latin typeface="Arial" pitchFamily="34" charset="0"/>
                <a:ea typeface="Arial" pitchFamily="34" charset="-122"/>
                <a:cs typeface="Arial" pitchFamily="34" charset="-120"/>
              </a:rPr>
              <a:t>Alıcı standınızdan kartvizit aldı</a:t>
            </a:r>
            <a:endParaRPr lang="en-US" sz="1300" dirty="0"/>
          </a:p>
        </p:txBody>
      </p:sp>
      <p:sp>
        <p:nvSpPr>
          <p:cNvPr id="13" name="Text 11"/>
          <p:cNvSpPr txBox="1"/>
          <p:nvPr/>
        </p:nvSpPr>
        <p:spPr>
          <a:xfrm>
            <a:off x="5349240" y="2423160"/>
            <a:ext cx="320040" cy="457200"/>
          </a:xfrm>
          <a:prstGeom prst="rect">
            <a:avLst/>
          </a:prstGeom>
          <a:noFill/>
          <a:ln/>
        </p:spPr>
        <p:txBody>
          <a:bodyPr wrap="square" lIns="0" tIns="0" rIns="0" bIns="0" rtlCol="0" anchor="ctr"/>
          <a:lstStyle/>
          <a:p>
            <a:pPr algn="ctr" indent="0" marL="0">
              <a:buNone/>
            </a:pPr>
            <a:r>
              <a:rPr lang="en-US" sz="1800" dirty="0">
                <a:solidFill>
                  <a:srgbClr val="A78BFA"/>
                </a:solidFill>
                <a:latin typeface="Arial" pitchFamily="34" charset="0"/>
                <a:ea typeface="Arial" pitchFamily="34" charset="-122"/>
                <a:cs typeface="Arial" pitchFamily="34" charset="-120"/>
              </a:rPr>
              <a:t>→</a:t>
            </a:r>
            <a:endParaRPr lang="en-US" sz="1800" dirty="0"/>
          </a:p>
        </p:txBody>
      </p:sp>
      <p:sp>
        <p:nvSpPr>
          <p:cNvPr id="14" name="Shape 12"/>
          <p:cNvSpPr/>
          <p:nvPr/>
        </p:nvSpPr>
        <p:spPr>
          <a:xfrm>
            <a:off x="5669280" y="2194560"/>
            <a:ext cx="2514600" cy="914400"/>
          </a:xfrm>
          <a:prstGeom prst="roundRect">
            <a:avLst>
              <a:gd name="adj" fmla="val 4000"/>
            </a:avLst>
          </a:prstGeom>
          <a:solidFill>
            <a:srgbClr val="141414"/>
          </a:solidFill>
          <a:ln w="9525">
            <a:solidFill>
              <a:srgbClr val="3A3A3A"/>
            </a:solidFill>
            <a:prstDash val="solid"/>
          </a:ln>
        </p:spPr>
      </p:sp>
      <p:sp>
        <p:nvSpPr>
          <p:cNvPr id="15" name="Text 13"/>
          <p:cNvSpPr txBox="1"/>
          <p:nvPr/>
        </p:nvSpPr>
        <p:spPr>
          <a:xfrm>
            <a:off x="5852160" y="2194560"/>
            <a:ext cx="2148840" cy="914400"/>
          </a:xfrm>
          <a:prstGeom prst="rect">
            <a:avLst/>
          </a:prstGeom>
          <a:noFill/>
          <a:ln/>
        </p:spPr>
        <p:txBody>
          <a:bodyPr wrap="square" lIns="0" tIns="0" rIns="0" bIns="0" rtlCol="0" anchor="ctr"/>
          <a:lstStyle/>
          <a:p>
            <a:pPr indent="0" marL="0">
              <a:buNone/>
            </a:pPr>
            <a:r>
              <a:rPr lang="en-US" sz="1300" dirty="0">
                <a:solidFill>
                  <a:srgbClr val="DDDDDD"/>
                </a:solidFill>
                <a:latin typeface="Arial" pitchFamily="34" charset="0"/>
                <a:ea typeface="Arial" pitchFamily="34" charset="-122"/>
                <a:cs typeface="Arial" pitchFamily="34" charset="-120"/>
              </a:rPr>
              <a:t>İki hafta sonra Google'a firma adınızı yazdı</a:t>
            </a:r>
            <a:endParaRPr lang="en-US" sz="1300" dirty="0"/>
          </a:p>
        </p:txBody>
      </p:sp>
      <p:sp>
        <p:nvSpPr>
          <p:cNvPr id="16" name="Text 14"/>
          <p:cNvSpPr txBox="1"/>
          <p:nvPr/>
        </p:nvSpPr>
        <p:spPr>
          <a:xfrm>
            <a:off x="8183880" y="2423160"/>
            <a:ext cx="320040" cy="457200"/>
          </a:xfrm>
          <a:prstGeom prst="rect">
            <a:avLst/>
          </a:prstGeom>
          <a:noFill/>
          <a:ln/>
        </p:spPr>
        <p:txBody>
          <a:bodyPr wrap="square" lIns="0" tIns="0" rIns="0" bIns="0" rtlCol="0" anchor="ctr"/>
          <a:lstStyle/>
          <a:p>
            <a:pPr algn="ctr" indent="0" marL="0">
              <a:buNone/>
            </a:pPr>
            <a:r>
              <a:rPr lang="en-US" sz="1800" dirty="0">
                <a:solidFill>
                  <a:srgbClr val="A78BFA"/>
                </a:solidFill>
                <a:latin typeface="Arial" pitchFamily="34" charset="0"/>
                <a:ea typeface="Arial" pitchFamily="34" charset="-122"/>
                <a:cs typeface="Arial" pitchFamily="34" charset="-120"/>
              </a:rPr>
              <a:t>→</a:t>
            </a:r>
            <a:endParaRPr lang="en-US" sz="1800" dirty="0"/>
          </a:p>
        </p:txBody>
      </p:sp>
      <p:sp>
        <p:nvSpPr>
          <p:cNvPr id="17" name="Shape 15"/>
          <p:cNvSpPr/>
          <p:nvPr/>
        </p:nvSpPr>
        <p:spPr>
          <a:xfrm>
            <a:off x="8503920" y="2194560"/>
            <a:ext cx="2514600" cy="914400"/>
          </a:xfrm>
          <a:prstGeom prst="roundRect">
            <a:avLst>
              <a:gd name="adj" fmla="val 4000"/>
            </a:avLst>
          </a:prstGeom>
          <a:solidFill>
            <a:srgbClr val="141414"/>
          </a:solidFill>
          <a:ln w="9525">
            <a:solidFill>
              <a:srgbClr val="3A3A3A"/>
            </a:solidFill>
            <a:prstDash val="solid"/>
          </a:ln>
        </p:spPr>
      </p:sp>
      <p:sp>
        <p:nvSpPr>
          <p:cNvPr id="18" name="Text 16"/>
          <p:cNvSpPr txBox="1"/>
          <p:nvPr/>
        </p:nvSpPr>
        <p:spPr>
          <a:xfrm>
            <a:off x="8686800" y="2194560"/>
            <a:ext cx="2148840" cy="914400"/>
          </a:xfrm>
          <a:prstGeom prst="rect">
            <a:avLst/>
          </a:prstGeom>
          <a:noFill/>
          <a:ln/>
        </p:spPr>
        <p:txBody>
          <a:bodyPr wrap="square" lIns="0" tIns="0" rIns="0" bIns="0" rtlCol="0" anchor="ctr"/>
          <a:lstStyle/>
          <a:p>
            <a:pPr indent="0" marL="0">
              <a:buNone/>
            </a:pPr>
            <a:r>
              <a:rPr lang="en-US" sz="1300" dirty="0">
                <a:solidFill>
                  <a:srgbClr val="DDDDDD"/>
                </a:solidFill>
                <a:latin typeface="Arial" pitchFamily="34" charset="0"/>
                <a:ea typeface="Arial" pitchFamily="34" charset="-122"/>
                <a:cs typeface="Arial" pitchFamily="34" charset="-120"/>
              </a:rPr>
              <a:t>Analitik: "Google'dan geldi"</a:t>
            </a:r>
            <a:endParaRPr lang="en-US" sz="1300" dirty="0"/>
          </a:p>
        </p:txBody>
      </p:sp>
      <p:sp>
        <p:nvSpPr>
          <p:cNvPr id="19" name="Text 17"/>
          <p:cNvSpPr txBox="1"/>
          <p:nvPr/>
        </p:nvSpPr>
        <p:spPr>
          <a:xfrm>
            <a:off x="960120" y="3657600"/>
            <a:ext cx="1828800" cy="457200"/>
          </a:xfrm>
          <a:prstGeom prst="rect">
            <a:avLst/>
          </a:prstGeom>
          <a:noFill/>
          <a:ln/>
        </p:spPr>
        <p:txBody>
          <a:bodyPr wrap="square" lIns="0" tIns="0" rIns="0" bIns="0" rtlCol="0" anchor="ctr"/>
          <a:lstStyle/>
          <a:p>
            <a:pPr indent="0" marL="0">
              <a:buNone/>
            </a:pPr>
            <a:r>
              <a:rPr lang="en-US" sz="2000" b="1" i="1" dirty="0">
                <a:solidFill>
                  <a:srgbClr val="A78BFA"/>
                </a:solidFill>
                <a:latin typeface="Cambria" pitchFamily="34" charset="0"/>
                <a:ea typeface="Cambria" pitchFamily="34" charset="-122"/>
                <a:cs typeface="Cambria" pitchFamily="34" charset="-120"/>
              </a:rPr>
              <a:t>Yapay zekâda</a:t>
            </a:r>
            <a:endParaRPr lang="en-US" sz="2000" dirty="0"/>
          </a:p>
        </p:txBody>
      </p:sp>
      <p:sp>
        <p:nvSpPr>
          <p:cNvPr id="20" name="Shape 18"/>
          <p:cNvSpPr/>
          <p:nvPr/>
        </p:nvSpPr>
        <p:spPr>
          <a:xfrm>
            <a:off x="2834640" y="3429000"/>
            <a:ext cx="2514600" cy="914400"/>
          </a:xfrm>
          <a:prstGeom prst="roundRect">
            <a:avLst>
              <a:gd name="adj" fmla="val 4000"/>
            </a:avLst>
          </a:prstGeom>
          <a:solidFill>
            <a:srgbClr val="141414"/>
          </a:solidFill>
          <a:ln w="9525">
            <a:solidFill>
              <a:srgbClr val="3A3A3A"/>
            </a:solidFill>
            <a:prstDash val="solid"/>
          </a:ln>
        </p:spPr>
      </p:sp>
      <p:sp>
        <p:nvSpPr>
          <p:cNvPr id="21" name="Text 19"/>
          <p:cNvSpPr txBox="1"/>
          <p:nvPr/>
        </p:nvSpPr>
        <p:spPr>
          <a:xfrm>
            <a:off x="3017520" y="3429000"/>
            <a:ext cx="2148840" cy="914400"/>
          </a:xfrm>
          <a:prstGeom prst="rect">
            <a:avLst/>
          </a:prstGeom>
          <a:noFill/>
          <a:ln/>
        </p:spPr>
        <p:txBody>
          <a:bodyPr wrap="square" lIns="0" tIns="0" rIns="0" bIns="0" rtlCol="0" anchor="ctr"/>
          <a:lstStyle/>
          <a:p>
            <a:pPr indent="0" marL="0">
              <a:buNone/>
            </a:pPr>
            <a:r>
              <a:rPr lang="en-US" sz="1300" dirty="0">
                <a:solidFill>
                  <a:srgbClr val="DDDDDD"/>
                </a:solidFill>
                <a:latin typeface="Arial" pitchFamily="34" charset="0"/>
                <a:ea typeface="Arial" pitchFamily="34" charset="-122"/>
                <a:cs typeface="Arial" pitchFamily="34" charset="-120"/>
              </a:rPr>
              <a:t>Alıcı ChatGPT'de adınızı gördü</a:t>
            </a:r>
            <a:endParaRPr lang="en-US" sz="1300" dirty="0"/>
          </a:p>
        </p:txBody>
      </p:sp>
      <p:sp>
        <p:nvSpPr>
          <p:cNvPr id="22" name="Text 20"/>
          <p:cNvSpPr txBox="1"/>
          <p:nvPr/>
        </p:nvSpPr>
        <p:spPr>
          <a:xfrm>
            <a:off x="5349240" y="3657600"/>
            <a:ext cx="320040" cy="457200"/>
          </a:xfrm>
          <a:prstGeom prst="rect">
            <a:avLst/>
          </a:prstGeom>
          <a:noFill/>
          <a:ln/>
        </p:spPr>
        <p:txBody>
          <a:bodyPr wrap="square" lIns="0" tIns="0" rIns="0" bIns="0" rtlCol="0" anchor="ctr"/>
          <a:lstStyle/>
          <a:p>
            <a:pPr algn="ctr" indent="0" marL="0">
              <a:buNone/>
            </a:pPr>
            <a:r>
              <a:rPr lang="en-US" sz="1800" dirty="0">
                <a:solidFill>
                  <a:srgbClr val="A78BFA"/>
                </a:solidFill>
                <a:latin typeface="Arial" pitchFamily="34" charset="0"/>
                <a:ea typeface="Arial" pitchFamily="34" charset="-122"/>
                <a:cs typeface="Arial" pitchFamily="34" charset="-120"/>
              </a:rPr>
              <a:t>→</a:t>
            </a:r>
            <a:endParaRPr lang="en-US" sz="1800" dirty="0"/>
          </a:p>
        </p:txBody>
      </p:sp>
      <p:sp>
        <p:nvSpPr>
          <p:cNvPr id="23" name="Shape 21"/>
          <p:cNvSpPr/>
          <p:nvPr/>
        </p:nvSpPr>
        <p:spPr>
          <a:xfrm>
            <a:off x="5669280" y="3429000"/>
            <a:ext cx="2514600" cy="914400"/>
          </a:xfrm>
          <a:prstGeom prst="roundRect">
            <a:avLst>
              <a:gd name="adj" fmla="val 4000"/>
            </a:avLst>
          </a:prstGeom>
          <a:solidFill>
            <a:srgbClr val="141414"/>
          </a:solidFill>
          <a:ln w="9525">
            <a:solidFill>
              <a:srgbClr val="3A3A3A"/>
            </a:solidFill>
            <a:prstDash val="solid"/>
          </a:ln>
        </p:spPr>
      </p:sp>
      <p:sp>
        <p:nvSpPr>
          <p:cNvPr id="24" name="Text 22"/>
          <p:cNvSpPr txBox="1"/>
          <p:nvPr/>
        </p:nvSpPr>
        <p:spPr>
          <a:xfrm>
            <a:off x="5852160" y="3429000"/>
            <a:ext cx="2148840" cy="914400"/>
          </a:xfrm>
          <a:prstGeom prst="rect">
            <a:avLst/>
          </a:prstGeom>
          <a:noFill/>
          <a:ln/>
        </p:spPr>
        <p:txBody>
          <a:bodyPr wrap="square" lIns="0" tIns="0" rIns="0" bIns="0" rtlCol="0" anchor="ctr"/>
          <a:lstStyle/>
          <a:p>
            <a:pPr indent="0" marL="0">
              <a:buNone/>
            </a:pPr>
            <a:r>
              <a:rPr lang="en-US" sz="1300" dirty="0">
                <a:solidFill>
                  <a:srgbClr val="DDDDDD"/>
                </a:solidFill>
                <a:latin typeface="Arial" pitchFamily="34" charset="0"/>
                <a:ea typeface="Arial" pitchFamily="34" charset="-122"/>
                <a:cs typeface="Arial" pitchFamily="34" charset="-120"/>
              </a:rPr>
              <a:t>İki gün sonra sitenize doğrudan girdi</a:t>
            </a:r>
            <a:endParaRPr lang="en-US" sz="1300" dirty="0"/>
          </a:p>
        </p:txBody>
      </p:sp>
      <p:sp>
        <p:nvSpPr>
          <p:cNvPr id="25" name="Text 23"/>
          <p:cNvSpPr txBox="1"/>
          <p:nvPr/>
        </p:nvSpPr>
        <p:spPr>
          <a:xfrm>
            <a:off x="8183880" y="3657600"/>
            <a:ext cx="320040" cy="457200"/>
          </a:xfrm>
          <a:prstGeom prst="rect">
            <a:avLst/>
          </a:prstGeom>
          <a:noFill/>
          <a:ln/>
        </p:spPr>
        <p:txBody>
          <a:bodyPr wrap="square" lIns="0" tIns="0" rIns="0" bIns="0" rtlCol="0" anchor="ctr"/>
          <a:lstStyle/>
          <a:p>
            <a:pPr algn="ctr" indent="0" marL="0">
              <a:buNone/>
            </a:pPr>
            <a:r>
              <a:rPr lang="en-US" sz="1800" dirty="0">
                <a:solidFill>
                  <a:srgbClr val="A78BFA"/>
                </a:solidFill>
                <a:latin typeface="Arial" pitchFamily="34" charset="0"/>
                <a:ea typeface="Arial" pitchFamily="34" charset="-122"/>
                <a:cs typeface="Arial" pitchFamily="34" charset="-120"/>
              </a:rPr>
              <a:t>→</a:t>
            </a:r>
            <a:endParaRPr lang="en-US" sz="1800" dirty="0"/>
          </a:p>
        </p:txBody>
      </p:sp>
      <p:sp>
        <p:nvSpPr>
          <p:cNvPr id="26" name="Shape 24"/>
          <p:cNvSpPr/>
          <p:nvPr/>
        </p:nvSpPr>
        <p:spPr>
          <a:xfrm>
            <a:off x="8503920" y="3429000"/>
            <a:ext cx="2514600" cy="914400"/>
          </a:xfrm>
          <a:prstGeom prst="roundRect">
            <a:avLst>
              <a:gd name="adj" fmla="val 4000"/>
            </a:avLst>
          </a:prstGeom>
          <a:solidFill>
            <a:srgbClr val="2A2145"/>
          </a:solidFill>
          <a:ln w="9525">
            <a:solidFill>
              <a:srgbClr val="A78BFA"/>
            </a:solidFill>
            <a:prstDash val="solid"/>
          </a:ln>
        </p:spPr>
      </p:sp>
      <p:sp>
        <p:nvSpPr>
          <p:cNvPr id="27" name="Text 25"/>
          <p:cNvSpPr txBox="1"/>
          <p:nvPr/>
        </p:nvSpPr>
        <p:spPr>
          <a:xfrm>
            <a:off x="8686800" y="3429000"/>
            <a:ext cx="2148840" cy="914400"/>
          </a:xfrm>
          <a:prstGeom prst="rect">
            <a:avLst/>
          </a:prstGeom>
          <a:noFill/>
          <a:ln/>
        </p:spPr>
        <p:txBody>
          <a:bodyPr wrap="square" lIns="0" tIns="0" rIns="0" bIns="0" rtlCol="0" anchor="ctr"/>
          <a:lstStyle/>
          <a:p>
            <a:pPr indent="0" marL="0">
              <a:buNone/>
            </a:pPr>
            <a:r>
              <a:rPr lang="en-US" sz="1300" dirty="0">
                <a:solidFill>
                  <a:srgbClr val="DDDDDD"/>
                </a:solidFill>
                <a:latin typeface="Arial" pitchFamily="34" charset="0"/>
                <a:ea typeface="Arial" pitchFamily="34" charset="-122"/>
                <a:cs typeface="Arial" pitchFamily="34" charset="-120"/>
              </a:rPr>
              <a:t>Analitik: "Doğrudan trafik"</a:t>
            </a:r>
            <a:endParaRPr lang="en-US" sz="1300" dirty="0"/>
          </a:p>
        </p:txBody>
      </p:sp>
      <p:sp>
        <p:nvSpPr>
          <p:cNvPr id="28" name="Text 26"/>
          <p:cNvSpPr txBox="1"/>
          <p:nvPr/>
        </p:nvSpPr>
        <p:spPr>
          <a:xfrm>
            <a:off x="960120" y="4846320"/>
            <a:ext cx="10241280" cy="548640"/>
          </a:xfrm>
          <a:prstGeom prst="rect">
            <a:avLst/>
          </a:prstGeom>
          <a:noFill/>
          <a:ln/>
        </p:spPr>
        <p:txBody>
          <a:bodyPr wrap="square" lIns="0" tIns="0" rIns="0" bIns="0" rtlCol="0" anchor="ctr"/>
          <a:lstStyle/>
          <a:p>
            <a:pPr algn="ctr" indent="0" marL="0">
              <a:buNone/>
            </a:pPr>
            <a:r>
              <a:rPr lang="en-US" sz="1500" b="1" dirty="0">
                <a:solidFill>
                  <a:srgbClr val="A78BFA"/>
                </a:solidFill>
                <a:latin typeface="Arial" pitchFamily="34" charset="0"/>
                <a:ea typeface="Arial" pitchFamily="34" charset="-122"/>
                <a:cs typeface="Arial" pitchFamily="34" charset="-120"/>
              </a:rPr>
              <a:t>Yarın: </a:t>
            </a:r>
            <a:pPr algn="ctr" indent="0" marL="0">
              <a:buNone/>
            </a:pPr>
            <a:r>
              <a:rPr lang="en-US" sz="1500" dirty="0">
                <a:solidFill>
                  <a:srgbClr val="E5E5E5"/>
                </a:solidFill>
                <a:latin typeface="Arial" pitchFamily="34" charset="0"/>
                <a:ea typeface="Arial" pitchFamily="34" charset="-122"/>
                <a:cs typeface="Arial" pitchFamily="34" charset="-120"/>
              </a:rPr>
              <a:t>teklif formuna "Bizi ilk nerede duydunuz?" sorusunu ekleyin. Seçeneklere "Yapay zekâ asistanı" yazın.</a:t>
            </a:r>
            <a:endParaRPr lang="en-US" sz="1500" dirty="0"/>
          </a:p>
        </p:txBody>
      </p:sp>
      <p:sp>
        <p:nvSpPr>
          <p:cNvPr id="29" name="Text 27"/>
          <p:cNvSpPr txBox="1"/>
          <p:nvPr/>
        </p:nvSpPr>
        <p:spPr>
          <a:xfrm>
            <a:off x="868680" y="5806440"/>
            <a:ext cx="10424160" cy="274320"/>
          </a:xfrm>
          <a:prstGeom prst="rect">
            <a:avLst/>
          </a:prstGeom>
          <a:noFill/>
          <a:ln/>
        </p:spPr>
        <p:txBody>
          <a:bodyPr wrap="square" lIns="0" tIns="0" rIns="0" bIns="0" rtlCol="0" anchor="ctr"/>
          <a:lstStyle/>
          <a:p>
            <a:pPr indent="0" marL="0">
              <a:buNone/>
            </a:pPr>
            <a:r>
              <a:rPr lang="en-US" sz="1000" dirty="0">
                <a:solidFill>
                  <a:srgbClr val="777777"/>
                </a:solidFill>
                <a:latin typeface="Arial" pitchFamily="34" charset="0"/>
                <a:ea typeface="Arial" pitchFamily="34" charset="-122"/>
                <a:cs typeface="Arial" pitchFamily="34" charset="-120"/>
              </a:rPr>
              <a:t>Analitikte yapay zekâdan gelen ziyaretler ayrı bir kanalda toplanabilir. Ama etkinin tamamını hiçbir zaman göremezsiniz.</a:t>
            </a:r>
            <a:endParaRPr lang="en-US" sz="1000"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name="Slide 7">
    <p:bg>
      <p:bgPr>
        <a:solidFill>
          <a:srgbClr val="EFEFEF"/>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9A9A9A"/>
            </a:solidFill>
            <a:prstDash val="solid"/>
          </a:ln>
        </p:spPr>
      </p:sp>
      <p:sp>
        <p:nvSpPr>
          <p:cNvPr id="3" name="Shape 1"/>
          <p:cNvSpPr/>
          <p:nvPr/>
        </p:nvSpPr>
        <p:spPr>
          <a:xfrm>
            <a:off x="658368" y="6199632"/>
            <a:ext cx="10844784" cy="0"/>
          </a:xfrm>
          <a:prstGeom prst="line">
            <a:avLst/>
          </a:prstGeom>
          <a:noFill/>
          <a:ln w="9525">
            <a:solidFill>
              <a:srgbClr val="9A9A9A"/>
            </a:solidFill>
            <a:prstDash val="solid"/>
          </a:ln>
        </p:spPr>
      </p:sp>
      <p:sp>
        <p:nvSpPr>
          <p:cNvPr id="4" name="Shape 2"/>
          <p:cNvSpPr/>
          <p:nvPr/>
        </p:nvSpPr>
        <p:spPr>
          <a:xfrm>
            <a:off x="658368" y="457200"/>
            <a:ext cx="0" cy="402336"/>
          </a:xfrm>
          <a:prstGeom prst="line">
            <a:avLst/>
          </a:prstGeom>
          <a:noFill/>
          <a:ln w="9525">
            <a:solidFill>
              <a:srgbClr val="9A9A9A"/>
            </a:solidFill>
            <a:prstDash val="solid"/>
          </a:ln>
        </p:spPr>
      </p:sp>
      <p:sp>
        <p:nvSpPr>
          <p:cNvPr id="5" name="Shape 3"/>
          <p:cNvSpPr/>
          <p:nvPr/>
        </p:nvSpPr>
        <p:spPr>
          <a:xfrm>
            <a:off x="658368" y="5998464"/>
            <a:ext cx="0" cy="402336"/>
          </a:xfrm>
          <a:prstGeom prst="line">
            <a:avLst/>
          </a:prstGeom>
          <a:noFill/>
          <a:ln w="9525">
            <a:solidFill>
              <a:srgbClr val="9A9A9A"/>
            </a:solidFill>
            <a:prstDash val="solid"/>
          </a:ln>
        </p:spPr>
      </p:sp>
      <p:sp>
        <p:nvSpPr>
          <p:cNvPr id="6" name="Shape 4"/>
          <p:cNvSpPr/>
          <p:nvPr/>
        </p:nvSpPr>
        <p:spPr>
          <a:xfrm>
            <a:off x="11503152" y="457200"/>
            <a:ext cx="0" cy="402336"/>
          </a:xfrm>
          <a:prstGeom prst="line">
            <a:avLst/>
          </a:prstGeom>
          <a:noFill/>
          <a:ln w="9525">
            <a:solidFill>
              <a:srgbClr val="9A9A9A"/>
            </a:solidFill>
            <a:prstDash val="solid"/>
          </a:ln>
        </p:spPr>
      </p:sp>
      <p:sp>
        <p:nvSpPr>
          <p:cNvPr id="7" name="Shape 5"/>
          <p:cNvSpPr/>
          <p:nvPr/>
        </p:nvSpPr>
        <p:spPr>
          <a:xfrm>
            <a:off x="11503152" y="5998464"/>
            <a:ext cx="0" cy="402336"/>
          </a:xfrm>
          <a:prstGeom prst="line">
            <a:avLst/>
          </a:prstGeom>
          <a:noFill/>
          <a:ln w="9525">
            <a:solidFill>
              <a:srgbClr val="9A9A9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6B6B6B"/>
                </a:solidFill>
                <a:latin typeface="Arial" pitchFamily="34" charset="0"/>
                <a:ea typeface="Arial" pitchFamily="34" charset="-122"/>
                <a:cs typeface="Arial" pitchFamily="34" charset="-120"/>
              </a:rPr>
              <a:t>NEYİ SAYACAĞIZ</a:t>
            </a:r>
            <a:endParaRPr lang="en-US" sz="1100" dirty="0"/>
          </a:p>
        </p:txBody>
      </p:sp>
      <p:sp>
        <p:nvSpPr>
          <p:cNvPr id="9" name="Shape 7"/>
          <p:cNvSpPr/>
          <p:nvPr/>
        </p:nvSpPr>
        <p:spPr>
          <a:xfrm>
            <a:off x="9464040" y="850392"/>
            <a:ext cx="1783080" cy="274320"/>
          </a:xfrm>
          <a:prstGeom prst="roundRect">
            <a:avLst>
              <a:gd name="adj" fmla="val 16667"/>
            </a:avLst>
          </a:prstGeom>
          <a:solidFill>
            <a:srgbClr val="E2DCF7"/>
          </a:solidFill>
          <a:ln w="6350">
            <a:solidFill>
              <a:srgbClr val="6D4AE0"/>
            </a:solidFill>
            <a:prstDash val="solid"/>
          </a:ln>
        </p:spPr>
      </p:sp>
      <p:sp>
        <p:nvSpPr>
          <p:cNvPr id="10" name="Text 8"/>
          <p:cNvSpPr txBox="1"/>
          <p:nvPr/>
        </p:nvSpPr>
        <p:spPr>
          <a:xfrm>
            <a:off x="9464040" y="850392"/>
            <a:ext cx="1783080" cy="274320"/>
          </a:xfrm>
          <a:prstGeom prst="rect">
            <a:avLst/>
          </a:prstGeom>
          <a:noFill/>
          <a:ln/>
        </p:spPr>
        <p:txBody>
          <a:bodyPr wrap="square" lIns="0" tIns="0" rIns="0" bIns="0" rtlCol="0" anchor="ctr"/>
          <a:lstStyle/>
          <a:p>
            <a:pPr algn="ctr" indent="0" marL="0">
              <a:buNone/>
            </a:pPr>
            <a:r>
              <a:rPr lang="en-US" sz="850" b="1" spc="150" kern="0" dirty="0">
                <a:solidFill>
                  <a:srgbClr val="6D4AE0"/>
                </a:solidFill>
                <a:latin typeface="Arial" pitchFamily="34" charset="0"/>
                <a:ea typeface="Arial" pitchFamily="34" charset="-122"/>
                <a:cs typeface="Arial" pitchFamily="34" charset="-120"/>
              </a:rPr>
              <a:t>KURGUSAL ÖRNEK</a:t>
            </a:r>
            <a:endParaRPr lang="en-US" sz="850" dirty="0"/>
          </a:p>
        </p:txBody>
      </p:sp>
      <p:sp>
        <p:nvSpPr>
          <p:cNvPr id="11" name="Text 9"/>
          <p:cNvSpPr txBox="1"/>
          <p:nvPr/>
        </p:nvSpPr>
        <p:spPr>
          <a:xfrm>
            <a:off x="822960" y="1207008"/>
            <a:ext cx="10515600" cy="731520"/>
          </a:xfrm>
          <a:prstGeom prst="rect">
            <a:avLst/>
          </a:prstGeom>
          <a:noFill/>
          <a:ln/>
        </p:spPr>
        <p:txBody>
          <a:bodyPr wrap="square" lIns="0" tIns="0" rIns="0" bIns="0" rtlCol="0" anchor="ctr"/>
          <a:lstStyle/>
          <a:p>
            <a:pPr algn="ctr" indent="0" marL="0">
              <a:buNone/>
            </a:pPr>
            <a:r>
              <a:rPr lang="en-US" sz="2800" dirty="0">
                <a:solidFill>
                  <a:srgbClr val="111111"/>
                </a:solidFill>
                <a:latin typeface="Arial" pitchFamily="34" charset="0"/>
                <a:ea typeface="Arial" pitchFamily="34" charset="-122"/>
                <a:cs typeface="Arial" pitchFamily="34" charset="-120"/>
              </a:rPr>
              <a:t>Anılmak, önerilmek ve </a:t>
            </a:r>
            <a:pPr algn="ctr" indent="0" marL="0">
              <a:buNone/>
            </a:pPr>
            <a:r>
              <a:rPr lang="en-US" sz="2800" b="1" i="1" dirty="0">
                <a:solidFill>
                  <a:srgbClr val="6D4AE0"/>
                </a:solidFill>
                <a:latin typeface="Cambria" pitchFamily="34" charset="0"/>
                <a:ea typeface="Cambria" pitchFamily="34" charset="-122"/>
                <a:cs typeface="Cambria" pitchFamily="34" charset="-120"/>
              </a:rPr>
              <a:t>kaynak olmak</a:t>
            </a:r>
            <a:pPr algn="ctr" indent="0" marL="0">
              <a:buNone/>
            </a:pPr>
            <a:r>
              <a:rPr lang="en-US" sz="2800" dirty="0">
                <a:solidFill>
                  <a:srgbClr val="111111"/>
                </a:solidFill>
                <a:latin typeface="Arial" pitchFamily="34" charset="0"/>
                <a:ea typeface="Arial" pitchFamily="34" charset="-122"/>
                <a:cs typeface="Arial" pitchFamily="34" charset="-120"/>
              </a:rPr>
              <a:t> ayrı şeyler</a:t>
            </a:r>
            <a:endParaRPr lang="en-US" sz="2800" dirty="0"/>
          </a:p>
        </p:txBody>
      </p:sp>
      <p:sp>
        <p:nvSpPr>
          <p:cNvPr id="12" name="Shape 10"/>
          <p:cNvSpPr/>
          <p:nvPr/>
        </p:nvSpPr>
        <p:spPr>
          <a:xfrm>
            <a:off x="960120" y="2697480"/>
            <a:ext cx="3108960" cy="1920240"/>
          </a:xfrm>
          <a:prstGeom prst="roundRect">
            <a:avLst>
              <a:gd name="adj" fmla="val 1905"/>
            </a:avLst>
          </a:prstGeom>
          <a:solidFill>
            <a:srgbClr val="E4E4E4"/>
          </a:solidFill>
          <a:ln w="9525">
            <a:solidFill>
              <a:srgbClr val="C2C2C2"/>
            </a:solidFill>
            <a:prstDash val="solid"/>
          </a:ln>
        </p:spPr>
      </p:sp>
      <p:sp>
        <p:nvSpPr>
          <p:cNvPr id="13" name="Text 11"/>
          <p:cNvSpPr txBox="1"/>
          <p:nvPr/>
        </p:nvSpPr>
        <p:spPr>
          <a:xfrm>
            <a:off x="1234440" y="2862072"/>
            <a:ext cx="2560320" cy="457200"/>
          </a:xfrm>
          <a:prstGeom prst="rect">
            <a:avLst/>
          </a:prstGeom>
          <a:noFill/>
          <a:ln/>
        </p:spPr>
        <p:txBody>
          <a:bodyPr wrap="square" lIns="0" tIns="0" rIns="0" bIns="0" rtlCol="0" anchor="ctr"/>
          <a:lstStyle/>
          <a:p>
            <a:pPr indent="0" marL="0">
              <a:buNone/>
            </a:pPr>
            <a:r>
              <a:rPr lang="en-US" sz="2200" b="1" i="1" dirty="0">
                <a:solidFill>
                  <a:srgbClr val="6D4AE0"/>
                </a:solidFill>
                <a:latin typeface="Cambria" pitchFamily="34" charset="0"/>
                <a:ea typeface="Cambria" pitchFamily="34" charset="-122"/>
                <a:cs typeface="Cambria" pitchFamily="34" charset="-120"/>
              </a:rPr>
              <a:t>Anılmak</a:t>
            </a:r>
            <a:endParaRPr lang="en-US" sz="2200" dirty="0"/>
          </a:p>
        </p:txBody>
      </p:sp>
      <p:sp>
        <p:nvSpPr>
          <p:cNvPr id="14" name="Text 12"/>
          <p:cNvSpPr txBox="1"/>
          <p:nvPr/>
        </p:nvSpPr>
        <p:spPr>
          <a:xfrm>
            <a:off x="1234440" y="3355848"/>
            <a:ext cx="2606040" cy="868680"/>
          </a:xfrm>
          <a:prstGeom prst="rect">
            <a:avLst/>
          </a:prstGeom>
          <a:noFill/>
          <a:ln/>
        </p:spPr>
        <p:txBody>
          <a:bodyPr wrap="square" lIns="0" tIns="0" rIns="0" bIns="0" rtlCol="0" anchor="ctr"/>
          <a:lstStyle/>
          <a:p>
            <a:pPr indent="0" marL="0">
              <a:buNone/>
            </a:pPr>
            <a:r>
              <a:rPr lang="en-US" sz="1350" dirty="0">
                <a:solidFill>
                  <a:srgbClr val="333333"/>
                </a:solidFill>
                <a:latin typeface="Arial" pitchFamily="34" charset="0"/>
                <a:ea typeface="Arial" pitchFamily="34" charset="-122"/>
                <a:cs typeface="Arial" pitchFamily="34" charset="-120"/>
              </a:rPr>
              <a:t>Cevapta Örnek Dokuma'nın adı geçiyor.</a:t>
            </a:r>
            <a:endParaRPr lang="en-US" sz="1350" dirty="0"/>
          </a:p>
        </p:txBody>
      </p:sp>
      <p:sp>
        <p:nvSpPr>
          <p:cNvPr id="15" name="Text 13"/>
          <p:cNvSpPr txBox="1"/>
          <p:nvPr/>
        </p:nvSpPr>
        <p:spPr>
          <a:xfrm>
            <a:off x="1234440" y="3931920"/>
            <a:ext cx="2560320" cy="548640"/>
          </a:xfrm>
          <a:prstGeom prst="rect">
            <a:avLst/>
          </a:prstGeom>
          <a:noFill/>
          <a:ln/>
        </p:spPr>
        <p:txBody>
          <a:bodyPr wrap="square" lIns="0" tIns="0" rIns="0" bIns="0" rtlCol="0" anchor="ctr"/>
          <a:lstStyle/>
          <a:p>
            <a:pPr indent="0" marL="0">
              <a:buNone/>
            </a:pPr>
            <a:r>
              <a:rPr lang="en-US" sz="2800" b="1" i="1" dirty="0">
                <a:solidFill>
                  <a:srgbClr val="888888"/>
                </a:solidFill>
                <a:latin typeface="Cambria" pitchFamily="34" charset="0"/>
                <a:ea typeface="Cambria" pitchFamily="34" charset="-122"/>
                <a:cs typeface="Cambria" pitchFamily="34" charset="-120"/>
              </a:rPr>
              <a:t>%30</a:t>
            </a:r>
            <a:endParaRPr lang="en-US" sz="2800" dirty="0"/>
          </a:p>
        </p:txBody>
      </p:sp>
      <p:sp>
        <p:nvSpPr>
          <p:cNvPr id="16" name="Shape 14"/>
          <p:cNvSpPr/>
          <p:nvPr/>
        </p:nvSpPr>
        <p:spPr>
          <a:xfrm>
            <a:off x="4389120" y="2423160"/>
            <a:ext cx="3108960" cy="2194560"/>
          </a:xfrm>
          <a:prstGeom prst="roundRect">
            <a:avLst>
              <a:gd name="adj" fmla="val 1667"/>
            </a:avLst>
          </a:prstGeom>
          <a:solidFill>
            <a:srgbClr val="E4E4E4"/>
          </a:solidFill>
          <a:ln w="9525">
            <a:solidFill>
              <a:srgbClr val="C2C2C2"/>
            </a:solidFill>
            <a:prstDash val="solid"/>
          </a:ln>
        </p:spPr>
      </p:sp>
      <p:sp>
        <p:nvSpPr>
          <p:cNvPr id="17" name="Text 15"/>
          <p:cNvSpPr txBox="1"/>
          <p:nvPr/>
        </p:nvSpPr>
        <p:spPr>
          <a:xfrm>
            <a:off x="4663440" y="2587752"/>
            <a:ext cx="2560320" cy="457200"/>
          </a:xfrm>
          <a:prstGeom prst="rect">
            <a:avLst/>
          </a:prstGeom>
          <a:noFill/>
          <a:ln/>
        </p:spPr>
        <p:txBody>
          <a:bodyPr wrap="square" lIns="0" tIns="0" rIns="0" bIns="0" rtlCol="0" anchor="ctr"/>
          <a:lstStyle/>
          <a:p>
            <a:pPr indent="0" marL="0">
              <a:buNone/>
            </a:pPr>
            <a:r>
              <a:rPr lang="en-US" sz="2200" b="1" i="1" dirty="0">
                <a:solidFill>
                  <a:srgbClr val="6D4AE0"/>
                </a:solidFill>
                <a:latin typeface="Cambria" pitchFamily="34" charset="0"/>
                <a:ea typeface="Cambria" pitchFamily="34" charset="-122"/>
                <a:cs typeface="Cambria" pitchFamily="34" charset="-120"/>
              </a:rPr>
              <a:t>Önerilmek</a:t>
            </a:r>
            <a:endParaRPr lang="en-US" sz="2200" dirty="0"/>
          </a:p>
        </p:txBody>
      </p:sp>
      <p:sp>
        <p:nvSpPr>
          <p:cNvPr id="18" name="Text 16"/>
          <p:cNvSpPr txBox="1"/>
          <p:nvPr/>
        </p:nvSpPr>
        <p:spPr>
          <a:xfrm>
            <a:off x="4663440" y="3081528"/>
            <a:ext cx="2606040" cy="868680"/>
          </a:xfrm>
          <a:prstGeom prst="rect">
            <a:avLst/>
          </a:prstGeom>
          <a:noFill/>
          <a:ln/>
        </p:spPr>
        <p:txBody>
          <a:bodyPr wrap="square" lIns="0" tIns="0" rIns="0" bIns="0" rtlCol="0" anchor="ctr"/>
          <a:lstStyle/>
          <a:p>
            <a:pPr indent="0" marL="0">
              <a:buNone/>
            </a:pPr>
            <a:r>
              <a:rPr lang="en-US" sz="1350" dirty="0">
                <a:solidFill>
                  <a:srgbClr val="333333"/>
                </a:solidFill>
                <a:latin typeface="Arial" pitchFamily="34" charset="0"/>
                <a:ea typeface="Arial" pitchFamily="34" charset="-122"/>
                <a:cs typeface="Arial" pitchFamily="34" charset="-120"/>
              </a:rPr>
              <a:t>"Otel projeniz için Örnek Dokuma uygun" deniyor.</a:t>
            </a:r>
            <a:endParaRPr lang="en-US" sz="1350" dirty="0"/>
          </a:p>
        </p:txBody>
      </p:sp>
      <p:sp>
        <p:nvSpPr>
          <p:cNvPr id="19" name="Text 17"/>
          <p:cNvSpPr txBox="1"/>
          <p:nvPr/>
        </p:nvSpPr>
        <p:spPr>
          <a:xfrm>
            <a:off x="4663440" y="3931920"/>
            <a:ext cx="2560320" cy="548640"/>
          </a:xfrm>
          <a:prstGeom prst="rect">
            <a:avLst/>
          </a:prstGeom>
          <a:noFill/>
          <a:ln/>
        </p:spPr>
        <p:txBody>
          <a:bodyPr wrap="square" lIns="0" tIns="0" rIns="0" bIns="0" rtlCol="0" anchor="ctr"/>
          <a:lstStyle/>
          <a:p>
            <a:pPr indent="0" marL="0">
              <a:buNone/>
            </a:pPr>
            <a:r>
              <a:rPr lang="en-US" sz="2800" b="1" i="1" dirty="0">
                <a:solidFill>
                  <a:srgbClr val="888888"/>
                </a:solidFill>
                <a:latin typeface="Cambria" pitchFamily="34" charset="0"/>
                <a:ea typeface="Cambria" pitchFamily="34" charset="-122"/>
                <a:cs typeface="Cambria" pitchFamily="34" charset="-120"/>
              </a:rPr>
              <a:t>%20</a:t>
            </a:r>
            <a:endParaRPr lang="en-US" sz="2800" dirty="0"/>
          </a:p>
        </p:txBody>
      </p:sp>
      <p:sp>
        <p:nvSpPr>
          <p:cNvPr id="20" name="Shape 18"/>
          <p:cNvSpPr/>
          <p:nvPr/>
        </p:nvSpPr>
        <p:spPr>
          <a:xfrm>
            <a:off x="7818120" y="2148840"/>
            <a:ext cx="3108960" cy="2468880"/>
          </a:xfrm>
          <a:prstGeom prst="roundRect">
            <a:avLst>
              <a:gd name="adj" fmla="val 1481"/>
            </a:avLst>
          </a:prstGeom>
          <a:solidFill>
            <a:srgbClr val="E2DCF7"/>
          </a:solidFill>
          <a:ln w="9525">
            <a:solidFill>
              <a:srgbClr val="6D4AE0"/>
            </a:solidFill>
            <a:prstDash val="solid"/>
          </a:ln>
        </p:spPr>
      </p:sp>
      <p:sp>
        <p:nvSpPr>
          <p:cNvPr id="21" name="Text 19"/>
          <p:cNvSpPr txBox="1"/>
          <p:nvPr/>
        </p:nvSpPr>
        <p:spPr>
          <a:xfrm>
            <a:off x="8092440" y="2313432"/>
            <a:ext cx="2560320" cy="457200"/>
          </a:xfrm>
          <a:prstGeom prst="rect">
            <a:avLst/>
          </a:prstGeom>
          <a:noFill/>
          <a:ln/>
        </p:spPr>
        <p:txBody>
          <a:bodyPr wrap="square" lIns="0" tIns="0" rIns="0" bIns="0" rtlCol="0" anchor="ctr"/>
          <a:lstStyle/>
          <a:p>
            <a:pPr indent="0" marL="0">
              <a:buNone/>
            </a:pPr>
            <a:r>
              <a:rPr lang="en-US" sz="2200" b="1" i="1" dirty="0">
                <a:solidFill>
                  <a:srgbClr val="6D4AE0"/>
                </a:solidFill>
                <a:latin typeface="Cambria" pitchFamily="34" charset="0"/>
                <a:ea typeface="Cambria" pitchFamily="34" charset="-122"/>
                <a:cs typeface="Cambria" pitchFamily="34" charset="-120"/>
              </a:rPr>
              <a:t>Kaynak olmak</a:t>
            </a:r>
            <a:endParaRPr lang="en-US" sz="2200" dirty="0"/>
          </a:p>
        </p:txBody>
      </p:sp>
      <p:sp>
        <p:nvSpPr>
          <p:cNvPr id="22" name="Text 20"/>
          <p:cNvSpPr txBox="1"/>
          <p:nvPr/>
        </p:nvSpPr>
        <p:spPr>
          <a:xfrm>
            <a:off x="8092440" y="2807208"/>
            <a:ext cx="2606040" cy="868680"/>
          </a:xfrm>
          <a:prstGeom prst="rect">
            <a:avLst/>
          </a:prstGeom>
          <a:noFill/>
          <a:ln/>
        </p:spPr>
        <p:txBody>
          <a:bodyPr wrap="square" lIns="0" tIns="0" rIns="0" bIns="0" rtlCol="0" anchor="ctr"/>
          <a:lstStyle/>
          <a:p>
            <a:pPr indent="0" marL="0">
              <a:buNone/>
            </a:pPr>
            <a:r>
              <a:rPr lang="en-US" sz="1350" dirty="0">
                <a:solidFill>
                  <a:srgbClr val="333333"/>
                </a:solidFill>
                <a:latin typeface="Arial" pitchFamily="34" charset="0"/>
                <a:ea typeface="Arial" pitchFamily="34" charset="-122"/>
                <a:cs typeface="Arial" pitchFamily="34" charset="-120"/>
              </a:rPr>
              <a:t>Cevabın altında ornekdokuma.com bağlantısı var.</a:t>
            </a:r>
            <a:endParaRPr lang="en-US" sz="1350" dirty="0"/>
          </a:p>
        </p:txBody>
      </p:sp>
      <p:sp>
        <p:nvSpPr>
          <p:cNvPr id="23" name="Text 21"/>
          <p:cNvSpPr txBox="1"/>
          <p:nvPr/>
        </p:nvSpPr>
        <p:spPr>
          <a:xfrm>
            <a:off x="8092440" y="3931920"/>
            <a:ext cx="2560320" cy="548640"/>
          </a:xfrm>
          <a:prstGeom prst="rect">
            <a:avLst/>
          </a:prstGeom>
          <a:noFill/>
          <a:ln/>
        </p:spPr>
        <p:txBody>
          <a:bodyPr wrap="square" lIns="0" tIns="0" rIns="0" bIns="0" rtlCol="0" anchor="ctr"/>
          <a:lstStyle/>
          <a:p>
            <a:pPr indent="0" marL="0">
              <a:buNone/>
            </a:pPr>
            <a:r>
              <a:rPr lang="en-US" sz="2800" b="1" i="1" dirty="0">
                <a:solidFill>
                  <a:srgbClr val="6D4AE0"/>
                </a:solidFill>
                <a:latin typeface="Cambria" pitchFamily="34" charset="0"/>
                <a:ea typeface="Cambria" pitchFamily="34" charset="-122"/>
                <a:cs typeface="Cambria" pitchFamily="34" charset="-120"/>
              </a:rPr>
              <a:t>%15</a:t>
            </a:r>
            <a:endParaRPr lang="en-US" sz="2800" dirty="0"/>
          </a:p>
        </p:txBody>
      </p:sp>
      <p:sp>
        <p:nvSpPr>
          <p:cNvPr id="24" name="Text 22"/>
          <p:cNvSpPr txBox="1"/>
          <p:nvPr/>
        </p:nvSpPr>
        <p:spPr>
          <a:xfrm>
            <a:off x="868680" y="4937760"/>
            <a:ext cx="10424160" cy="457200"/>
          </a:xfrm>
          <a:prstGeom prst="rect">
            <a:avLst/>
          </a:prstGeom>
          <a:noFill/>
          <a:ln/>
        </p:spPr>
        <p:txBody>
          <a:bodyPr wrap="square" lIns="0" tIns="0" rIns="0" bIns="0" rtlCol="0" anchor="ctr"/>
          <a:lstStyle/>
          <a:p>
            <a:pPr algn="ctr" indent="0" marL="0">
              <a:buNone/>
            </a:pPr>
            <a:r>
              <a:rPr lang="en-US" sz="1550" b="1" i="1" dirty="0">
                <a:solidFill>
                  <a:srgbClr val="222222"/>
                </a:solidFill>
                <a:latin typeface="Cambria" pitchFamily="34" charset="0"/>
                <a:ea typeface="Cambria" pitchFamily="34" charset="-122"/>
                <a:cs typeface="Cambria" pitchFamily="34" charset="-120"/>
              </a:rPr>
              <a:t>Aynı 20 soruyu her ay sorun. Üçünü ayrı sayın. Tek bir ekran görüntüsüyle karar vermeyin.</a:t>
            </a:r>
            <a:endParaRPr lang="en-US" sz="1550" dirty="0"/>
          </a:p>
        </p:txBody>
      </p:sp>
      <p:sp>
        <p:nvSpPr>
          <p:cNvPr id="25" name="Text 23"/>
          <p:cNvSpPr txBox="1"/>
          <p:nvPr/>
        </p:nvSpPr>
        <p:spPr>
          <a:xfrm>
            <a:off x="868680" y="5806440"/>
            <a:ext cx="10424160" cy="274320"/>
          </a:xfrm>
          <a:prstGeom prst="rect">
            <a:avLst/>
          </a:prstGeom>
          <a:noFill/>
          <a:ln/>
        </p:spPr>
        <p:txBody>
          <a:bodyPr wrap="square" lIns="0" tIns="0" rIns="0" bIns="0" rtlCol="0" anchor="ctr"/>
          <a:lstStyle/>
          <a:p>
            <a:pPr indent="0" marL="0">
              <a:buNone/>
            </a:pPr>
            <a:r>
              <a:rPr lang="en-US" sz="1000" dirty="0">
                <a:solidFill>
                  <a:srgbClr val="8E8E8E"/>
                </a:solidFill>
                <a:latin typeface="Arial" pitchFamily="34" charset="0"/>
                <a:ea typeface="Arial" pitchFamily="34" charset="-122"/>
                <a:cs typeface="Arial" pitchFamily="34" charset="-120"/>
              </a:rPr>
              <a:t>Oranlar 20 soru, 2 platform, 3 tekrarlık kurgusal örnekten. Kaynak bağlantısı olan yanlış bilgi, doğru bilgi sayılmaz.</a:t>
            </a:r>
            <a:endParaRPr lang="en-US" sz="1000" dirty="0"/>
          </a:p>
        </p:txBody>
      </p:sp>
      <p:sp>
        <p:nvSpPr>
          <p:cNvPr id="9901" name="EkLink"/>
          <p:cNvSpPr txBox="1"/>
          <p:nvPr/>
        </p:nvSpPr>
        <p:spPr>
          <a:xfrm>
            <a:off x="8778240" y="6245352"/>
            <a:ext cx="2724912" cy="237744"/>
          </a:xfrm>
          <a:prstGeom prst="rect">
            <a:avLst/>
          </a:prstGeom>
          <a:noFill/>
        </p:spPr>
        <p:txBody>
          <a:bodyPr wrap="square" lIns="0" tIns="0" rIns="0" bIns="0" anchor="ctr"/>
          <a:lstStyle/>
          <a:p>
            <a:pPr algn="r"/>
            <a:r>
              <a:rPr lang="tr-TR" sz="1100" b="1">
                <a:solidFill>
                  <a:srgbClr val="6D4AE0"/>
                </a:solidFill>
                <a:latin typeface="Arial"/>
              </a:rPr>
              <a:t>▸ Ek s. 100, 99</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name="Slide 8">
    <p:bg>
      <p:bgPr>
        <a:solidFill>
          <a:srgbClr val="EFEFEF"/>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9A9A9A"/>
            </a:solidFill>
            <a:prstDash val="solid"/>
          </a:ln>
        </p:spPr>
      </p:sp>
      <p:sp>
        <p:nvSpPr>
          <p:cNvPr id="3" name="Shape 1"/>
          <p:cNvSpPr/>
          <p:nvPr/>
        </p:nvSpPr>
        <p:spPr>
          <a:xfrm>
            <a:off x="658368" y="6199632"/>
            <a:ext cx="10844784" cy="0"/>
          </a:xfrm>
          <a:prstGeom prst="line">
            <a:avLst/>
          </a:prstGeom>
          <a:noFill/>
          <a:ln w="9525">
            <a:solidFill>
              <a:srgbClr val="9A9A9A"/>
            </a:solidFill>
            <a:prstDash val="solid"/>
          </a:ln>
        </p:spPr>
      </p:sp>
      <p:sp>
        <p:nvSpPr>
          <p:cNvPr id="4" name="Shape 2"/>
          <p:cNvSpPr/>
          <p:nvPr/>
        </p:nvSpPr>
        <p:spPr>
          <a:xfrm>
            <a:off x="658368" y="457200"/>
            <a:ext cx="0" cy="402336"/>
          </a:xfrm>
          <a:prstGeom prst="line">
            <a:avLst/>
          </a:prstGeom>
          <a:noFill/>
          <a:ln w="9525">
            <a:solidFill>
              <a:srgbClr val="9A9A9A"/>
            </a:solidFill>
            <a:prstDash val="solid"/>
          </a:ln>
        </p:spPr>
      </p:sp>
      <p:sp>
        <p:nvSpPr>
          <p:cNvPr id="5" name="Shape 3"/>
          <p:cNvSpPr/>
          <p:nvPr/>
        </p:nvSpPr>
        <p:spPr>
          <a:xfrm>
            <a:off x="658368" y="5998464"/>
            <a:ext cx="0" cy="402336"/>
          </a:xfrm>
          <a:prstGeom prst="line">
            <a:avLst/>
          </a:prstGeom>
          <a:noFill/>
          <a:ln w="9525">
            <a:solidFill>
              <a:srgbClr val="9A9A9A"/>
            </a:solidFill>
            <a:prstDash val="solid"/>
          </a:ln>
        </p:spPr>
      </p:sp>
      <p:sp>
        <p:nvSpPr>
          <p:cNvPr id="6" name="Shape 4"/>
          <p:cNvSpPr/>
          <p:nvPr/>
        </p:nvSpPr>
        <p:spPr>
          <a:xfrm>
            <a:off x="11503152" y="457200"/>
            <a:ext cx="0" cy="402336"/>
          </a:xfrm>
          <a:prstGeom prst="line">
            <a:avLst/>
          </a:prstGeom>
          <a:noFill/>
          <a:ln w="9525">
            <a:solidFill>
              <a:srgbClr val="9A9A9A"/>
            </a:solidFill>
            <a:prstDash val="solid"/>
          </a:ln>
        </p:spPr>
      </p:sp>
      <p:sp>
        <p:nvSpPr>
          <p:cNvPr id="7" name="Shape 5"/>
          <p:cNvSpPr/>
          <p:nvPr/>
        </p:nvSpPr>
        <p:spPr>
          <a:xfrm>
            <a:off x="11503152" y="5998464"/>
            <a:ext cx="0" cy="402336"/>
          </a:xfrm>
          <a:prstGeom prst="line">
            <a:avLst/>
          </a:prstGeom>
          <a:noFill/>
          <a:ln w="9525">
            <a:solidFill>
              <a:srgbClr val="9A9A9A"/>
            </a:solidFill>
            <a:prstDash val="solid"/>
          </a:ln>
        </p:spPr>
      </p:sp>
      <p:sp>
        <p:nvSpPr>
          <p:cNvPr id="8" name="Shape 6"/>
          <p:cNvSpPr/>
          <p:nvPr/>
        </p:nvSpPr>
        <p:spPr>
          <a:xfrm>
            <a:off x="9464040" y="850392"/>
            <a:ext cx="1783080" cy="274320"/>
          </a:xfrm>
          <a:prstGeom prst="roundRect">
            <a:avLst>
              <a:gd name="adj" fmla="val 16667"/>
            </a:avLst>
          </a:prstGeom>
          <a:solidFill>
            <a:srgbClr val="E2DCF7"/>
          </a:solidFill>
          <a:ln w="6350">
            <a:solidFill>
              <a:srgbClr val="6D4AE0"/>
            </a:solidFill>
            <a:prstDash val="solid"/>
          </a:ln>
        </p:spPr>
      </p:sp>
      <p:sp>
        <p:nvSpPr>
          <p:cNvPr id="9" name="Text 7"/>
          <p:cNvSpPr txBox="1"/>
          <p:nvPr/>
        </p:nvSpPr>
        <p:spPr>
          <a:xfrm>
            <a:off x="9464040" y="850392"/>
            <a:ext cx="1783080" cy="274320"/>
          </a:xfrm>
          <a:prstGeom prst="rect">
            <a:avLst/>
          </a:prstGeom>
          <a:noFill/>
          <a:ln/>
        </p:spPr>
        <p:txBody>
          <a:bodyPr wrap="square" lIns="0" tIns="0" rIns="0" bIns="0" rtlCol="0" anchor="ctr"/>
          <a:lstStyle/>
          <a:p>
            <a:pPr algn="ctr" indent="0" marL="0">
              <a:buNone/>
            </a:pPr>
            <a:r>
              <a:rPr lang="en-US" sz="850" b="1" spc="150" kern="0" dirty="0">
                <a:solidFill>
                  <a:srgbClr val="6D4AE0"/>
                </a:solidFill>
                <a:latin typeface="Arial" pitchFamily="34" charset="0"/>
                <a:ea typeface="Arial" pitchFamily="34" charset="-122"/>
                <a:cs typeface="Arial" pitchFamily="34" charset="-120"/>
              </a:rPr>
              <a:t>KURGUSAL ÖRNEK</a:t>
            </a:r>
            <a:endParaRPr lang="en-US" sz="850" dirty="0"/>
          </a:p>
        </p:txBody>
      </p:sp>
      <p:sp>
        <p:nvSpPr>
          <p:cNvPr id="10" name="Text 8"/>
          <p:cNvSpPr txBox="1"/>
          <p:nvPr/>
        </p:nvSpPr>
        <p:spPr>
          <a:xfrm>
            <a:off x="822960" y="960120"/>
            <a:ext cx="10515600" cy="731520"/>
          </a:xfrm>
          <a:prstGeom prst="rect">
            <a:avLst/>
          </a:prstGeom>
          <a:noFill/>
          <a:ln/>
        </p:spPr>
        <p:txBody>
          <a:bodyPr wrap="square" lIns="0" tIns="0" rIns="0" bIns="0" rtlCol="0" anchor="ctr"/>
          <a:lstStyle/>
          <a:p>
            <a:pPr algn="ctr" indent="0" marL="0">
              <a:buNone/>
            </a:pPr>
            <a:r>
              <a:rPr lang="en-US" sz="3200" dirty="0">
                <a:solidFill>
                  <a:srgbClr val="111111"/>
                </a:solidFill>
                <a:latin typeface="Arial" pitchFamily="34" charset="0"/>
                <a:ea typeface="Arial" pitchFamily="34" charset="-122"/>
                <a:cs typeface="Arial" pitchFamily="34" charset="-120"/>
              </a:rPr>
              <a:t>Aynı ders otomotivde: </a:t>
            </a:r>
            <a:pPr algn="ctr" indent="0" marL="0">
              <a:buNone/>
            </a:pPr>
            <a:r>
              <a:rPr lang="en-US" sz="3200" b="1" i="1" dirty="0">
                <a:solidFill>
                  <a:srgbClr val="6D4AE0"/>
                </a:solidFill>
                <a:latin typeface="Cambria" pitchFamily="34" charset="0"/>
                <a:ea typeface="Cambria" pitchFamily="34" charset="-122"/>
                <a:cs typeface="Cambria" pitchFamily="34" charset="-120"/>
              </a:rPr>
              <a:t>conta açıklaması</a:t>
            </a:r>
            <a:endParaRPr lang="en-US" sz="3200" dirty="0"/>
          </a:p>
        </p:txBody>
      </p:sp>
      <p:sp>
        <p:nvSpPr>
          <p:cNvPr id="11" name="Text 9"/>
          <p:cNvSpPr txBox="1"/>
          <p:nvPr/>
        </p:nvSpPr>
        <p:spPr>
          <a:xfrm>
            <a:off x="1033272" y="1783080"/>
            <a:ext cx="2240280" cy="256032"/>
          </a:xfrm>
          <a:prstGeom prst="rect">
            <a:avLst/>
          </a:prstGeom>
          <a:noFill/>
          <a:ln/>
        </p:spPr>
        <p:txBody>
          <a:bodyPr wrap="square" lIns="0" tIns="0" rIns="0" bIns="0" rtlCol="0" anchor="ctr"/>
          <a:lstStyle/>
          <a:p>
            <a:pPr indent="0" marL="0">
              <a:buNone/>
            </a:pPr>
            <a:r>
              <a:rPr lang="en-US" sz="1000" spc="200" kern="0" dirty="0">
                <a:solidFill>
                  <a:srgbClr val="888888"/>
                </a:solidFill>
                <a:latin typeface="Arial" pitchFamily="34" charset="0"/>
                <a:ea typeface="Arial" pitchFamily="34" charset="-122"/>
                <a:cs typeface="Arial" pitchFamily="34" charset="-120"/>
              </a:rPr>
              <a:t>BİLGİ</a:t>
            </a:r>
            <a:endParaRPr lang="en-US" sz="1000" dirty="0"/>
          </a:p>
        </p:txBody>
      </p:sp>
      <p:sp>
        <p:nvSpPr>
          <p:cNvPr id="12" name="Text 10"/>
          <p:cNvSpPr txBox="1"/>
          <p:nvPr/>
        </p:nvSpPr>
        <p:spPr>
          <a:xfrm>
            <a:off x="3410712" y="1783080"/>
            <a:ext cx="3246120" cy="256032"/>
          </a:xfrm>
          <a:prstGeom prst="rect">
            <a:avLst/>
          </a:prstGeom>
          <a:noFill/>
          <a:ln/>
        </p:spPr>
        <p:txBody>
          <a:bodyPr wrap="square" lIns="0" tIns="0" rIns="0" bIns="0" rtlCol="0" anchor="ctr"/>
          <a:lstStyle/>
          <a:p>
            <a:pPr indent="0" marL="0">
              <a:buNone/>
            </a:pPr>
            <a:r>
              <a:rPr lang="en-US" sz="1000" spc="200" kern="0" dirty="0">
                <a:solidFill>
                  <a:srgbClr val="888888"/>
                </a:solidFill>
                <a:latin typeface="Arial" pitchFamily="34" charset="0"/>
                <a:ea typeface="Arial" pitchFamily="34" charset="-122"/>
                <a:cs typeface="Arial" pitchFamily="34" charset="-120"/>
              </a:rPr>
              <a:t>BUGÜN SİTEDE YAZAN</a:t>
            </a:r>
            <a:endParaRPr lang="en-US" sz="1000" dirty="0"/>
          </a:p>
        </p:txBody>
      </p:sp>
      <p:sp>
        <p:nvSpPr>
          <p:cNvPr id="13" name="Text 11"/>
          <p:cNvSpPr txBox="1"/>
          <p:nvPr/>
        </p:nvSpPr>
        <p:spPr>
          <a:xfrm>
            <a:off x="6793992" y="1783080"/>
            <a:ext cx="4343400" cy="256032"/>
          </a:xfrm>
          <a:prstGeom prst="rect">
            <a:avLst/>
          </a:prstGeom>
          <a:noFill/>
          <a:ln/>
        </p:spPr>
        <p:txBody>
          <a:bodyPr wrap="square" lIns="0" tIns="0" rIns="0" bIns="0" rtlCol="0" anchor="ctr"/>
          <a:lstStyle/>
          <a:p>
            <a:pPr indent="0" marL="0">
              <a:buNone/>
            </a:pPr>
            <a:r>
              <a:rPr lang="en-US" sz="1000" spc="200" kern="0" dirty="0">
                <a:solidFill>
                  <a:srgbClr val="888888"/>
                </a:solidFill>
                <a:latin typeface="Arial" pitchFamily="34" charset="0"/>
                <a:ea typeface="Arial" pitchFamily="34" charset="-122"/>
                <a:cs typeface="Arial" pitchFamily="34" charset="-120"/>
              </a:rPr>
              <a:t>ALICININ GÖRMEK İSTEDİĞİ</a:t>
            </a:r>
            <a:endParaRPr lang="en-US" sz="1000" dirty="0"/>
          </a:p>
        </p:txBody>
      </p:sp>
      <p:sp>
        <p:nvSpPr>
          <p:cNvPr id="14" name="Shape 12"/>
          <p:cNvSpPr/>
          <p:nvPr/>
        </p:nvSpPr>
        <p:spPr>
          <a:xfrm>
            <a:off x="960120" y="2112264"/>
            <a:ext cx="10241280" cy="0"/>
          </a:xfrm>
          <a:prstGeom prst="line">
            <a:avLst/>
          </a:prstGeom>
          <a:noFill/>
          <a:ln w="9525">
            <a:solidFill>
              <a:srgbClr val="C2C2C2"/>
            </a:solidFill>
            <a:prstDash val="dash"/>
          </a:ln>
        </p:spPr>
      </p:sp>
      <p:sp>
        <p:nvSpPr>
          <p:cNvPr id="15" name="Text 13"/>
          <p:cNvSpPr txBox="1"/>
          <p:nvPr/>
        </p:nvSpPr>
        <p:spPr>
          <a:xfrm>
            <a:off x="1033272" y="2157984"/>
            <a:ext cx="2194560" cy="512064"/>
          </a:xfrm>
          <a:prstGeom prst="rect">
            <a:avLst/>
          </a:prstGeom>
          <a:noFill/>
          <a:ln/>
        </p:spPr>
        <p:txBody>
          <a:bodyPr wrap="square" lIns="0" tIns="0" rIns="0" bIns="0" rtlCol="0" anchor="ctr"/>
          <a:lstStyle/>
          <a:p>
            <a:pPr indent="0" marL="0">
              <a:buNone/>
            </a:pPr>
            <a:r>
              <a:rPr lang="en-US" sz="1250" b="1" dirty="0">
                <a:solidFill>
                  <a:srgbClr val="111111"/>
                </a:solidFill>
                <a:latin typeface="Arial" pitchFamily="34" charset="0"/>
                <a:ea typeface="Arial" pitchFamily="34" charset="-122"/>
                <a:cs typeface="Arial" pitchFamily="34" charset="-120"/>
              </a:rPr>
              <a:t>Ürün bilgisi</a:t>
            </a:r>
            <a:endParaRPr lang="en-US" sz="1250" dirty="0"/>
          </a:p>
        </p:txBody>
      </p:sp>
      <p:sp>
        <p:nvSpPr>
          <p:cNvPr id="16" name="Text 14"/>
          <p:cNvSpPr txBox="1"/>
          <p:nvPr/>
        </p:nvSpPr>
        <p:spPr>
          <a:xfrm>
            <a:off x="3410712" y="2157984"/>
            <a:ext cx="3200400" cy="512064"/>
          </a:xfrm>
          <a:prstGeom prst="rect">
            <a:avLst/>
          </a:prstGeom>
          <a:noFill/>
          <a:ln/>
        </p:spPr>
        <p:txBody>
          <a:bodyPr wrap="square" lIns="0" tIns="0" rIns="0" bIns="0" rtlCol="0" anchor="ctr"/>
          <a:lstStyle/>
          <a:p>
            <a:pPr indent="0" marL="0">
              <a:buNone/>
            </a:pPr>
            <a:r>
              <a:rPr lang="en-US" sz="1250" dirty="0">
                <a:solidFill>
                  <a:srgbClr val="3A3A3A"/>
                </a:solidFill>
                <a:latin typeface="Arial" pitchFamily="34" charset="0"/>
                <a:ea typeface="Arial" pitchFamily="34" charset="-122"/>
                <a:cs typeface="Arial" pitchFamily="34" charset="-120"/>
              </a:rPr>
              <a:t>Yüksek kaliteli EPDM conta</a:t>
            </a:r>
            <a:endParaRPr lang="en-US" sz="1250" dirty="0"/>
          </a:p>
        </p:txBody>
      </p:sp>
      <p:sp>
        <p:nvSpPr>
          <p:cNvPr id="17" name="Text 15"/>
          <p:cNvSpPr txBox="1"/>
          <p:nvPr/>
        </p:nvSpPr>
        <p:spPr>
          <a:xfrm>
            <a:off x="6793992" y="2157984"/>
            <a:ext cx="4297680" cy="512064"/>
          </a:xfrm>
          <a:prstGeom prst="rect">
            <a:avLst/>
          </a:prstGeom>
          <a:noFill/>
          <a:ln/>
        </p:spPr>
        <p:txBody>
          <a:bodyPr wrap="square" lIns="0" tIns="0" rIns="0" bIns="0" rtlCol="0" anchor="ctr"/>
          <a:lstStyle/>
          <a:p>
            <a:pPr indent="0" marL="0">
              <a:buNone/>
            </a:pPr>
            <a:r>
              <a:rPr lang="en-US" sz="1250" dirty="0">
                <a:solidFill>
                  <a:srgbClr val="2A1C6B"/>
                </a:solidFill>
                <a:latin typeface="Arial" pitchFamily="34" charset="0"/>
                <a:ea typeface="Arial" pitchFamily="34" charset="-122"/>
                <a:cs typeface="Arial" pitchFamily="34" charset="-120"/>
              </a:rPr>
              <a:t>EPDM, Shore A 70 ± 5, -40 ile +120 °C arası çalışır</a:t>
            </a:r>
            <a:endParaRPr lang="en-US" sz="1250" dirty="0"/>
          </a:p>
        </p:txBody>
      </p:sp>
      <p:sp>
        <p:nvSpPr>
          <p:cNvPr id="18" name="Shape 16"/>
          <p:cNvSpPr/>
          <p:nvPr/>
        </p:nvSpPr>
        <p:spPr>
          <a:xfrm>
            <a:off x="960120" y="2715768"/>
            <a:ext cx="10241280" cy="0"/>
          </a:xfrm>
          <a:prstGeom prst="line">
            <a:avLst/>
          </a:prstGeom>
          <a:noFill/>
          <a:ln w="9525">
            <a:solidFill>
              <a:srgbClr val="C2C2C2"/>
            </a:solidFill>
            <a:prstDash val="dash"/>
          </a:ln>
        </p:spPr>
      </p:sp>
      <p:sp>
        <p:nvSpPr>
          <p:cNvPr id="19" name="Text 17"/>
          <p:cNvSpPr txBox="1"/>
          <p:nvPr/>
        </p:nvSpPr>
        <p:spPr>
          <a:xfrm>
            <a:off x="1033272" y="2761488"/>
            <a:ext cx="2194560" cy="512064"/>
          </a:xfrm>
          <a:prstGeom prst="rect">
            <a:avLst/>
          </a:prstGeom>
          <a:noFill/>
          <a:ln/>
        </p:spPr>
        <p:txBody>
          <a:bodyPr wrap="square" lIns="0" tIns="0" rIns="0" bIns="0" rtlCol="0" anchor="ctr"/>
          <a:lstStyle/>
          <a:p>
            <a:pPr indent="0" marL="0">
              <a:buNone/>
            </a:pPr>
            <a:r>
              <a:rPr lang="en-US" sz="1250" b="1" dirty="0">
                <a:solidFill>
                  <a:srgbClr val="111111"/>
                </a:solidFill>
                <a:latin typeface="Arial" pitchFamily="34" charset="0"/>
                <a:ea typeface="Arial" pitchFamily="34" charset="-122"/>
                <a:cs typeface="Arial" pitchFamily="34" charset="-120"/>
              </a:rPr>
              <a:t>Kime uygun</a:t>
            </a:r>
            <a:endParaRPr lang="en-US" sz="1250" dirty="0"/>
          </a:p>
        </p:txBody>
      </p:sp>
      <p:sp>
        <p:nvSpPr>
          <p:cNvPr id="20" name="Text 18"/>
          <p:cNvSpPr txBox="1"/>
          <p:nvPr/>
        </p:nvSpPr>
        <p:spPr>
          <a:xfrm>
            <a:off x="3410712" y="2761488"/>
            <a:ext cx="3200400" cy="512064"/>
          </a:xfrm>
          <a:prstGeom prst="rect">
            <a:avLst/>
          </a:prstGeom>
          <a:noFill/>
          <a:ln/>
        </p:spPr>
        <p:txBody>
          <a:bodyPr wrap="square" lIns="0" tIns="0" rIns="0" bIns="0" rtlCol="0" anchor="ctr"/>
          <a:lstStyle/>
          <a:p>
            <a:pPr indent="0" marL="0">
              <a:buNone/>
            </a:pPr>
            <a:r>
              <a:rPr lang="en-US" sz="1250" dirty="0">
                <a:solidFill>
                  <a:srgbClr val="3A3A3A"/>
                </a:solidFill>
                <a:latin typeface="Arial" pitchFamily="34" charset="0"/>
                <a:ea typeface="Arial" pitchFamily="34" charset="-122"/>
                <a:cs typeface="Arial" pitchFamily="34" charset="-120"/>
              </a:rPr>
              <a:t>Yazmıyor</a:t>
            </a:r>
            <a:endParaRPr lang="en-US" sz="1250" dirty="0"/>
          </a:p>
        </p:txBody>
      </p:sp>
      <p:sp>
        <p:nvSpPr>
          <p:cNvPr id="21" name="Text 19"/>
          <p:cNvSpPr txBox="1"/>
          <p:nvPr/>
        </p:nvSpPr>
        <p:spPr>
          <a:xfrm>
            <a:off x="6793992" y="2761488"/>
            <a:ext cx="4297680" cy="512064"/>
          </a:xfrm>
          <a:prstGeom prst="rect">
            <a:avLst/>
          </a:prstGeom>
          <a:noFill/>
          <a:ln/>
        </p:spPr>
        <p:txBody>
          <a:bodyPr wrap="square" lIns="0" tIns="0" rIns="0" bIns="0" rtlCol="0" anchor="ctr"/>
          <a:lstStyle/>
          <a:p>
            <a:pPr indent="0" marL="0">
              <a:buNone/>
            </a:pPr>
            <a:r>
              <a:rPr lang="en-US" sz="1250" dirty="0">
                <a:solidFill>
                  <a:srgbClr val="2A1C6B"/>
                </a:solidFill>
                <a:latin typeface="Arial" pitchFamily="34" charset="0"/>
                <a:ea typeface="Arial" pitchFamily="34" charset="-122"/>
                <a:cs typeface="Arial" pitchFamily="34" charset="-120"/>
              </a:rPr>
              <a:t>Binek araç kapı ve bagaj sızdırmazlığı, Avrupa OEM ve Tier 1 tedarikçileri</a:t>
            </a:r>
            <a:endParaRPr lang="en-US" sz="1250" dirty="0"/>
          </a:p>
        </p:txBody>
      </p:sp>
      <p:sp>
        <p:nvSpPr>
          <p:cNvPr id="22" name="Shape 20"/>
          <p:cNvSpPr/>
          <p:nvPr/>
        </p:nvSpPr>
        <p:spPr>
          <a:xfrm>
            <a:off x="960120" y="3319272"/>
            <a:ext cx="10241280" cy="0"/>
          </a:xfrm>
          <a:prstGeom prst="line">
            <a:avLst/>
          </a:prstGeom>
          <a:noFill/>
          <a:ln w="9525">
            <a:solidFill>
              <a:srgbClr val="C2C2C2"/>
            </a:solidFill>
            <a:prstDash val="dash"/>
          </a:ln>
        </p:spPr>
      </p:sp>
      <p:sp>
        <p:nvSpPr>
          <p:cNvPr id="23" name="Text 21"/>
          <p:cNvSpPr txBox="1"/>
          <p:nvPr/>
        </p:nvSpPr>
        <p:spPr>
          <a:xfrm>
            <a:off x="1033272" y="3364992"/>
            <a:ext cx="2194560" cy="512064"/>
          </a:xfrm>
          <a:prstGeom prst="rect">
            <a:avLst/>
          </a:prstGeom>
          <a:noFill/>
          <a:ln/>
        </p:spPr>
        <p:txBody>
          <a:bodyPr wrap="square" lIns="0" tIns="0" rIns="0" bIns="0" rtlCol="0" anchor="ctr"/>
          <a:lstStyle/>
          <a:p>
            <a:pPr indent="0" marL="0">
              <a:buNone/>
            </a:pPr>
            <a:r>
              <a:rPr lang="en-US" sz="1250" b="1" dirty="0">
                <a:solidFill>
                  <a:srgbClr val="111111"/>
                </a:solidFill>
                <a:latin typeface="Arial" pitchFamily="34" charset="0"/>
                <a:ea typeface="Arial" pitchFamily="34" charset="-122"/>
                <a:cs typeface="Arial" pitchFamily="34" charset="-120"/>
              </a:rPr>
              <a:t>Kalite belgesi</a:t>
            </a:r>
            <a:endParaRPr lang="en-US" sz="1250" dirty="0"/>
          </a:p>
        </p:txBody>
      </p:sp>
      <p:sp>
        <p:nvSpPr>
          <p:cNvPr id="24" name="Text 22"/>
          <p:cNvSpPr txBox="1"/>
          <p:nvPr/>
        </p:nvSpPr>
        <p:spPr>
          <a:xfrm>
            <a:off x="3410712" y="3364992"/>
            <a:ext cx="3200400" cy="512064"/>
          </a:xfrm>
          <a:prstGeom prst="rect">
            <a:avLst/>
          </a:prstGeom>
          <a:noFill/>
          <a:ln/>
        </p:spPr>
        <p:txBody>
          <a:bodyPr wrap="square" lIns="0" tIns="0" rIns="0" bIns="0" rtlCol="0" anchor="ctr"/>
          <a:lstStyle/>
          <a:p>
            <a:pPr indent="0" marL="0">
              <a:buNone/>
            </a:pPr>
            <a:r>
              <a:rPr lang="en-US" sz="1250" dirty="0">
                <a:solidFill>
                  <a:srgbClr val="3A3A3A"/>
                </a:solidFill>
                <a:latin typeface="Arial" pitchFamily="34" charset="0"/>
                <a:ea typeface="Arial" pitchFamily="34" charset="-122"/>
                <a:cs typeface="Arial" pitchFamily="34" charset="-120"/>
              </a:rPr>
              <a:t>"ISO sertifikalıyız"</a:t>
            </a:r>
            <a:endParaRPr lang="en-US" sz="1250" dirty="0"/>
          </a:p>
        </p:txBody>
      </p:sp>
      <p:sp>
        <p:nvSpPr>
          <p:cNvPr id="25" name="Text 23"/>
          <p:cNvSpPr txBox="1"/>
          <p:nvPr/>
        </p:nvSpPr>
        <p:spPr>
          <a:xfrm>
            <a:off x="6793992" y="3364992"/>
            <a:ext cx="4297680" cy="512064"/>
          </a:xfrm>
          <a:prstGeom prst="rect">
            <a:avLst/>
          </a:prstGeom>
          <a:noFill/>
          <a:ln/>
        </p:spPr>
        <p:txBody>
          <a:bodyPr wrap="square" lIns="0" tIns="0" rIns="0" bIns="0" rtlCol="0" anchor="ctr"/>
          <a:lstStyle/>
          <a:p>
            <a:pPr indent="0" marL="0">
              <a:buNone/>
            </a:pPr>
            <a:r>
              <a:rPr lang="en-US" sz="1250" dirty="0">
                <a:solidFill>
                  <a:srgbClr val="2A1C6B"/>
                </a:solidFill>
                <a:latin typeface="Arial" pitchFamily="34" charset="0"/>
                <a:ea typeface="Arial" pitchFamily="34" charset="-122"/>
                <a:cs typeface="Arial" pitchFamily="34" charset="-120"/>
              </a:rPr>
              <a:t>IATF 16949 belgeli, PPAP seviye 3 dokümanı hazır</a:t>
            </a:r>
            <a:endParaRPr lang="en-US" sz="1250" dirty="0"/>
          </a:p>
        </p:txBody>
      </p:sp>
      <p:sp>
        <p:nvSpPr>
          <p:cNvPr id="26" name="Shape 24"/>
          <p:cNvSpPr/>
          <p:nvPr/>
        </p:nvSpPr>
        <p:spPr>
          <a:xfrm>
            <a:off x="960120" y="3922776"/>
            <a:ext cx="10241280" cy="0"/>
          </a:xfrm>
          <a:prstGeom prst="line">
            <a:avLst/>
          </a:prstGeom>
          <a:noFill/>
          <a:ln w="9525">
            <a:solidFill>
              <a:srgbClr val="C2C2C2"/>
            </a:solidFill>
            <a:prstDash val="dash"/>
          </a:ln>
        </p:spPr>
      </p:sp>
      <p:sp>
        <p:nvSpPr>
          <p:cNvPr id="27" name="Text 25"/>
          <p:cNvSpPr txBox="1"/>
          <p:nvPr/>
        </p:nvSpPr>
        <p:spPr>
          <a:xfrm>
            <a:off x="1033272" y="3968496"/>
            <a:ext cx="2194560" cy="512064"/>
          </a:xfrm>
          <a:prstGeom prst="rect">
            <a:avLst/>
          </a:prstGeom>
          <a:noFill/>
          <a:ln/>
        </p:spPr>
        <p:txBody>
          <a:bodyPr wrap="square" lIns="0" tIns="0" rIns="0" bIns="0" rtlCol="0" anchor="ctr"/>
          <a:lstStyle/>
          <a:p>
            <a:pPr indent="0" marL="0">
              <a:buNone/>
            </a:pPr>
            <a:r>
              <a:rPr lang="en-US" sz="1250" b="1" dirty="0">
                <a:solidFill>
                  <a:srgbClr val="111111"/>
                </a:solidFill>
                <a:latin typeface="Arial" pitchFamily="34" charset="0"/>
                <a:ea typeface="Arial" pitchFamily="34" charset="-122"/>
                <a:cs typeface="Arial" pitchFamily="34" charset="-120"/>
              </a:rPr>
              <a:t>Numune ve süre</a:t>
            </a:r>
            <a:endParaRPr lang="en-US" sz="1250" dirty="0"/>
          </a:p>
        </p:txBody>
      </p:sp>
      <p:sp>
        <p:nvSpPr>
          <p:cNvPr id="28" name="Text 26"/>
          <p:cNvSpPr txBox="1"/>
          <p:nvPr/>
        </p:nvSpPr>
        <p:spPr>
          <a:xfrm>
            <a:off x="3410712" y="3968496"/>
            <a:ext cx="3200400" cy="512064"/>
          </a:xfrm>
          <a:prstGeom prst="rect">
            <a:avLst/>
          </a:prstGeom>
          <a:noFill/>
          <a:ln/>
        </p:spPr>
        <p:txBody>
          <a:bodyPr wrap="square" lIns="0" tIns="0" rIns="0" bIns="0" rtlCol="0" anchor="ctr"/>
          <a:lstStyle/>
          <a:p>
            <a:pPr indent="0" marL="0">
              <a:buNone/>
            </a:pPr>
            <a:r>
              <a:rPr lang="en-US" sz="1250" dirty="0">
                <a:solidFill>
                  <a:srgbClr val="3A3A3A"/>
                </a:solidFill>
                <a:latin typeface="Arial" pitchFamily="34" charset="0"/>
                <a:ea typeface="Arial" pitchFamily="34" charset="-122"/>
                <a:cs typeface="Arial" pitchFamily="34" charset="-120"/>
              </a:rPr>
              <a:t>"En kısa sürede"</a:t>
            </a:r>
            <a:endParaRPr lang="en-US" sz="1250" dirty="0"/>
          </a:p>
        </p:txBody>
      </p:sp>
      <p:sp>
        <p:nvSpPr>
          <p:cNvPr id="29" name="Text 27"/>
          <p:cNvSpPr txBox="1"/>
          <p:nvPr/>
        </p:nvSpPr>
        <p:spPr>
          <a:xfrm>
            <a:off x="6793992" y="3968496"/>
            <a:ext cx="4297680" cy="512064"/>
          </a:xfrm>
          <a:prstGeom prst="rect">
            <a:avLst/>
          </a:prstGeom>
          <a:noFill/>
          <a:ln/>
        </p:spPr>
        <p:txBody>
          <a:bodyPr wrap="square" lIns="0" tIns="0" rIns="0" bIns="0" rtlCol="0" anchor="ctr"/>
          <a:lstStyle/>
          <a:p>
            <a:pPr indent="0" marL="0">
              <a:buNone/>
            </a:pPr>
            <a:r>
              <a:rPr lang="en-US" sz="1250" dirty="0">
                <a:solidFill>
                  <a:srgbClr val="2A1C6B"/>
                </a:solidFill>
                <a:latin typeface="Arial" pitchFamily="34" charset="0"/>
                <a:ea typeface="Arial" pitchFamily="34" charset="-122"/>
                <a:cs typeface="Arial" pitchFamily="34" charset="-120"/>
              </a:rPr>
              <a:t>Numune 10 iş günü, seri üretim onaydan sonra 6 hafta</a:t>
            </a:r>
            <a:endParaRPr lang="en-US" sz="1250" dirty="0"/>
          </a:p>
        </p:txBody>
      </p:sp>
      <p:sp>
        <p:nvSpPr>
          <p:cNvPr id="30" name="Shape 28"/>
          <p:cNvSpPr/>
          <p:nvPr/>
        </p:nvSpPr>
        <p:spPr>
          <a:xfrm>
            <a:off x="960120" y="4526280"/>
            <a:ext cx="10241280" cy="0"/>
          </a:xfrm>
          <a:prstGeom prst="line">
            <a:avLst/>
          </a:prstGeom>
          <a:noFill/>
          <a:ln w="9525">
            <a:solidFill>
              <a:srgbClr val="C2C2C2"/>
            </a:solidFill>
            <a:prstDash val="dash"/>
          </a:ln>
        </p:spPr>
      </p:sp>
      <p:sp>
        <p:nvSpPr>
          <p:cNvPr id="31" name="Text 29"/>
          <p:cNvSpPr txBox="1"/>
          <p:nvPr/>
        </p:nvSpPr>
        <p:spPr>
          <a:xfrm>
            <a:off x="1033272" y="4572000"/>
            <a:ext cx="2194560" cy="512064"/>
          </a:xfrm>
          <a:prstGeom prst="rect">
            <a:avLst/>
          </a:prstGeom>
          <a:noFill/>
          <a:ln/>
        </p:spPr>
        <p:txBody>
          <a:bodyPr wrap="square" lIns="0" tIns="0" rIns="0" bIns="0" rtlCol="0" anchor="ctr"/>
          <a:lstStyle/>
          <a:p>
            <a:pPr indent="0" marL="0">
              <a:buNone/>
            </a:pPr>
            <a:r>
              <a:rPr lang="en-US" sz="1250" b="1" dirty="0">
                <a:solidFill>
                  <a:srgbClr val="111111"/>
                </a:solidFill>
                <a:latin typeface="Arial" pitchFamily="34" charset="0"/>
                <a:ea typeface="Arial" pitchFamily="34" charset="-122"/>
                <a:cs typeface="Arial" pitchFamily="34" charset="-120"/>
              </a:rPr>
              <a:t>Ticari şartlar</a:t>
            </a:r>
            <a:endParaRPr lang="en-US" sz="1250" dirty="0"/>
          </a:p>
        </p:txBody>
      </p:sp>
      <p:sp>
        <p:nvSpPr>
          <p:cNvPr id="32" name="Text 30"/>
          <p:cNvSpPr txBox="1"/>
          <p:nvPr/>
        </p:nvSpPr>
        <p:spPr>
          <a:xfrm>
            <a:off x="3410712" y="4572000"/>
            <a:ext cx="3200400" cy="512064"/>
          </a:xfrm>
          <a:prstGeom prst="rect">
            <a:avLst/>
          </a:prstGeom>
          <a:noFill/>
          <a:ln/>
        </p:spPr>
        <p:txBody>
          <a:bodyPr wrap="square" lIns="0" tIns="0" rIns="0" bIns="0" rtlCol="0" anchor="ctr"/>
          <a:lstStyle/>
          <a:p>
            <a:pPr indent="0" marL="0">
              <a:buNone/>
            </a:pPr>
            <a:r>
              <a:rPr lang="en-US" sz="1250" dirty="0">
                <a:solidFill>
                  <a:srgbClr val="3A3A3A"/>
                </a:solidFill>
                <a:latin typeface="Arial" pitchFamily="34" charset="0"/>
                <a:ea typeface="Arial" pitchFamily="34" charset="-122"/>
                <a:cs typeface="Arial" pitchFamily="34" charset="-120"/>
              </a:rPr>
              <a:t>"Teklif için arayın"</a:t>
            </a:r>
            <a:endParaRPr lang="en-US" sz="1250" dirty="0"/>
          </a:p>
        </p:txBody>
      </p:sp>
      <p:sp>
        <p:nvSpPr>
          <p:cNvPr id="33" name="Text 31"/>
          <p:cNvSpPr txBox="1"/>
          <p:nvPr/>
        </p:nvSpPr>
        <p:spPr>
          <a:xfrm>
            <a:off x="6793992" y="4572000"/>
            <a:ext cx="4297680" cy="512064"/>
          </a:xfrm>
          <a:prstGeom prst="rect">
            <a:avLst/>
          </a:prstGeom>
          <a:noFill/>
          <a:ln/>
        </p:spPr>
        <p:txBody>
          <a:bodyPr wrap="square" lIns="0" tIns="0" rIns="0" bIns="0" rtlCol="0" anchor="ctr"/>
          <a:lstStyle/>
          <a:p>
            <a:pPr indent="0" marL="0">
              <a:buNone/>
            </a:pPr>
            <a:r>
              <a:rPr lang="en-US" sz="1250" dirty="0">
                <a:solidFill>
                  <a:srgbClr val="2A1C6B"/>
                </a:solidFill>
                <a:latin typeface="Arial" pitchFamily="34" charset="0"/>
                <a:ea typeface="Arial" pitchFamily="34" charset="-122"/>
                <a:cs typeface="Arial" pitchFamily="34" charset="-120"/>
              </a:rPr>
              <a:t>Minimum 5.000 adet, Almanya'ya kara yoluyla 4 gün</a:t>
            </a:r>
            <a:endParaRPr lang="en-US" sz="1250" dirty="0"/>
          </a:p>
        </p:txBody>
      </p:sp>
      <p:sp>
        <p:nvSpPr>
          <p:cNvPr id="34" name="Shape 32"/>
          <p:cNvSpPr/>
          <p:nvPr/>
        </p:nvSpPr>
        <p:spPr>
          <a:xfrm>
            <a:off x="960120" y="5129784"/>
            <a:ext cx="10241280" cy="0"/>
          </a:xfrm>
          <a:prstGeom prst="line">
            <a:avLst/>
          </a:prstGeom>
          <a:noFill/>
          <a:ln w="9525">
            <a:solidFill>
              <a:srgbClr val="C2C2C2"/>
            </a:solidFill>
            <a:prstDash val="dash"/>
          </a:ln>
        </p:spPr>
      </p:sp>
      <p:sp>
        <p:nvSpPr>
          <p:cNvPr id="35" name="Shape 33"/>
          <p:cNvSpPr/>
          <p:nvPr/>
        </p:nvSpPr>
        <p:spPr>
          <a:xfrm>
            <a:off x="3291840" y="2112264"/>
            <a:ext cx="0" cy="3017520"/>
          </a:xfrm>
          <a:prstGeom prst="line">
            <a:avLst/>
          </a:prstGeom>
          <a:noFill/>
          <a:ln w="9525">
            <a:solidFill>
              <a:srgbClr val="C2C2C2"/>
            </a:solidFill>
            <a:prstDash val="dash"/>
          </a:ln>
        </p:spPr>
      </p:sp>
      <p:sp>
        <p:nvSpPr>
          <p:cNvPr id="36" name="Shape 34"/>
          <p:cNvSpPr/>
          <p:nvPr/>
        </p:nvSpPr>
        <p:spPr>
          <a:xfrm>
            <a:off x="6675120" y="2112264"/>
            <a:ext cx="0" cy="3017520"/>
          </a:xfrm>
          <a:prstGeom prst="line">
            <a:avLst/>
          </a:prstGeom>
          <a:noFill/>
          <a:ln w="9525">
            <a:solidFill>
              <a:srgbClr val="C2C2C2"/>
            </a:solidFill>
            <a:prstDash val="dash"/>
          </a:ln>
        </p:spPr>
      </p:sp>
      <p:sp>
        <p:nvSpPr>
          <p:cNvPr id="37" name="Text 35"/>
          <p:cNvSpPr txBox="1"/>
          <p:nvPr/>
        </p:nvSpPr>
        <p:spPr>
          <a:xfrm>
            <a:off x="868680" y="5349240"/>
            <a:ext cx="10424160" cy="457200"/>
          </a:xfrm>
          <a:prstGeom prst="rect">
            <a:avLst/>
          </a:prstGeom>
          <a:noFill/>
          <a:ln/>
        </p:spPr>
        <p:txBody>
          <a:bodyPr wrap="square" lIns="0" tIns="0" rIns="0" bIns="0" rtlCol="0" anchor="ctr"/>
          <a:lstStyle/>
          <a:p>
            <a:pPr algn="ctr" indent="0" marL="0">
              <a:buNone/>
            </a:pPr>
            <a:r>
              <a:rPr lang="en-US" sz="1500" b="1" i="1" dirty="0">
                <a:solidFill>
                  <a:srgbClr val="222222"/>
                </a:solidFill>
                <a:latin typeface="Cambria" pitchFamily="34" charset="0"/>
                <a:ea typeface="Cambria" pitchFamily="34" charset="-122"/>
                <a:cs typeface="Cambria" pitchFamily="34" charset="-120"/>
              </a:rPr>
              <a:t>OEM satın almacısı listeyi şartnameyle eşleştirerek kısaltır. Eşleşmeyen satır, elenen tedarikçidir.</a:t>
            </a:r>
            <a:endParaRPr lang="en-US" sz="1500" dirty="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name="Slide 9">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3A3A3A"/>
            </a:solidFill>
            <a:prstDash val="solid"/>
          </a:ln>
        </p:spPr>
      </p:sp>
      <p:sp>
        <p:nvSpPr>
          <p:cNvPr id="3" name="Shape 1"/>
          <p:cNvSpPr/>
          <p:nvPr/>
        </p:nvSpPr>
        <p:spPr>
          <a:xfrm>
            <a:off x="658368" y="6199632"/>
            <a:ext cx="10844784" cy="0"/>
          </a:xfrm>
          <a:prstGeom prst="line">
            <a:avLst/>
          </a:prstGeom>
          <a:noFill/>
          <a:ln w="9525">
            <a:solidFill>
              <a:srgbClr val="3A3A3A"/>
            </a:solidFill>
            <a:prstDash val="solid"/>
          </a:ln>
        </p:spPr>
      </p:sp>
      <p:sp>
        <p:nvSpPr>
          <p:cNvPr id="4" name="Shape 2"/>
          <p:cNvSpPr/>
          <p:nvPr/>
        </p:nvSpPr>
        <p:spPr>
          <a:xfrm>
            <a:off x="658368" y="457200"/>
            <a:ext cx="0" cy="402336"/>
          </a:xfrm>
          <a:prstGeom prst="line">
            <a:avLst/>
          </a:prstGeom>
          <a:noFill/>
          <a:ln w="9525">
            <a:solidFill>
              <a:srgbClr val="3A3A3A"/>
            </a:solidFill>
            <a:prstDash val="solid"/>
          </a:ln>
        </p:spPr>
      </p:sp>
      <p:sp>
        <p:nvSpPr>
          <p:cNvPr id="5" name="Shape 3"/>
          <p:cNvSpPr/>
          <p:nvPr/>
        </p:nvSpPr>
        <p:spPr>
          <a:xfrm>
            <a:off x="658368" y="5998464"/>
            <a:ext cx="0" cy="402336"/>
          </a:xfrm>
          <a:prstGeom prst="line">
            <a:avLst/>
          </a:prstGeom>
          <a:noFill/>
          <a:ln w="9525">
            <a:solidFill>
              <a:srgbClr val="3A3A3A"/>
            </a:solidFill>
            <a:prstDash val="solid"/>
          </a:ln>
        </p:spPr>
      </p:sp>
      <p:sp>
        <p:nvSpPr>
          <p:cNvPr id="6" name="Shape 4"/>
          <p:cNvSpPr/>
          <p:nvPr/>
        </p:nvSpPr>
        <p:spPr>
          <a:xfrm>
            <a:off x="11503152" y="457200"/>
            <a:ext cx="0" cy="402336"/>
          </a:xfrm>
          <a:prstGeom prst="line">
            <a:avLst/>
          </a:prstGeom>
          <a:noFill/>
          <a:ln w="9525">
            <a:solidFill>
              <a:srgbClr val="3A3A3A"/>
            </a:solidFill>
            <a:prstDash val="solid"/>
          </a:ln>
        </p:spPr>
      </p:sp>
      <p:sp>
        <p:nvSpPr>
          <p:cNvPr id="7" name="Shape 5"/>
          <p:cNvSpPr/>
          <p:nvPr/>
        </p:nvSpPr>
        <p:spPr>
          <a:xfrm>
            <a:off x="11503152" y="5998464"/>
            <a:ext cx="0" cy="402336"/>
          </a:xfrm>
          <a:prstGeom prst="line">
            <a:avLst/>
          </a:prstGeom>
          <a:noFill/>
          <a:ln w="9525">
            <a:solidFill>
              <a:srgbClr val="3A3A3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8A8A8A"/>
                </a:solidFill>
                <a:latin typeface="Arial" pitchFamily="34" charset="0"/>
                <a:ea typeface="Arial" pitchFamily="34" charset="-122"/>
                <a:cs typeface="Arial" pitchFamily="34" charset="-120"/>
              </a:rPr>
              <a:t>VAKA · ÖRNEK CONTA, BURSA</a:t>
            </a:r>
            <a:endParaRPr lang="en-US" sz="1100" dirty="0"/>
          </a:p>
        </p:txBody>
      </p:sp>
      <p:sp>
        <p:nvSpPr>
          <p:cNvPr id="9" name="Shape 7"/>
          <p:cNvSpPr/>
          <p:nvPr/>
        </p:nvSpPr>
        <p:spPr>
          <a:xfrm>
            <a:off x="9464040" y="850392"/>
            <a:ext cx="1783080" cy="274320"/>
          </a:xfrm>
          <a:prstGeom prst="roundRect">
            <a:avLst>
              <a:gd name="adj" fmla="val 16667"/>
            </a:avLst>
          </a:prstGeom>
          <a:solidFill>
            <a:srgbClr val="2A2145"/>
          </a:solidFill>
          <a:ln w="6350">
            <a:solidFill>
              <a:srgbClr val="A78BFA"/>
            </a:solidFill>
            <a:prstDash val="solid"/>
          </a:ln>
        </p:spPr>
      </p:sp>
      <p:sp>
        <p:nvSpPr>
          <p:cNvPr id="10" name="Text 8"/>
          <p:cNvSpPr txBox="1"/>
          <p:nvPr/>
        </p:nvSpPr>
        <p:spPr>
          <a:xfrm>
            <a:off x="9464040" y="850392"/>
            <a:ext cx="1783080" cy="274320"/>
          </a:xfrm>
          <a:prstGeom prst="rect">
            <a:avLst/>
          </a:prstGeom>
          <a:noFill/>
          <a:ln/>
        </p:spPr>
        <p:txBody>
          <a:bodyPr wrap="square" lIns="0" tIns="0" rIns="0" bIns="0" rtlCol="0" anchor="ctr"/>
          <a:lstStyle/>
          <a:p>
            <a:pPr algn="ctr" indent="0" marL="0">
              <a:buNone/>
            </a:pPr>
            <a:r>
              <a:rPr lang="en-US" sz="850" b="1" spc="150" kern="0" dirty="0">
                <a:solidFill>
                  <a:srgbClr val="A78BFA"/>
                </a:solidFill>
                <a:latin typeface="Arial" pitchFamily="34" charset="0"/>
                <a:ea typeface="Arial" pitchFamily="34" charset="-122"/>
                <a:cs typeface="Arial" pitchFamily="34" charset="-120"/>
              </a:rPr>
              <a:t>KURGUSAL ÖRNEK</a:t>
            </a:r>
            <a:endParaRPr lang="en-US" sz="850" dirty="0"/>
          </a:p>
        </p:txBody>
      </p:sp>
      <p:sp>
        <p:nvSpPr>
          <p:cNvPr id="11" name="Text 9"/>
          <p:cNvSpPr txBox="1"/>
          <p:nvPr/>
        </p:nvSpPr>
        <p:spPr>
          <a:xfrm>
            <a:off x="822960" y="1207008"/>
            <a:ext cx="10515600" cy="731520"/>
          </a:xfrm>
          <a:prstGeom prst="rect">
            <a:avLst/>
          </a:prstGeom>
          <a:noFill/>
          <a:ln/>
        </p:spPr>
        <p:txBody>
          <a:bodyPr wrap="square" lIns="0" tIns="0" rIns="0" bIns="0" rtlCol="0" anchor="ctr"/>
          <a:lstStyle/>
          <a:p>
            <a:pPr algn="ctr" indent="0" marL="0">
              <a:buNone/>
            </a:pPr>
            <a:r>
              <a:rPr lang="en-US" sz="3000" dirty="0">
                <a:solidFill>
                  <a:srgbClr val="FFFFFF"/>
                </a:solidFill>
                <a:latin typeface="Arial" pitchFamily="34" charset="0"/>
                <a:ea typeface="Arial" pitchFamily="34" charset="-122"/>
                <a:cs typeface="Arial" pitchFamily="34" charset="-120"/>
              </a:rPr>
              <a:t>Stuttgart'taki satın almacı </a:t>
            </a:r>
            <a:pPr algn="ctr" indent="0" marL="0">
              <a:buNone/>
            </a:pPr>
            <a:r>
              <a:rPr lang="en-US" sz="3000" b="1" i="1" dirty="0">
                <a:solidFill>
                  <a:srgbClr val="A78BFA"/>
                </a:solidFill>
                <a:latin typeface="Cambria" pitchFamily="34" charset="0"/>
                <a:ea typeface="Cambria" pitchFamily="34" charset="-122"/>
                <a:cs typeface="Cambria" pitchFamily="34" charset="-120"/>
              </a:rPr>
              <a:t>ne soruyor?</a:t>
            </a:r>
            <a:endParaRPr lang="en-US" sz="3000" dirty="0"/>
          </a:p>
        </p:txBody>
      </p:sp>
      <p:sp>
        <p:nvSpPr>
          <p:cNvPr id="12" name="Shape 10"/>
          <p:cNvSpPr/>
          <p:nvPr/>
        </p:nvSpPr>
        <p:spPr>
          <a:xfrm>
            <a:off x="960120" y="2240280"/>
            <a:ext cx="4937760" cy="2971800"/>
          </a:xfrm>
          <a:prstGeom prst="roundRect">
            <a:avLst>
              <a:gd name="adj" fmla="val 1231"/>
            </a:avLst>
          </a:prstGeom>
          <a:solidFill>
            <a:srgbClr val="141414"/>
          </a:solidFill>
          <a:ln w="9525">
            <a:solidFill>
              <a:srgbClr val="3A3A3A"/>
            </a:solidFill>
            <a:prstDash val="solid"/>
          </a:ln>
        </p:spPr>
      </p:sp>
      <p:sp>
        <p:nvSpPr>
          <p:cNvPr id="13" name="Text 11"/>
          <p:cNvSpPr txBox="1"/>
          <p:nvPr/>
        </p:nvSpPr>
        <p:spPr>
          <a:xfrm>
            <a:off x="1234440" y="2395728"/>
            <a:ext cx="4572000" cy="256032"/>
          </a:xfrm>
          <a:prstGeom prst="rect">
            <a:avLst/>
          </a:prstGeom>
          <a:noFill/>
          <a:ln/>
        </p:spPr>
        <p:txBody>
          <a:bodyPr wrap="square" lIns="0" tIns="0" rIns="0" bIns="0" rtlCol="0" anchor="ctr"/>
          <a:lstStyle/>
          <a:p>
            <a:pPr indent="0" marL="0">
              <a:buNone/>
            </a:pPr>
            <a:r>
              <a:rPr lang="en-US" sz="1050" spc="240" kern="0" dirty="0">
                <a:solidFill>
                  <a:srgbClr val="8A8A8A"/>
                </a:solidFill>
                <a:latin typeface="Arial" pitchFamily="34" charset="0"/>
                <a:ea typeface="Arial" pitchFamily="34" charset="-122"/>
                <a:cs typeface="Arial" pitchFamily="34" charset="-120"/>
              </a:rPr>
              <a:t>TIER 1 SATIN ALMACISININ SORUSU</a:t>
            </a:r>
            <a:endParaRPr lang="en-US" sz="1050" dirty="0"/>
          </a:p>
        </p:txBody>
      </p:sp>
      <p:sp>
        <p:nvSpPr>
          <p:cNvPr id="14" name="Text 12"/>
          <p:cNvSpPr txBox="1"/>
          <p:nvPr/>
        </p:nvSpPr>
        <p:spPr>
          <a:xfrm>
            <a:off x="1234440" y="2743200"/>
            <a:ext cx="4434840" cy="2331720"/>
          </a:xfrm>
          <a:prstGeom prst="rect">
            <a:avLst/>
          </a:prstGeom>
          <a:noFill/>
          <a:ln/>
        </p:spPr>
        <p:txBody>
          <a:bodyPr wrap="square" lIns="0" tIns="0" rIns="0" bIns="0" rtlCol="0" anchor="ctr"/>
          <a:lstStyle/>
          <a:p>
            <a:pPr indent="0" marL="0">
              <a:lnSpc>
                <a:spcPct val="120000"/>
              </a:lnSpc>
              <a:buNone/>
            </a:pPr>
            <a:r>
              <a:rPr lang="en-US" sz="1500" i="1" dirty="0">
                <a:solidFill>
                  <a:srgbClr val="FFFFFF"/>
                </a:solidFill>
                <a:latin typeface="Cambria" pitchFamily="34" charset="0"/>
                <a:ea typeface="Cambria" pitchFamily="34" charset="-122"/>
                <a:cs typeface="Cambria" pitchFamily="34" charset="-120"/>
              </a:rPr>
              <a:t>"We need an alternative EPDM door seal supplier outside China. IATF 16949, PPAP level 3, 20,000 pcs per month, delivery to Germany within one week. Who should we shortlist?"</a:t>
            </a:r>
            <a:endParaRPr lang="en-US" sz="1500" dirty="0"/>
          </a:p>
        </p:txBody>
      </p:sp>
      <p:sp>
        <p:nvSpPr>
          <p:cNvPr id="15" name="Text 13"/>
          <p:cNvSpPr txBox="1"/>
          <p:nvPr/>
        </p:nvSpPr>
        <p:spPr>
          <a:xfrm>
            <a:off x="6263640" y="2286000"/>
            <a:ext cx="4572000" cy="256032"/>
          </a:xfrm>
          <a:prstGeom prst="rect">
            <a:avLst/>
          </a:prstGeom>
          <a:noFill/>
          <a:ln/>
        </p:spPr>
        <p:txBody>
          <a:bodyPr wrap="square" lIns="0" tIns="0" rIns="0" bIns="0" rtlCol="0" anchor="ctr"/>
          <a:lstStyle/>
          <a:p>
            <a:pPr indent="0" marL="0">
              <a:buNone/>
            </a:pPr>
            <a:r>
              <a:rPr lang="en-US" sz="1050" spc="240" kern="0" dirty="0">
                <a:solidFill>
                  <a:srgbClr val="A78BFA"/>
                </a:solidFill>
                <a:latin typeface="Arial" pitchFamily="34" charset="0"/>
                <a:ea typeface="Arial" pitchFamily="34" charset="-122"/>
                <a:cs typeface="Arial" pitchFamily="34" charset="-120"/>
              </a:rPr>
              <a:t>YAPAY ZEKÂNIN KISA LİSTESİ</a:t>
            </a:r>
            <a:endParaRPr lang="en-US" sz="1050" dirty="0"/>
          </a:p>
        </p:txBody>
      </p:sp>
      <p:sp>
        <p:nvSpPr>
          <p:cNvPr id="16" name="Shape 14"/>
          <p:cNvSpPr/>
          <p:nvPr/>
        </p:nvSpPr>
        <p:spPr>
          <a:xfrm>
            <a:off x="6263640" y="2651760"/>
            <a:ext cx="4937760" cy="0"/>
          </a:xfrm>
          <a:prstGeom prst="line">
            <a:avLst/>
          </a:prstGeom>
          <a:noFill/>
          <a:ln w="9525">
            <a:solidFill>
              <a:srgbClr val="3A3A3A"/>
            </a:solidFill>
            <a:prstDash val="dash"/>
          </a:ln>
        </p:spPr>
      </p:sp>
      <p:sp>
        <p:nvSpPr>
          <p:cNvPr id="17" name="Text 15"/>
          <p:cNvSpPr txBox="1"/>
          <p:nvPr/>
        </p:nvSpPr>
        <p:spPr>
          <a:xfrm>
            <a:off x="6309360" y="2743200"/>
            <a:ext cx="2377440" cy="411480"/>
          </a:xfrm>
          <a:prstGeom prst="rect">
            <a:avLst/>
          </a:prstGeom>
          <a:noFill/>
          <a:ln/>
        </p:spPr>
        <p:txBody>
          <a:bodyPr wrap="square" lIns="0" tIns="0" rIns="0" bIns="0" rtlCol="0" anchor="ctr"/>
          <a:lstStyle/>
          <a:p>
            <a:pPr indent="0" marL="0">
              <a:buNone/>
            </a:pPr>
            <a:r>
              <a:rPr lang="en-US" sz="1350" b="1" dirty="0">
                <a:solidFill>
                  <a:srgbClr val="FFFFFF"/>
                </a:solidFill>
                <a:latin typeface="Arial" pitchFamily="34" charset="0"/>
                <a:ea typeface="Arial" pitchFamily="34" charset="-122"/>
                <a:cs typeface="Arial" pitchFamily="34" charset="-120"/>
              </a:rPr>
              <a:t>Polonya · Tedarikçi A</a:t>
            </a:r>
            <a:endParaRPr lang="en-US" sz="1350" dirty="0"/>
          </a:p>
        </p:txBody>
      </p:sp>
      <p:sp>
        <p:nvSpPr>
          <p:cNvPr id="18" name="Text 16"/>
          <p:cNvSpPr txBox="1"/>
          <p:nvPr/>
        </p:nvSpPr>
        <p:spPr>
          <a:xfrm>
            <a:off x="8732520" y="2743200"/>
            <a:ext cx="2468880" cy="411480"/>
          </a:xfrm>
          <a:prstGeom prst="rect">
            <a:avLst/>
          </a:prstGeom>
          <a:noFill/>
          <a:ln/>
        </p:spPr>
        <p:txBody>
          <a:bodyPr wrap="square" lIns="0" tIns="0" rIns="0" bIns="0" rtlCol="0" anchor="ctr"/>
          <a:lstStyle/>
          <a:p>
            <a:pPr indent="0" marL="0">
              <a:buNone/>
            </a:pPr>
            <a:r>
              <a:rPr lang="en-US" sz="1250" dirty="0">
                <a:solidFill>
                  <a:srgbClr val="BBBBBB"/>
                </a:solidFill>
                <a:latin typeface="Arial" pitchFamily="34" charset="0"/>
                <a:ea typeface="Arial" pitchFamily="34" charset="-122"/>
                <a:cs typeface="Arial" pitchFamily="34" charset="-120"/>
              </a:rPr>
              <a:t>IATF ve kapasite sitesinde yazılı</a:t>
            </a:r>
            <a:endParaRPr lang="en-US" sz="1250" dirty="0"/>
          </a:p>
        </p:txBody>
      </p:sp>
      <p:sp>
        <p:nvSpPr>
          <p:cNvPr id="19" name="Shape 17"/>
          <p:cNvSpPr/>
          <p:nvPr/>
        </p:nvSpPr>
        <p:spPr>
          <a:xfrm>
            <a:off x="6263640" y="3218688"/>
            <a:ext cx="4937760" cy="0"/>
          </a:xfrm>
          <a:prstGeom prst="line">
            <a:avLst/>
          </a:prstGeom>
          <a:noFill/>
          <a:ln w="9525">
            <a:solidFill>
              <a:srgbClr val="3A3A3A"/>
            </a:solidFill>
            <a:prstDash val="dash"/>
          </a:ln>
        </p:spPr>
      </p:sp>
      <p:sp>
        <p:nvSpPr>
          <p:cNvPr id="20" name="Text 18"/>
          <p:cNvSpPr txBox="1"/>
          <p:nvPr/>
        </p:nvSpPr>
        <p:spPr>
          <a:xfrm>
            <a:off x="6309360" y="3310128"/>
            <a:ext cx="2377440" cy="411480"/>
          </a:xfrm>
          <a:prstGeom prst="rect">
            <a:avLst/>
          </a:prstGeom>
          <a:noFill/>
          <a:ln/>
        </p:spPr>
        <p:txBody>
          <a:bodyPr wrap="square" lIns="0" tIns="0" rIns="0" bIns="0" rtlCol="0" anchor="ctr"/>
          <a:lstStyle/>
          <a:p>
            <a:pPr indent="0" marL="0">
              <a:buNone/>
            </a:pPr>
            <a:r>
              <a:rPr lang="en-US" sz="1350" b="1" dirty="0">
                <a:solidFill>
                  <a:srgbClr val="FFFFFF"/>
                </a:solidFill>
                <a:latin typeface="Arial" pitchFamily="34" charset="0"/>
                <a:ea typeface="Arial" pitchFamily="34" charset="-122"/>
                <a:cs typeface="Arial" pitchFamily="34" charset="-120"/>
              </a:rPr>
              <a:t>Çekya · Tedarikçi B</a:t>
            </a:r>
            <a:endParaRPr lang="en-US" sz="1350" dirty="0"/>
          </a:p>
        </p:txBody>
      </p:sp>
      <p:sp>
        <p:nvSpPr>
          <p:cNvPr id="21" name="Text 19"/>
          <p:cNvSpPr txBox="1"/>
          <p:nvPr/>
        </p:nvSpPr>
        <p:spPr>
          <a:xfrm>
            <a:off x="8732520" y="3310128"/>
            <a:ext cx="2468880" cy="411480"/>
          </a:xfrm>
          <a:prstGeom prst="rect">
            <a:avLst/>
          </a:prstGeom>
          <a:noFill/>
          <a:ln/>
        </p:spPr>
        <p:txBody>
          <a:bodyPr wrap="square" lIns="0" tIns="0" rIns="0" bIns="0" rtlCol="0" anchor="ctr"/>
          <a:lstStyle/>
          <a:p>
            <a:pPr indent="0" marL="0">
              <a:buNone/>
            </a:pPr>
            <a:r>
              <a:rPr lang="en-US" sz="1250" dirty="0">
                <a:solidFill>
                  <a:srgbClr val="BBBBBB"/>
                </a:solidFill>
                <a:latin typeface="Arial" pitchFamily="34" charset="0"/>
                <a:ea typeface="Arial" pitchFamily="34" charset="-122"/>
                <a:cs typeface="Arial" pitchFamily="34" charset="-120"/>
              </a:rPr>
              <a:t>Almanca teknik sayfası var</a:t>
            </a:r>
            <a:endParaRPr lang="en-US" sz="1250" dirty="0"/>
          </a:p>
        </p:txBody>
      </p:sp>
      <p:sp>
        <p:nvSpPr>
          <p:cNvPr id="22" name="Shape 20"/>
          <p:cNvSpPr/>
          <p:nvPr/>
        </p:nvSpPr>
        <p:spPr>
          <a:xfrm>
            <a:off x="6263640" y="3785616"/>
            <a:ext cx="4937760" cy="0"/>
          </a:xfrm>
          <a:prstGeom prst="line">
            <a:avLst/>
          </a:prstGeom>
          <a:noFill/>
          <a:ln w="9525">
            <a:solidFill>
              <a:srgbClr val="3A3A3A"/>
            </a:solidFill>
            <a:prstDash val="dash"/>
          </a:ln>
        </p:spPr>
      </p:sp>
      <p:sp>
        <p:nvSpPr>
          <p:cNvPr id="23" name="Text 21"/>
          <p:cNvSpPr txBox="1"/>
          <p:nvPr/>
        </p:nvSpPr>
        <p:spPr>
          <a:xfrm>
            <a:off x="6309360" y="3877056"/>
            <a:ext cx="2377440" cy="411480"/>
          </a:xfrm>
          <a:prstGeom prst="rect">
            <a:avLst/>
          </a:prstGeom>
          <a:noFill/>
          <a:ln/>
        </p:spPr>
        <p:txBody>
          <a:bodyPr wrap="square" lIns="0" tIns="0" rIns="0" bIns="0" rtlCol="0" anchor="ctr"/>
          <a:lstStyle/>
          <a:p>
            <a:pPr indent="0" marL="0">
              <a:buNone/>
            </a:pPr>
            <a:r>
              <a:rPr lang="en-US" sz="1350" b="1" dirty="0">
                <a:solidFill>
                  <a:srgbClr val="FFFFFF"/>
                </a:solidFill>
                <a:latin typeface="Arial" pitchFamily="34" charset="0"/>
                <a:ea typeface="Arial" pitchFamily="34" charset="-122"/>
                <a:cs typeface="Arial" pitchFamily="34" charset="-120"/>
              </a:rPr>
              <a:t>Türkiye · Tedarikçi C</a:t>
            </a:r>
            <a:endParaRPr lang="en-US" sz="1350" dirty="0"/>
          </a:p>
        </p:txBody>
      </p:sp>
      <p:sp>
        <p:nvSpPr>
          <p:cNvPr id="24" name="Text 22"/>
          <p:cNvSpPr txBox="1"/>
          <p:nvPr/>
        </p:nvSpPr>
        <p:spPr>
          <a:xfrm>
            <a:off x="8732520" y="3877056"/>
            <a:ext cx="2468880" cy="411480"/>
          </a:xfrm>
          <a:prstGeom prst="rect">
            <a:avLst/>
          </a:prstGeom>
          <a:noFill/>
          <a:ln/>
        </p:spPr>
        <p:txBody>
          <a:bodyPr wrap="square" lIns="0" tIns="0" rIns="0" bIns="0" rtlCol="0" anchor="ctr"/>
          <a:lstStyle/>
          <a:p>
            <a:pPr indent="0" marL="0">
              <a:buNone/>
            </a:pPr>
            <a:r>
              <a:rPr lang="en-US" sz="1250" dirty="0">
                <a:solidFill>
                  <a:srgbClr val="BBBBBB"/>
                </a:solidFill>
                <a:latin typeface="Arial" pitchFamily="34" charset="0"/>
                <a:ea typeface="Arial" pitchFamily="34" charset="-122"/>
                <a:cs typeface="Arial" pitchFamily="34" charset="-120"/>
              </a:rPr>
              <a:t>Sektör dizininde kayıtlı</a:t>
            </a:r>
            <a:endParaRPr lang="en-US" sz="1250" dirty="0"/>
          </a:p>
        </p:txBody>
      </p:sp>
      <p:sp>
        <p:nvSpPr>
          <p:cNvPr id="25" name="Shape 23"/>
          <p:cNvSpPr/>
          <p:nvPr/>
        </p:nvSpPr>
        <p:spPr>
          <a:xfrm>
            <a:off x="6263640" y="4352544"/>
            <a:ext cx="4937760" cy="0"/>
          </a:xfrm>
          <a:prstGeom prst="line">
            <a:avLst/>
          </a:prstGeom>
          <a:noFill/>
          <a:ln w="9525">
            <a:solidFill>
              <a:srgbClr val="3A3A3A"/>
            </a:solidFill>
            <a:prstDash val="dash"/>
          </a:ln>
        </p:spPr>
      </p:sp>
      <p:sp>
        <p:nvSpPr>
          <p:cNvPr id="26" name="Text 24"/>
          <p:cNvSpPr txBox="1"/>
          <p:nvPr/>
        </p:nvSpPr>
        <p:spPr>
          <a:xfrm>
            <a:off x="6309360" y="4443984"/>
            <a:ext cx="2377440" cy="411480"/>
          </a:xfrm>
          <a:prstGeom prst="rect">
            <a:avLst/>
          </a:prstGeom>
          <a:noFill/>
          <a:ln/>
        </p:spPr>
        <p:txBody>
          <a:bodyPr wrap="square" lIns="0" tIns="0" rIns="0" bIns="0" rtlCol="0" anchor="ctr"/>
          <a:lstStyle/>
          <a:p>
            <a:pPr indent="0" marL="0">
              <a:buNone/>
            </a:pPr>
            <a:r>
              <a:rPr lang="en-US" sz="1350" b="1" dirty="0">
                <a:solidFill>
                  <a:srgbClr val="A78BFA"/>
                </a:solidFill>
                <a:latin typeface="Arial" pitchFamily="34" charset="0"/>
                <a:ea typeface="Arial" pitchFamily="34" charset="-122"/>
                <a:cs typeface="Arial" pitchFamily="34" charset="-120"/>
              </a:rPr>
              <a:t>Örnek Conta</a:t>
            </a:r>
            <a:endParaRPr lang="en-US" sz="1350" dirty="0"/>
          </a:p>
        </p:txBody>
      </p:sp>
      <p:sp>
        <p:nvSpPr>
          <p:cNvPr id="27" name="Text 25"/>
          <p:cNvSpPr txBox="1"/>
          <p:nvPr/>
        </p:nvSpPr>
        <p:spPr>
          <a:xfrm>
            <a:off x="8732520" y="4443984"/>
            <a:ext cx="2468880" cy="411480"/>
          </a:xfrm>
          <a:prstGeom prst="rect">
            <a:avLst/>
          </a:prstGeom>
          <a:noFill/>
          <a:ln/>
        </p:spPr>
        <p:txBody>
          <a:bodyPr wrap="square" lIns="0" tIns="0" rIns="0" bIns="0" rtlCol="0" anchor="ctr"/>
          <a:lstStyle/>
          <a:p>
            <a:pPr indent="0" marL="0">
              <a:buNone/>
            </a:pPr>
            <a:r>
              <a:rPr lang="en-US" sz="1250" dirty="0">
                <a:solidFill>
                  <a:srgbClr val="A78BFA"/>
                </a:solidFill>
                <a:latin typeface="Arial" pitchFamily="34" charset="0"/>
                <a:ea typeface="Arial" pitchFamily="34" charset="-122"/>
                <a:cs typeface="Arial" pitchFamily="34" charset="-120"/>
              </a:rPr>
              <a:t>Listede yok</a:t>
            </a:r>
            <a:endParaRPr lang="en-US" sz="1250" dirty="0"/>
          </a:p>
        </p:txBody>
      </p:sp>
      <p:sp>
        <p:nvSpPr>
          <p:cNvPr id="28" name="Shape 26"/>
          <p:cNvSpPr/>
          <p:nvPr/>
        </p:nvSpPr>
        <p:spPr>
          <a:xfrm>
            <a:off x="6263640" y="4919472"/>
            <a:ext cx="4937760" cy="0"/>
          </a:xfrm>
          <a:prstGeom prst="line">
            <a:avLst/>
          </a:prstGeom>
          <a:noFill/>
          <a:ln w="9525">
            <a:solidFill>
              <a:srgbClr val="3A3A3A"/>
            </a:solidFill>
            <a:prstDash val="dash"/>
          </a:ln>
        </p:spPr>
      </p:sp>
      <p:sp>
        <p:nvSpPr>
          <p:cNvPr id="29" name="Text 27"/>
          <p:cNvSpPr txBox="1"/>
          <p:nvPr/>
        </p:nvSpPr>
        <p:spPr>
          <a:xfrm>
            <a:off x="6263640" y="5029200"/>
            <a:ext cx="4937760" cy="548640"/>
          </a:xfrm>
          <a:prstGeom prst="rect">
            <a:avLst/>
          </a:prstGeom>
          <a:noFill/>
          <a:ln/>
        </p:spPr>
        <p:txBody>
          <a:bodyPr wrap="square" lIns="0" tIns="0" rIns="0" bIns="0" rtlCol="0" anchor="ctr"/>
          <a:lstStyle/>
          <a:p>
            <a:pPr indent="0" marL="0">
              <a:buNone/>
            </a:pPr>
            <a:r>
              <a:rPr lang="en-US" sz="1250" dirty="0">
                <a:solidFill>
                  <a:srgbClr val="CFCFCF"/>
                </a:solidFill>
                <a:latin typeface="Arial" pitchFamily="34" charset="0"/>
                <a:ea typeface="Arial" pitchFamily="34" charset="-122"/>
                <a:cs typeface="Arial" pitchFamily="34" charset="-120"/>
              </a:rPr>
              <a:t>Neden yok? IATF belgesi bir PDF'in içinde, kapasite yazmıyor, Almanca sayfa yok.</a:t>
            </a:r>
            <a:endParaRPr lang="en-US" sz="1250" dirty="0"/>
          </a:p>
        </p:txBody>
      </p:sp>
      <p:sp>
        <p:nvSpPr>
          <p:cNvPr id="30" name="Text 28"/>
          <p:cNvSpPr txBox="1"/>
          <p:nvPr/>
        </p:nvSpPr>
        <p:spPr>
          <a:xfrm>
            <a:off x="868680" y="5532120"/>
            <a:ext cx="10424160" cy="457200"/>
          </a:xfrm>
          <a:prstGeom prst="rect">
            <a:avLst/>
          </a:prstGeom>
          <a:noFill/>
          <a:ln/>
        </p:spPr>
        <p:txBody>
          <a:bodyPr wrap="square" lIns="0" tIns="0" rIns="0" bIns="0" rtlCol="0" anchor="ctr"/>
          <a:lstStyle/>
          <a:p>
            <a:pPr algn="ctr" indent="0" marL="0">
              <a:buNone/>
            </a:pPr>
            <a:r>
              <a:rPr lang="en-US" sz="1400" b="1" i="1" dirty="0">
                <a:solidFill>
                  <a:srgbClr val="A78BFA"/>
                </a:solidFill>
                <a:latin typeface="Cambria" pitchFamily="34" charset="0"/>
                <a:ea typeface="Cambria" pitchFamily="34" charset="-122"/>
                <a:cs typeface="Cambria" pitchFamily="34" charset="-120"/>
              </a:rPr>
              <a:t>Çin dışında alternatif arayan Avrupalı alıcı büyük bir fırsat. Ama cevap, verisi hazır olana gidiyor.</a:t>
            </a:r>
            <a:endParaRPr lang="en-US" sz="1400" dirty="0"/>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name="Slide 10">
    <p:bg>
      <p:bgPr>
        <a:solidFill>
          <a:srgbClr val="EFEFEF"/>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9A9A9A"/>
            </a:solidFill>
            <a:prstDash val="solid"/>
          </a:ln>
        </p:spPr>
      </p:sp>
      <p:sp>
        <p:nvSpPr>
          <p:cNvPr id="3" name="Shape 1"/>
          <p:cNvSpPr/>
          <p:nvPr/>
        </p:nvSpPr>
        <p:spPr>
          <a:xfrm>
            <a:off x="658368" y="6199632"/>
            <a:ext cx="10844784" cy="0"/>
          </a:xfrm>
          <a:prstGeom prst="line">
            <a:avLst/>
          </a:prstGeom>
          <a:noFill/>
          <a:ln w="9525">
            <a:solidFill>
              <a:srgbClr val="9A9A9A"/>
            </a:solidFill>
            <a:prstDash val="solid"/>
          </a:ln>
        </p:spPr>
      </p:sp>
      <p:sp>
        <p:nvSpPr>
          <p:cNvPr id="4" name="Shape 2"/>
          <p:cNvSpPr/>
          <p:nvPr/>
        </p:nvSpPr>
        <p:spPr>
          <a:xfrm>
            <a:off x="658368" y="457200"/>
            <a:ext cx="0" cy="402336"/>
          </a:xfrm>
          <a:prstGeom prst="line">
            <a:avLst/>
          </a:prstGeom>
          <a:noFill/>
          <a:ln w="9525">
            <a:solidFill>
              <a:srgbClr val="9A9A9A"/>
            </a:solidFill>
            <a:prstDash val="solid"/>
          </a:ln>
        </p:spPr>
      </p:sp>
      <p:sp>
        <p:nvSpPr>
          <p:cNvPr id="5" name="Shape 3"/>
          <p:cNvSpPr/>
          <p:nvPr/>
        </p:nvSpPr>
        <p:spPr>
          <a:xfrm>
            <a:off x="658368" y="5998464"/>
            <a:ext cx="0" cy="402336"/>
          </a:xfrm>
          <a:prstGeom prst="line">
            <a:avLst/>
          </a:prstGeom>
          <a:noFill/>
          <a:ln w="9525">
            <a:solidFill>
              <a:srgbClr val="9A9A9A"/>
            </a:solidFill>
            <a:prstDash val="solid"/>
          </a:ln>
        </p:spPr>
      </p:sp>
      <p:sp>
        <p:nvSpPr>
          <p:cNvPr id="6" name="Shape 4"/>
          <p:cNvSpPr/>
          <p:nvPr/>
        </p:nvSpPr>
        <p:spPr>
          <a:xfrm>
            <a:off x="11503152" y="457200"/>
            <a:ext cx="0" cy="402336"/>
          </a:xfrm>
          <a:prstGeom prst="line">
            <a:avLst/>
          </a:prstGeom>
          <a:noFill/>
          <a:ln w="9525">
            <a:solidFill>
              <a:srgbClr val="9A9A9A"/>
            </a:solidFill>
            <a:prstDash val="solid"/>
          </a:ln>
        </p:spPr>
      </p:sp>
      <p:sp>
        <p:nvSpPr>
          <p:cNvPr id="7" name="Shape 5"/>
          <p:cNvSpPr/>
          <p:nvPr/>
        </p:nvSpPr>
        <p:spPr>
          <a:xfrm>
            <a:off x="11503152" y="5998464"/>
            <a:ext cx="0" cy="402336"/>
          </a:xfrm>
          <a:prstGeom prst="line">
            <a:avLst/>
          </a:prstGeom>
          <a:noFill/>
          <a:ln w="9525">
            <a:solidFill>
              <a:srgbClr val="9A9A9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6B6B6B"/>
                </a:solidFill>
                <a:latin typeface="Arial" pitchFamily="34" charset="0"/>
                <a:ea typeface="Arial" pitchFamily="34" charset="-122"/>
                <a:cs typeface="Arial" pitchFamily="34" charset="-120"/>
              </a:rPr>
              <a:t>AYNI FİRMA, İKİ ÜLKE</a:t>
            </a:r>
            <a:endParaRPr lang="en-US" sz="1100" dirty="0"/>
          </a:p>
        </p:txBody>
      </p:sp>
      <p:sp>
        <p:nvSpPr>
          <p:cNvPr id="9" name="Shape 7"/>
          <p:cNvSpPr/>
          <p:nvPr/>
        </p:nvSpPr>
        <p:spPr>
          <a:xfrm>
            <a:off x="9464040" y="850392"/>
            <a:ext cx="1783080" cy="274320"/>
          </a:xfrm>
          <a:prstGeom prst="roundRect">
            <a:avLst>
              <a:gd name="adj" fmla="val 16667"/>
            </a:avLst>
          </a:prstGeom>
          <a:solidFill>
            <a:srgbClr val="E2DCF7"/>
          </a:solidFill>
          <a:ln w="6350">
            <a:solidFill>
              <a:srgbClr val="6D4AE0"/>
            </a:solidFill>
            <a:prstDash val="solid"/>
          </a:ln>
        </p:spPr>
      </p:sp>
      <p:sp>
        <p:nvSpPr>
          <p:cNvPr id="10" name="Text 8"/>
          <p:cNvSpPr txBox="1"/>
          <p:nvPr/>
        </p:nvSpPr>
        <p:spPr>
          <a:xfrm>
            <a:off x="9464040" y="850392"/>
            <a:ext cx="1783080" cy="274320"/>
          </a:xfrm>
          <a:prstGeom prst="rect">
            <a:avLst/>
          </a:prstGeom>
          <a:noFill/>
          <a:ln/>
        </p:spPr>
        <p:txBody>
          <a:bodyPr wrap="square" lIns="0" tIns="0" rIns="0" bIns="0" rtlCol="0" anchor="ctr"/>
          <a:lstStyle/>
          <a:p>
            <a:pPr algn="ctr" indent="0" marL="0">
              <a:buNone/>
            </a:pPr>
            <a:r>
              <a:rPr lang="en-US" sz="850" b="1" spc="150" kern="0" dirty="0">
                <a:solidFill>
                  <a:srgbClr val="6D4AE0"/>
                </a:solidFill>
                <a:latin typeface="Arial" pitchFamily="34" charset="0"/>
                <a:ea typeface="Arial" pitchFamily="34" charset="-122"/>
                <a:cs typeface="Arial" pitchFamily="34" charset="-120"/>
              </a:rPr>
              <a:t>KURGUSAL ÖRNEK</a:t>
            </a:r>
            <a:endParaRPr lang="en-US" sz="850" dirty="0"/>
          </a:p>
        </p:txBody>
      </p:sp>
      <p:sp>
        <p:nvSpPr>
          <p:cNvPr id="11" name="Text 9"/>
          <p:cNvSpPr txBox="1"/>
          <p:nvPr/>
        </p:nvSpPr>
        <p:spPr>
          <a:xfrm>
            <a:off x="822960" y="1207008"/>
            <a:ext cx="10515600" cy="731520"/>
          </a:xfrm>
          <a:prstGeom prst="rect">
            <a:avLst/>
          </a:prstGeom>
          <a:noFill/>
          <a:ln/>
        </p:spPr>
        <p:txBody>
          <a:bodyPr wrap="square" lIns="0" tIns="0" rIns="0" bIns="0" rtlCol="0" anchor="ctr"/>
          <a:lstStyle/>
          <a:p>
            <a:pPr algn="ctr" indent="0" marL="0">
              <a:buNone/>
            </a:pPr>
            <a:r>
              <a:rPr lang="en-US" sz="2800" dirty="0">
                <a:solidFill>
                  <a:srgbClr val="111111"/>
                </a:solidFill>
                <a:latin typeface="Arial" pitchFamily="34" charset="0"/>
                <a:ea typeface="Arial" pitchFamily="34" charset="-122"/>
                <a:cs typeface="Arial" pitchFamily="34" charset="-120"/>
              </a:rPr>
              <a:t>Türkiye'den bakınca var, </a:t>
            </a:r>
            <a:pPr algn="ctr" indent="0" marL="0">
              <a:buNone/>
            </a:pPr>
            <a:r>
              <a:rPr lang="en-US" sz="2800" b="1" i="1" dirty="0">
                <a:solidFill>
                  <a:srgbClr val="6D4AE0"/>
                </a:solidFill>
                <a:latin typeface="Cambria" pitchFamily="34" charset="0"/>
                <a:ea typeface="Cambria" pitchFamily="34" charset="-122"/>
                <a:cs typeface="Cambria" pitchFamily="34" charset="-120"/>
              </a:rPr>
              <a:t>Almanya'dan bakınca yok</a:t>
            </a:r>
            <a:endParaRPr lang="en-US" sz="2800" dirty="0"/>
          </a:p>
        </p:txBody>
      </p:sp>
      <p:sp>
        <p:nvSpPr>
          <p:cNvPr id="12" name="Shape 10"/>
          <p:cNvSpPr/>
          <p:nvPr/>
        </p:nvSpPr>
        <p:spPr>
          <a:xfrm>
            <a:off x="960120" y="2240280"/>
            <a:ext cx="4800600" cy="2194560"/>
          </a:xfrm>
          <a:prstGeom prst="roundRect">
            <a:avLst>
              <a:gd name="adj" fmla="val 1667"/>
            </a:avLst>
          </a:prstGeom>
          <a:solidFill>
            <a:srgbClr val="E4E4E4"/>
          </a:solidFill>
          <a:ln w="9525">
            <a:solidFill>
              <a:srgbClr val="C2C2C2"/>
            </a:solidFill>
            <a:prstDash val="solid"/>
          </a:ln>
        </p:spPr>
      </p:sp>
      <p:sp>
        <p:nvSpPr>
          <p:cNvPr id="13" name="Text 11"/>
          <p:cNvSpPr txBox="1"/>
          <p:nvPr/>
        </p:nvSpPr>
        <p:spPr>
          <a:xfrm>
            <a:off x="1280160" y="2395728"/>
            <a:ext cx="4114800" cy="256032"/>
          </a:xfrm>
          <a:prstGeom prst="rect">
            <a:avLst/>
          </a:prstGeom>
          <a:noFill/>
          <a:ln/>
        </p:spPr>
        <p:txBody>
          <a:bodyPr wrap="square" lIns="0" tIns="0" rIns="0" bIns="0" rtlCol="0" anchor="ctr"/>
          <a:lstStyle/>
          <a:p>
            <a:pPr indent="0" marL="0">
              <a:buNone/>
            </a:pPr>
            <a:r>
              <a:rPr lang="en-US" sz="1050" spc="240" kern="0" dirty="0">
                <a:solidFill>
                  <a:srgbClr val="888888"/>
                </a:solidFill>
                <a:latin typeface="Arial" pitchFamily="34" charset="0"/>
                <a:ea typeface="Arial" pitchFamily="34" charset="-122"/>
                <a:cs typeface="Arial" pitchFamily="34" charset="-120"/>
              </a:rPr>
              <a:t>TÜRKİYE'DEN, İNGİLİZCE SORU</a:t>
            </a:r>
            <a:endParaRPr lang="en-US" sz="1050" dirty="0"/>
          </a:p>
        </p:txBody>
      </p:sp>
      <p:sp>
        <p:nvSpPr>
          <p:cNvPr id="14" name="Text 12"/>
          <p:cNvSpPr txBox="1"/>
          <p:nvPr/>
        </p:nvSpPr>
        <p:spPr>
          <a:xfrm>
            <a:off x="1280160" y="2697480"/>
            <a:ext cx="3657600" cy="914400"/>
          </a:xfrm>
          <a:prstGeom prst="rect">
            <a:avLst/>
          </a:prstGeom>
          <a:noFill/>
          <a:ln/>
        </p:spPr>
        <p:txBody>
          <a:bodyPr wrap="square" lIns="0" tIns="0" rIns="0" bIns="0" rtlCol="0" anchor="ctr"/>
          <a:lstStyle/>
          <a:p>
            <a:pPr indent="0" marL="0">
              <a:buNone/>
            </a:pPr>
            <a:r>
              <a:rPr lang="en-US" sz="5400" b="1" i="1" dirty="0">
                <a:solidFill>
                  <a:srgbClr val="888888"/>
                </a:solidFill>
                <a:latin typeface="Cambria" pitchFamily="34" charset="0"/>
                <a:ea typeface="Cambria" pitchFamily="34" charset="-122"/>
                <a:cs typeface="Cambria" pitchFamily="34" charset="-120"/>
              </a:rPr>
              <a:t>%55</a:t>
            </a:r>
            <a:endParaRPr lang="en-US" sz="5400" dirty="0"/>
          </a:p>
        </p:txBody>
      </p:sp>
      <p:sp>
        <p:nvSpPr>
          <p:cNvPr id="15" name="Text 13"/>
          <p:cNvSpPr txBox="1"/>
          <p:nvPr/>
        </p:nvSpPr>
        <p:spPr>
          <a:xfrm>
            <a:off x="1280160" y="3657600"/>
            <a:ext cx="4206240" cy="640080"/>
          </a:xfrm>
          <a:prstGeom prst="rect">
            <a:avLst/>
          </a:prstGeom>
          <a:noFill/>
          <a:ln/>
        </p:spPr>
        <p:txBody>
          <a:bodyPr wrap="square" lIns="0" tIns="0" rIns="0" bIns="0" rtlCol="0" anchor="ctr"/>
          <a:lstStyle/>
          <a:p>
            <a:pPr indent="0" marL="0">
              <a:buNone/>
            </a:pPr>
            <a:r>
              <a:rPr lang="en-US" sz="1350" dirty="0">
                <a:solidFill>
                  <a:srgbClr val="333333"/>
                </a:solidFill>
                <a:latin typeface="Arial" pitchFamily="34" charset="0"/>
                <a:ea typeface="Arial" pitchFamily="34" charset="-122"/>
                <a:cs typeface="Arial" pitchFamily="34" charset="-120"/>
              </a:rPr>
              <a:t>Örnek Conta cevapların yarısından fazlasında görünüyor.</a:t>
            </a:r>
            <a:endParaRPr lang="en-US" sz="1350" dirty="0"/>
          </a:p>
        </p:txBody>
      </p:sp>
      <p:sp>
        <p:nvSpPr>
          <p:cNvPr id="16" name="Shape 14"/>
          <p:cNvSpPr/>
          <p:nvPr/>
        </p:nvSpPr>
        <p:spPr>
          <a:xfrm>
            <a:off x="6400800" y="2240280"/>
            <a:ext cx="4800600" cy="2194560"/>
          </a:xfrm>
          <a:prstGeom prst="roundRect">
            <a:avLst>
              <a:gd name="adj" fmla="val 1667"/>
            </a:avLst>
          </a:prstGeom>
          <a:solidFill>
            <a:srgbClr val="E2DCF7"/>
          </a:solidFill>
          <a:ln w="9525">
            <a:solidFill>
              <a:srgbClr val="6D4AE0"/>
            </a:solidFill>
            <a:prstDash val="solid"/>
          </a:ln>
        </p:spPr>
      </p:sp>
      <p:sp>
        <p:nvSpPr>
          <p:cNvPr id="17" name="Text 15"/>
          <p:cNvSpPr txBox="1"/>
          <p:nvPr/>
        </p:nvSpPr>
        <p:spPr>
          <a:xfrm>
            <a:off x="6720840" y="2395728"/>
            <a:ext cx="4114800" cy="256032"/>
          </a:xfrm>
          <a:prstGeom prst="rect">
            <a:avLst/>
          </a:prstGeom>
          <a:noFill/>
          <a:ln/>
        </p:spPr>
        <p:txBody>
          <a:bodyPr wrap="square" lIns="0" tIns="0" rIns="0" bIns="0" rtlCol="0" anchor="ctr"/>
          <a:lstStyle/>
          <a:p>
            <a:pPr indent="0" marL="0">
              <a:buNone/>
            </a:pPr>
            <a:r>
              <a:rPr lang="en-US" sz="1050" spc="240" kern="0" dirty="0">
                <a:solidFill>
                  <a:srgbClr val="6D4AE0"/>
                </a:solidFill>
                <a:latin typeface="Arial" pitchFamily="34" charset="0"/>
                <a:ea typeface="Arial" pitchFamily="34" charset="-122"/>
                <a:cs typeface="Arial" pitchFamily="34" charset="-120"/>
              </a:rPr>
              <a:t>ALMANYA'DAN, ALMANCA SORU</a:t>
            </a:r>
            <a:endParaRPr lang="en-US" sz="1050" dirty="0"/>
          </a:p>
        </p:txBody>
      </p:sp>
      <p:sp>
        <p:nvSpPr>
          <p:cNvPr id="18" name="Text 16"/>
          <p:cNvSpPr txBox="1"/>
          <p:nvPr/>
        </p:nvSpPr>
        <p:spPr>
          <a:xfrm>
            <a:off x="6720840" y="2697480"/>
            <a:ext cx="3657600" cy="914400"/>
          </a:xfrm>
          <a:prstGeom prst="rect">
            <a:avLst/>
          </a:prstGeom>
          <a:noFill/>
          <a:ln/>
        </p:spPr>
        <p:txBody>
          <a:bodyPr wrap="square" lIns="0" tIns="0" rIns="0" bIns="0" rtlCol="0" anchor="ctr"/>
          <a:lstStyle/>
          <a:p>
            <a:pPr indent="0" marL="0">
              <a:buNone/>
            </a:pPr>
            <a:r>
              <a:rPr lang="en-US" sz="5400" b="1" i="1" dirty="0">
                <a:solidFill>
                  <a:srgbClr val="6D4AE0"/>
                </a:solidFill>
                <a:latin typeface="Cambria" pitchFamily="34" charset="0"/>
                <a:ea typeface="Cambria" pitchFamily="34" charset="-122"/>
                <a:cs typeface="Cambria" pitchFamily="34" charset="-120"/>
              </a:rPr>
              <a:t>%12</a:t>
            </a:r>
            <a:endParaRPr lang="en-US" sz="5400" dirty="0"/>
          </a:p>
        </p:txBody>
      </p:sp>
      <p:sp>
        <p:nvSpPr>
          <p:cNvPr id="19" name="Text 17"/>
          <p:cNvSpPr txBox="1"/>
          <p:nvPr/>
        </p:nvSpPr>
        <p:spPr>
          <a:xfrm>
            <a:off x="6720840" y="3657600"/>
            <a:ext cx="4206240" cy="640080"/>
          </a:xfrm>
          <a:prstGeom prst="rect">
            <a:avLst/>
          </a:prstGeom>
          <a:noFill/>
          <a:ln/>
        </p:spPr>
        <p:txBody>
          <a:bodyPr wrap="square" lIns="0" tIns="0" rIns="0" bIns="0" rtlCol="0" anchor="ctr"/>
          <a:lstStyle/>
          <a:p>
            <a:pPr indent="0" marL="0">
              <a:buNone/>
            </a:pPr>
            <a:r>
              <a:rPr lang="en-US" sz="1350" dirty="0">
                <a:solidFill>
                  <a:srgbClr val="2A1C6B"/>
                </a:solidFill>
                <a:latin typeface="Arial" pitchFamily="34" charset="0"/>
                <a:ea typeface="Arial" pitchFamily="34" charset="-122"/>
                <a:cs typeface="Arial" pitchFamily="34" charset="-120"/>
              </a:rPr>
              <a:t>Asıl alıcının gördüğü cevapta neredeyse hiç yok.</a:t>
            </a:r>
            <a:endParaRPr lang="en-US" sz="1350" dirty="0"/>
          </a:p>
        </p:txBody>
      </p:sp>
      <p:sp>
        <p:nvSpPr>
          <p:cNvPr id="20" name="Text 18"/>
          <p:cNvSpPr txBox="1"/>
          <p:nvPr/>
        </p:nvSpPr>
        <p:spPr>
          <a:xfrm>
            <a:off x="960120" y="4663440"/>
            <a:ext cx="10241280" cy="502920"/>
          </a:xfrm>
          <a:prstGeom prst="rect">
            <a:avLst/>
          </a:prstGeom>
          <a:noFill/>
          <a:ln/>
        </p:spPr>
        <p:txBody>
          <a:bodyPr wrap="square" lIns="0" tIns="0" rIns="0" bIns="0" rtlCol="0" anchor="ctr"/>
          <a:lstStyle/>
          <a:p>
            <a:pPr algn="ctr" indent="0" marL="0">
              <a:buNone/>
            </a:pPr>
            <a:r>
              <a:rPr lang="en-US" sz="1400" dirty="0">
                <a:solidFill>
                  <a:srgbClr val="333333"/>
                </a:solidFill>
                <a:latin typeface="Arial" pitchFamily="34" charset="0"/>
                <a:ea typeface="Arial" pitchFamily="34" charset="-122"/>
                <a:cs typeface="Arial" pitchFamily="34" charset="-120"/>
              </a:rPr>
              <a:t>Neden? Almanca teknik sayfa yok. Almanca cevaplarda kaynak olarak Alman sektör portalları ve Europages çıkıyor.</a:t>
            </a:r>
            <a:endParaRPr lang="en-US" sz="1400" dirty="0"/>
          </a:p>
        </p:txBody>
      </p:sp>
      <p:sp>
        <p:nvSpPr>
          <p:cNvPr id="21" name="Text 19"/>
          <p:cNvSpPr txBox="1"/>
          <p:nvPr/>
        </p:nvSpPr>
        <p:spPr>
          <a:xfrm>
            <a:off x="868680" y="5257800"/>
            <a:ext cx="10424160" cy="457200"/>
          </a:xfrm>
          <a:prstGeom prst="rect">
            <a:avLst/>
          </a:prstGeom>
          <a:noFill/>
          <a:ln/>
        </p:spPr>
        <p:txBody>
          <a:bodyPr wrap="square" lIns="0" tIns="0" rIns="0" bIns="0" rtlCol="0" anchor="ctr"/>
          <a:lstStyle/>
          <a:p>
            <a:pPr algn="ctr" indent="0" marL="0">
              <a:buNone/>
            </a:pPr>
            <a:r>
              <a:rPr lang="en-US" sz="1700" b="1" i="1" dirty="0">
                <a:solidFill>
                  <a:srgbClr val="222222"/>
                </a:solidFill>
                <a:latin typeface="Cambria" pitchFamily="34" charset="0"/>
                <a:ea typeface="Cambria" pitchFamily="34" charset="-122"/>
                <a:cs typeface="Cambria" pitchFamily="34" charset="-120"/>
              </a:rPr>
              <a:t>Her ana pazarı, o pazarın dilinde ve o pazardan ölçün.</a:t>
            </a:r>
            <a:endParaRPr lang="en-US" sz="1700" dirty="0"/>
          </a:p>
        </p:txBody>
      </p:sp>
      <p:sp>
        <p:nvSpPr>
          <p:cNvPr id="9901" name="EkLink"/>
          <p:cNvSpPr txBox="1"/>
          <p:nvPr/>
        </p:nvSpPr>
        <p:spPr>
          <a:xfrm>
            <a:off x="8778240" y="6245352"/>
            <a:ext cx="2724912" cy="237744"/>
          </a:xfrm>
          <a:prstGeom prst="rect">
            <a:avLst/>
          </a:prstGeom>
          <a:noFill/>
        </p:spPr>
        <p:txBody>
          <a:bodyPr wrap="square" lIns="0" tIns="0" rIns="0" bIns="0" anchor="ctr"/>
          <a:lstStyle/>
          <a:p>
            <a:pPr algn="r"/>
            <a:r>
              <a:rPr lang="tr-TR" sz="1100" b="1">
                <a:solidFill>
                  <a:srgbClr val="6D4AE0"/>
                </a:solidFill>
                <a:latin typeface="Arial"/>
              </a:rPr>
              <a:t>▸ Ek s. 107</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name="Slide 11">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3A3A3A"/>
            </a:solidFill>
            <a:prstDash val="solid"/>
          </a:ln>
        </p:spPr>
      </p:sp>
      <p:sp>
        <p:nvSpPr>
          <p:cNvPr id="3" name="Shape 1"/>
          <p:cNvSpPr/>
          <p:nvPr/>
        </p:nvSpPr>
        <p:spPr>
          <a:xfrm>
            <a:off x="658368" y="6199632"/>
            <a:ext cx="10844784" cy="0"/>
          </a:xfrm>
          <a:prstGeom prst="line">
            <a:avLst/>
          </a:prstGeom>
          <a:noFill/>
          <a:ln w="9525">
            <a:solidFill>
              <a:srgbClr val="3A3A3A"/>
            </a:solidFill>
            <a:prstDash val="solid"/>
          </a:ln>
        </p:spPr>
      </p:sp>
      <p:sp>
        <p:nvSpPr>
          <p:cNvPr id="4" name="Shape 2"/>
          <p:cNvSpPr/>
          <p:nvPr/>
        </p:nvSpPr>
        <p:spPr>
          <a:xfrm>
            <a:off x="658368" y="457200"/>
            <a:ext cx="0" cy="402336"/>
          </a:xfrm>
          <a:prstGeom prst="line">
            <a:avLst/>
          </a:prstGeom>
          <a:noFill/>
          <a:ln w="9525">
            <a:solidFill>
              <a:srgbClr val="3A3A3A"/>
            </a:solidFill>
            <a:prstDash val="solid"/>
          </a:ln>
        </p:spPr>
      </p:sp>
      <p:sp>
        <p:nvSpPr>
          <p:cNvPr id="5" name="Shape 3"/>
          <p:cNvSpPr/>
          <p:nvPr/>
        </p:nvSpPr>
        <p:spPr>
          <a:xfrm>
            <a:off x="658368" y="5998464"/>
            <a:ext cx="0" cy="402336"/>
          </a:xfrm>
          <a:prstGeom prst="line">
            <a:avLst/>
          </a:prstGeom>
          <a:noFill/>
          <a:ln w="9525">
            <a:solidFill>
              <a:srgbClr val="3A3A3A"/>
            </a:solidFill>
            <a:prstDash val="solid"/>
          </a:ln>
        </p:spPr>
      </p:sp>
      <p:sp>
        <p:nvSpPr>
          <p:cNvPr id="6" name="Shape 4"/>
          <p:cNvSpPr/>
          <p:nvPr/>
        </p:nvSpPr>
        <p:spPr>
          <a:xfrm>
            <a:off x="11503152" y="457200"/>
            <a:ext cx="0" cy="402336"/>
          </a:xfrm>
          <a:prstGeom prst="line">
            <a:avLst/>
          </a:prstGeom>
          <a:noFill/>
          <a:ln w="9525">
            <a:solidFill>
              <a:srgbClr val="3A3A3A"/>
            </a:solidFill>
            <a:prstDash val="solid"/>
          </a:ln>
        </p:spPr>
      </p:sp>
      <p:sp>
        <p:nvSpPr>
          <p:cNvPr id="7" name="Shape 5"/>
          <p:cNvSpPr/>
          <p:nvPr/>
        </p:nvSpPr>
        <p:spPr>
          <a:xfrm>
            <a:off x="11503152" y="5998464"/>
            <a:ext cx="0" cy="402336"/>
          </a:xfrm>
          <a:prstGeom prst="line">
            <a:avLst/>
          </a:prstGeom>
          <a:noFill/>
          <a:ln w="9525">
            <a:solidFill>
              <a:srgbClr val="3A3A3A"/>
            </a:solidFill>
            <a:prstDash val="solid"/>
          </a:ln>
        </p:spPr>
      </p:sp>
      <p:sp>
        <p:nvSpPr>
          <p:cNvPr id="8" name="Text 6"/>
          <p:cNvSpPr txBox="1"/>
          <p:nvPr/>
        </p:nvSpPr>
        <p:spPr>
          <a:xfrm>
            <a:off x="868680" y="2240280"/>
            <a:ext cx="5486400" cy="320040"/>
          </a:xfrm>
          <a:prstGeom prst="rect">
            <a:avLst/>
          </a:prstGeom>
          <a:noFill/>
          <a:ln/>
        </p:spPr>
        <p:txBody>
          <a:bodyPr wrap="square" lIns="0" tIns="0" rIns="0" bIns="0" rtlCol="0" anchor="ctr"/>
          <a:lstStyle/>
          <a:p>
            <a:pPr indent="0" marL="0">
              <a:buNone/>
            </a:pPr>
            <a:r>
              <a:rPr lang="en-US" sz="1200" spc="350" kern="0" dirty="0">
                <a:solidFill>
                  <a:srgbClr val="8A8A8A"/>
                </a:solidFill>
                <a:latin typeface="Arial" pitchFamily="34" charset="0"/>
                <a:ea typeface="Arial" pitchFamily="34" charset="-122"/>
                <a:cs typeface="Arial" pitchFamily="34" charset="-120"/>
              </a:rPr>
              <a:t>EK</a:t>
            </a:r>
            <a:endParaRPr lang="en-US" sz="1200" dirty="0"/>
          </a:p>
        </p:txBody>
      </p:sp>
      <p:sp>
        <p:nvSpPr>
          <p:cNvPr id="9" name="Text 7"/>
          <p:cNvSpPr txBox="1"/>
          <p:nvPr/>
        </p:nvSpPr>
        <p:spPr>
          <a:xfrm>
            <a:off x="868680" y="2743200"/>
            <a:ext cx="10424160" cy="1645920"/>
          </a:xfrm>
          <a:prstGeom prst="rect">
            <a:avLst/>
          </a:prstGeom>
          <a:noFill/>
          <a:ln/>
        </p:spPr>
        <p:txBody>
          <a:bodyPr wrap="square" lIns="0" tIns="0" rIns="0" bIns="0" rtlCol="0" anchor="ctr"/>
          <a:lstStyle/>
          <a:p>
            <a:pPr indent="0" marL="0">
              <a:lnSpc>
                <a:spcPct val="110000"/>
              </a:lnSpc>
              <a:buNone/>
            </a:pPr>
            <a:r>
              <a:rPr lang="en-US" sz="4200" b="1" dirty="0">
                <a:solidFill>
                  <a:srgbClr val="FFFFFF"/>
                </a:solidFill>
                <a:latin typeface="Arial" pitchFamily="34" charset="0"/>
                <a:ea typeface="Arial" pitchFamily="34" charset="-122"/>
                <a:cs typeface="Arial" pitchFamily="34" charset="-120"/>
              </a:rPr>
              <a:t>Soru gelirse
</a:t>
            </a:r>
            <a:pPr indent="0" marL="0">
              <a:lnSpc>
                <a:spcPct val="110000"/>
              </a:lnSpc>
              <a:buNone/>
            </a:pPr>
            <a:r>
              <a:rPr lang="en-US" sz="4200" b="1" i="1" dirty="0">
                <a:solidFill>
                  <a:srgbClr val="A78BFA"/>
                </a:solidFill>
                <a:latin typeface="Cambria" pitchFamily="34" charset="0"/>
                <a:ea typeface="Cambria" pitchFamily="34" charset="-122"/>
                <a:cs typeface="Cambria" pitchFamily="34" charset="-120"/>
              </a:rPr>
              <a:t>teknik ayrıntılar</a:t>
            </a:r>
            <a:endParaRPr lang="en-US" sz="4200" dirty="0"/>
          </a:p>
        </p:txBody>
      </p:sp>
      <p:sp>
        <p:nvSpPr>
          <p:cNvPr id="10" name="Text 8"/>
          <p:cNvSpPr txBox="1"/>
          <p:nvPr/>
        </p:nvSpPr>
        <p:spPr>
          <a:xfrm>
            <a:off x="868680" y="4434840"/>
            <a:ext cx="9875520" cy="640080"/>
          </a:xfrm>
          <a:prstGeom prst="rect">
            <a:avLst/>
          </a:prstGeom>
          <a:noFill/>
          <a:ln/>
        </p:spPr>
        <p:txBody>
          <a:bodyPr wrap="square" lIns="0" tIns="0" rIns="0" bIns="0" rtlCol="0" anchor="ctr"/>
          <a:lstStyle/>
          <a:p>
            <a:pPr indent="0" marL="0">
              <a:buNone/>
            </a:pPr>
            <a:r>
              <a:rPr lang="en-US" sz="1400" dirty="0">
                <a:solidFill>
                  <a:srgbClr val="9A9A9A"/>
                </a:solidFill>
                <a:latin typeface="Arial" pitchFamily="34" charset="0"/>
                <a:ea typeface="Arial" pitchFamily="34" charset="-122"/>
                <a:cs typeface="Arial" pitchFamily="34" charset="-120"/>
              </a:rPr>
              <a:t>Bot tablosu, robots.txt, şema alanları, GEO araştırması, protokoller, altyapı denetimi, hazırlık skoru, ölçüm katmanları.</a:t>
            </a:r>
            <a:endParaRPr lang="en-US" sz="1400" dirty="0"/>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name="Slide 1">
    <p:bg>
      <p:bgPr>
        <a:solidFill>
          <a:srgbClr val="EFEFEF"/>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9A9A9A"/>
            </a:solidFill>
            <a:prstDash val="solid"/>
          </a:ln>
        </p:spPr>
      </p:sp>
      <p:sp>
        <p:nvSpPr>
          <p:cNvPr id="3" name="Shape 1"/>
          <p:cNvSpPr/>
          <p:nvPr/>
        </p:nvSpPr>
        <p:spPr>
          <a:xfrm>
            <a:off x="658368" y="6199632"/>
            <a:ext cx="10844784" cy="0"/>
          </a:xfrm>
          <a:prstGeom prst="line">
            <a:avLst/>
          </a:prstGeom>
          <a:noFill/>
          <a:ln w="9525">
            <a:solidFill>
              <a:srgbClr val="9A9A9A"/>
            </a:solidFill>
            <a:prstDash val="solid"/>
          </a:ln>
        </p:spPr>
      </p:sp>
      <p:sp>
        <p:nvSpPr>
          <p:cNvPr id="4" name="Shape 2"/>
          <p:cNvSpPr/>
          <p:nvPr/>
        </p:nvSpPr>
        <p:spPr>
          <a:xfrm>
            <a:off x="658368" y="457200"/>
            <a:ext cx="0" cy="402336"/>
          </a:xfrm>
          <a:prstGeom prst="line">
            <a:avLst/>
          </a:prstGeom>
          <a:noFill/>
          <a:ln w="9525">
            <a:solidFill>
              <a:srgbClr val="9A9A9A"/>
            </a:solidFill>
            <a:prstDash val="solid"/>
          </a:ln>
        </p:spPr>
      </p:sp>
      <p:sp>
        <p:nvSpPr>
          <p:cNvPr id="5" name="Shape 3"/>
          <p:cNvSpPr/>
          <p:nvPr/>
        </p:nvSpPr>
        <p:spPr>
          <a:xfrm>
            <a:off x="658368" y="5998464"/>
            <a:ext cx="0" cy="402336"/>
          </a:xfrm>
          <a:prstGeom prst="line">
            <a:avLst/>
          </a:prstGeom>
          <a:noFill/>
          <a:ln w="9525">
            <a:solidFill>
              <a:srgbClr val="9A9A9A"/>
            </a:solidFill>
            <a:prstDash val="solid"/>
          </a:ln>
        </p:spPr>
      </p:sp>
      <p:sp>
        <p:nvSpPr>
          <p:cNvPr id="6" name="Shape 4"/>
          <p:cNvSpPr/>
          <p:nvPr/>
        </p:nvSpPr>
        <p:spPr>
          <a:xfrm>
            <a:off x="11503152" y="457200"/>
            <a:ext cx="0" cy="402336"/>
          </a:xfrm>
          <a:prstGeom prst="line">
            <a:avLst/>
          </a:prstGeom>
          <a:noFill/>
          <a:ln w="9525">
            <a:solidFill>
              <a:srgbClr val="9A9A9A"/>
            </a:solidFill>
            <a:prstDash val="solid"/>
          </a:ln>
        </p:spPr>
      </p:sp>
      <p:sp>
        <p:nvSpPr>
          <p:cNvPr id="7" name="Shape 5"/>
          <p:cNvSpPr/>
          <p:nvPr/>
        </p:nvSpPr>
        <p:spPr>
          <a:xfrm>
            <a:off x="11503152" y="5998464"/>
            <a:ext cx="0" cy="402336"/>
          </a:xfrm>
          <a:prstGeom prst="line">
            <a:avLst/>
          </a:prstGeom>
          <a:noFill/>
          <a:ln w="9525">
            <a:solidFill>
              <a:srgbClr val="9A9A9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6B6B6B"/>
                </a:solidFill>
                <a:latin typeface="Arial" pitchFamily="34" charset="0"/>
                <a:ea typeface="Arial" pitchFamily="34" charset="-122"/>
                <a:cs typeface="Arial" pitchFamily="34" charset="-120"/>
              </a:rPr>
              <a:t>BAŞLAMADAN ÖNCE</a:t>
            </a:r>
            <a:endParaRPr lang="en-US" sz="1100" dirty="0"/>
          </a:p>
        </p:txBody>
      </p:sp>
      <p:sp>
        <p:nvSpPr>
          <p:cNvPr id="9" name="Text 7"/>
          <p:cNvSpPr txBox="1"/>
          <p:nvPr/>
        </p:nvSpPr>
        <p:spPr>
          <a:xfrm>
            <a:off x="822960" y="1188720"/>
            <a:ext cx="10515600" cy="731520"/>
          </a:xfrm>
          <a:prstGeom prst="rect">
            <a:avLst/>
          </a:prstGeom>
          <a:noFill/>
          <a:ln/>
        </p:spPr>
        <p:txBody>
          <a:bodyPr wrap="square" lIns="0" tIns="0" rIns="0" bIns="0" rtlCol="0" anchor="ctr"/>
          <a:lstStyle/>
          <a:p>
            <a:pPr algn="ctr" indent="0" marL="0">
              <a:buNone/>
            </a:pPr>
            <a:r>
              <a:rPr lang="en-US" sz="3200" dirty="0">
                <a:solidFill>
                  <a:srgbClr val="111111"/>
                </a:solidFill>
                <a:latin typeface="Arial" pitchFamily="34" charset="0"/>
                <a:ea typeface="Arial" pitchFamily="34" charset="-122"/>
                <a:cs typeface="Arial" pitchFamily="34" charset="-120"/>
              </a:rPr>
              <a:t>Bugün bunların </a:t>
            </a:r>
            <a:pPr algn="ctr" indent="0" marL="0">
              <a:buNone/>
            </a:pPr>
            <a:r>
              <a:rPr lang="en-US" sz="3200" b="1" i="1" dirty="0">
                <a:solidFill>
                  <a:srgbClr val="6D4AE0"/>
                </a:solidFill>
                <a:latin typeface="Cambria" pitchFamily="34" charset="0"/>
                <a:ea typeface="Cambria" pitchFamily="34" charset="-122"/>
                <a:cs typeface="Cambria" pitchFamily="34" charset="-120"/>
              </a:rPr>
              <a:t>hiçbirini</a:t>
            </a:r>
            <a:pPr algn="ctr" indent="0" marL="0">
              <a:buNone/>
            </a:pPr>
            <a:r>
              <a:rPr lang="en-US" sz="3200" dirty="0">
                <a:solidFill>
                  <a:srgbClr val="111111"/>
                </a:solidFill>
                <a:latin typeface="Arial" pitchFamily="34" charset="0"/>
                <a:ea typeface="Arial" pitchFamily="34" charset="-122"/>
                <a:cs typeface="Arial" pitchFamily="34" charset="-120"/>
              </a:rPr>
              <a:t> anlatmayacağım</a:t>
            </a:r>
            <a:endParaRPr lang="en-US" sz="3200" dirty="0"/>
          </a:p>
        </p:txBody>
      </p:sp>
      <p:sp>
        <p:nvSpPr>
          <p:cNvPr id="10" name="Text 8"/>
          <p:cNvSpPr txBox="1"/>
          <p:nvPr/>
        </p:nvSpPr>
        <p:spPr>
          <a:xfrm>
            <a:off x="1097280" y="2103120"/>
            <a:ext cx="365760" cy="411480"/>
          </a:xfrm>
          <a:prstGeom prst="rect">
            <a:avLst/>
          </a:prstGeom>
          <a:noFill/>
          <a:ln/>
        </p:spPr>
        <p:txBody>
          <a:bodyPr wrap="square" lIns="0" tIns="0" rIns="0" bIns="0" rtlCol="0" anchor="ctr"/>
          <a:lstStyle/>
          <a:p>
            <a:pPr indent="0" marL="0">
              <a:buNone/>
            </a:pPr>
            <a:r>
              <a:rPr lang="en-US" sz="1500" dirty="0">
                <a:solidFill>
                  <a:srgbClr val="6D4AE0"/>
                </a:solidFill>
                <a:latin typeface="Arial" pitchFamily="34" charset="0"/>
                <a:ea typeface="Arial" pitchFamily="34" charset="-122"/>
                <a:cs typeface="Arial" pitchFamily="34" charset="-120"/>
              </a:rPr>
              <a:t>✕</a:t>
            </a:r>
            <a:endParaRPr lang="en-US" sz="1500" dirty="0"/>
          </a:p>
        </p:txBody>
      </p:sp>
      <p:sp>
        <p:nvSpPr>
          <p:cNvPr id="11" name="Text 9"/>
          <p:cNvSpPr txBox="1"/>
          <p:nvPr/>
        </p:nvSpPr>
        <p:spPr>
          <a:xfrm>
            <a:off x="1508760" y="2103120"/>
            <a:ext cx="4663440" cy="411480"/>
          </a:xfrm>
          <a:prstGeom prst="rect">
            <a:avLst/>
          </a:prstGeom>
          <a:noFill/>
          <a:ln/>
        </p:spPr>
        <p:txBody>
          <a:bodyPr wrap="square" lIns="0" tIns="0" rIns="0" bIns="0" rtlCol="0" anchor="ctr"/>
          <a:lstStyle/>
          <a:p>
            <a:pPr indent="0" marL="0">
              <a:buNone/>
            </a:pPr>
            <a:r>
              <a:rPr lang="en-US" sz="1700" dirty="0">
                <a:solidFill>
                  <a:srgbClr val="444444"/>
                </a:solidFill>
                <a:latin typeface="Arial" pitchFamily="34" charset="0"/>
                <a:ea typeface="Arial" pitchFamily="34" charset="-122"/>
                <a:cs typeface="Arial" pitchFamily="34" charset="-120"/>
              </a:rPr>
              <a:t>Yapay zekânın tanımı ve tarihçesi</a:t>
            </a:r>
            <a:endParaRPr lang="en-US" sz="1700" dirty="0"/>
          </a:p>
        </p:txBody>
      </p:sp>
      <p:sp>
        <p:nvSpPr>
          <p:cNvPr id="12" name="Shape 10"/>
          <p:cNvSpPr/>
          <p:nvPr/>
        </p:nvSpPr>
        <p:spPr>
          <a:xfrm>
            <a:off x="1097280" y="2606040"/>
            <a:ext cx="4846320" cy="0"/>
          </a:xfrm>
          <a:prstGeom prst="line">
            <a:avLst/>
          </a:prstGeom>
          <a:noFill/>
          <a:ln w="9525">
            <a:solidFill>
              <a:srgbClr val="C2C2C2"/>
            </a:solidFill>
            <a:prstDash val="dash"/>
          </a:ln>
        </p:spPr>
      </p:sp>
      <p:sp>
        <p:nvSpPr>
          <p:cNvPr id="13" name="Text 11"/>
          <p:cNvSpPr txBox="1"/>
          <p:nvPr/>
        </p:nvSpPr>
        <p:spPr>
          <a:xfrm>
            <a:off x="1097280" y="2724912"/>
            <a:ext cx="365760" cy="411480"/>
          </a:xfrm>
          <a:prstGeom prst="rect">
            <a:avLst/>
          </a:prstGeom>
          <a:noFill/>
          <a:ln/>
        </p:spPr>
        <p:txBody>
          <a:bodyPr wrap="square" lIns="0" tIns="0" rIns="0" bIns="0" rtlCol="0" anchor="ctr"/>
          <a:lstStyle/>
          <a:p>
            <a:pPr indent="0" marL="0">
              <a:buNone/>
            </a:pPr>
            <a:r>
              <a:rPr lang="en-US" sz="1500" dirty="0">
                <a:solidFill>
                  <a:srgbClr val="6D4AE0"/>
                </a:solidFill>
                <a:latin typeface="Arial" pitchFamily="34" charset="0"/>
                <a:ea typeface="Arial" pitchFamily="34" charset="-122"/>
                <a:cs typeface="Arial" pitchFamily="34" charset="-120"/>
              </a:rPr>
              <a:t>✕</a:t>
            </a:r>
            <a:endParaRPr lang="en-US" sz="1500" dirty="0"/>
          </a:p>
        </p:txBody>
      </p:sp>
      <p:sp>
        <p:nvSpPr>
          <p:cNvPr id="14" name="Text 12"/>
          <p:cNvSpPr txBox="1"/>
          <p:nvPr/>
        </p:nvSpPr>
        <p:spPr>
          <a:xfrm>
            <a:off x="1508760" y="2724912"/>
            <a:ext cx="4663440" cy="411480"/>
          </a:xfrm>
          <a:prstGeom prst="rect">
            <a:avLst/>
          </a:prstGeom>
          <a:noFill/>
          <a:ln/>
        </p:spPr>
        <p:txBody>
          <a:bodyPr wrap="square" lIns="0" tIns="0" rIns="0" bIns="0" rtlCol="0" anchor="ctr"/>
          <a:lstStyle/>
          <a:p>
            <a:pPr indent="0" marL="0">
              <a:buNone/>
            </a:pPr>
            <a:r>
              <a:rPr lang="en-US" sz="1700" dirty="0">
                <a:solidFill>
                  <a:srgbClr val="444444"/>
                </a:solidFill>
                <a:latin typeface="Arial" pitchFamily="34" charset="0"/>
                <a:ea typeface="Arial" pitchFamily="34" charset="-122"/>
                <a:cs typeface="Arial" pitchFamily="34" charset="-120"/>
              </a:rPr>
              <a:t>"Yapay zekâ işinizi elinizden alacak mı"</a:t>
            </a:r>
            <a:endParaRPr lang="en-US" sz="1700" dirty="0"/>
          </a:p>
        </p:txBody>
      </p:sp>
      <p:sp>
        <p:nvSpPr>
          <p:cNvPr id="15" name="Shape 13"/>
          <p:cNvSpPr/>
          <p:nvPr/>
        </p:nvSpPr>
        <p:spPr>
          <a:xfrm>
            <a:off x="1097280" y="3227832"/>
            <a:ext cx="4846320" cy="0"/>
          </a:xfrm>
          <a:prstGeom prst="line">
            <a:avLst/>
          </a:prstGeom>
          <a:noFill/>
          <a:ln w="9525">
            <a:solidFill>
              <a:srgbClr val="C2C2C2"/>
            </a:solidFill>
            <a:prstDash val="dash"/>
          </a:ln>
        </p:spPr>
      </p:sp>
      <p:sp>
        <p:nvSpPr>
          <p:cNvPr id="16" name="Text 14"/>
          <p:cNvSpPr txBox="1"/>
          <p:nvPr/>
        </p:nvSpPr>
        <p:spPr>
          <a:xfrm>
            <a:off x="1097280" y="3346704"/>
            <a:ext cx="365760" cy="411480"/>
          </a:xfrm>
          <a:prstGeom prst="rect">
            <a:avLst/>
          </a:prstGeom>
          <a:noFill/>
          <a:ln/>
        </p:spPr>
        <p:txBody>
          <a:bodyPr wrap="square" lIns="0" tIns="0" rIns="0" bIns="0" rtlCol="0" anchor="ctr"/>
          <a:lstStyle/>
          <a:p>
            <a:pPr indent="0" marL="0">
              <a:buNone/>
            </a:pPr>
            <a:r>
              <a:rPr lang="en-US" sz="1500" dirty="0">
                <a:solidFill>
                  <a:srgbClr val="6D4AE0"/>
                </a:solidFill>
                <a:latin typeface="Arial" pitchFamily="34" charset="0"/>
                <a:ea typeface="Arial" pitchFamily="34" charset="-122"/>
                <a:cs typeface="Arial" pitchFamily="34" charset="-120"/>
              </a:rPr>
              <a:t>✕</a:t>
            </a:r>
            <a:endParaRPr lang="en-US" sz="1500" dirty="0"/>
          </a:p>
        </p:txBody>
      </p:sp>
      <p:sp>
        <p:nvSpPr>
          <p:cNvPr id="17" name="Text 15"/>
          <p:cNvSpPr txBox="1"/>
          <p:nvPr/>
        </p:nvSpPr>
        <p:spPr>
          <a:xfrm>
            <a:off x="1508760" y="3346704"/>
            <a:ext cx="4663440" cy="411480"/>
          </a:xfrm>
          <a:prstGeom prst="rect">
            <a:avLst/>
          </a:prstGeom>
          <a:noFill/>
          <a:ln/>
        </p:spPr>
        <p:txBody>
          <a:bodyPr wrap="square" lIns="0" tIns="0" rIns="0" bIns="0" rtlCol="0" anchor="ctr"/>
          <a:lstStyle/>
          <a:p>
            <a:pPr indent="0" marL="0">
              <a:buNone/>
            </a:pPr>
            <a:r>
              <a:rPr lang="en-US" sz="1700" dirty="0">
                <a:solidFill>
                  <a:srgbClr val="444444"/>
                </a:solidFill>
                <a:latin typeface="Arial" pitchFamily="34" charset="0"/>
                <a:ea typeface="Arial" pitchFamily="34" charset="-122"/>
                <a:cs typeface="Arial" pitchFamily="34" charset="-120"/>
              </a:rPr>
              <a:t>Yapay zekâ ile sosyal medya gönderisi yazmak</a:t>
            </a:r>
            <a:endParaRPr lang="en-US" sz="1700" dirty="0"/>
          </a:p>
        </p:txBody>
      </p:sp>
      <p:sp>
        <p:nvSpPr>
          <p:cNvPr id="18" name="Shape 16"/>
          <p:cNvSpPr/>
          <p:nvPr/>
        </p:nvSpPr>
        <p:spPr>
          <a:xfrm>
            <a:off x="1097280" y="3849624"/>
            <a:ext cx="4846320" cy="0"/>
          </a:xfrm>
          <a:prstGeom prst="line">
            <a:avLst/>
          </a:prstGeom>
          <a:noFill/>
          <a:ln w="9525">
            <a:solidFill>
              <a:srgbClr val="C2C2C2"/>
            </a:solidFill>
            <a:prstDash val="dash"/>
          </a:ln>
        </p:spPr>
      </p:sp>
      <p:sp>
        <p:nvSpPr>
          <p:cNvPr id="19" name="Text 17"/>
          <p:cNvSpPr txBox="1"/>
          <p:nvPr/>
        </p:nvSpPr>
        <p:spPr>
          <a:xfrm>
            <a:off x="6355080" y="2103120"/>
            <a:ext cx="365760" cy="411480"/>
          </a:xfrm>
          <a:prstGeom prst="rect">
            <a:avLst/>
          </a:prstGeom>
          <a:noFill/>
          <a:ln/>
        </p:spPr>
        <p:txBody>
          <a:bodyPr wrap="square" lIns="0" tIns="0" rIns="0" bIns="0" rtlCol="0" anchor="ctr"/>
          <a:lstStyle/>
          <a:p>
            <a:pPr indent="0" marL="0">
              <a:buNone/>
            </a:pPr>
            <a:r>
              <a:rPr lang="en-US" sz="1500" dirty="0">
                <a:solidFill>
                  <a:srgbClr val="6D4AE0"/>
                </a:solidFill>
                <a:latin typeface="Arial" pitchFamily="34" charset="0"/>
                <a:ea typeface="Arial" pitchFamily="34" charset="-122"/>
                <a:cs typeface="Arial" pitchFamily="34" charset="-120"/>
              </a:rPr>
              <a:t>✕</a:t>
            </a:r>
            <a:endParaRPr lang="en-US" sz="1500" dirty="0"/>
          </a:p>
        </p:txBody>
      </p:sp>
      <p:sp>
        <p:nvSpPr>
          <p:cNvPr id="20" name="Text 18"/>
          <p:cNvSpPr txBox="1"/>
          <p:nvPr/>
        </p:nvSpPr>
        <p:spPr>
          <a:xfrm>
            <a:off x="6766560" y="2103120"/>
            <a:ext cx="4663440" cy="411480"/>
          </a:xfrm>
          <a:prstGeom prst="rect">
            <a:avLst/>
          </a:prstGeom>
          <a:noFill/>
          <a:ln/>
        </p:spPr>
        <p:txBody>
          <a:bodyPr wrap="square" lIns="0" tIns="0" rIns="0" bIns="0" rtlCol="0" anchor="ctr"/>
          <a:lstStyle/>
          <a:p>
            <a:pPr indent="0" marL="0">
              <a:buNone/>
            </a:pPr>
            <a:r>
              <a:rPr lang="en-US" sz="1700" dirty="0">
                <a:solidFill>
                  <a:srgbClr val="444444"/>
                </a:solidFill>
                <a:latin typeface="Arial" pitchFamily="34" charset="0"/>
                <a:ea typeface="Arial" pitchFamily="34" charset="-122"/>
                <a:cs typeface="Arial" pitchFamily="34" charset="-120"/>
              </a:rPr>
              <a:t>ChatGPT arayüz turu, prompt yazma dersi</a:t>
            </a:r>
            <a:endParaRPr lang="en-US" sz="1700" dirty="0"/>
          </a:p>
        </p:txBody>
      </p:sp>
      <p:sp>
        <p:nvSpPr>
          <p:cNvPr id="21" name="Shape 19"/>
          <p:cNvSpPr/>
          <p:nvPr/>
        </p:nvSpPr>
        <p:spPr>
          <a:xfrm>
            <a:off x="6355080" y="2606040"/>
            <a:ext cx="4846320" cy="0"/>
          </a:xfrm>
          <a:prstGeom prst="line">
            <a:avLst/>
          </a:prstGeom>
          <a:noFill/>
          <a:ln w="9525">
            <a:solidFill>
              <a:srgbClr val="C2C2C2"/>
            </a:solidFill>
            <a:prstDash val="dash"/>
          </a:ln>
        </p:spPr>
      </p:sp>
      <p:sp>
        <p:nvSpPr>
          <p:cNvPr id="22" name="Text 20"/>
          <p:cNvSpPr txBox="1"/>
          <p:nvPr/>
        </p:nvSpPr>
        <p:spPr>
          <a:xfrm>
            <a:off x="6355080" y="2724912"/>
            <a:ext cx="365760" cy="411480"/>
          </a:xfrm>
          <a:prstGeom prst="rect">
            <a:avLst/>
          </a:prstGeom>
          <a:noFill/>
          <a:ln/>
        </p:spPr>
        <p:txBody>
          <a:bodyPr wrap="square" lIns="0" tIns="0" rIns="0" bIns="0" rtlCol="0" anchor="ctr"/>
          <a:lstStyle/>
          <a:p>
            <a:pPr indent="0" marL="0">
              <a:buNone/>
            </a:pPr>
            <a:r>
              <a:rPr lang="en-US" sz="1500" dirty="0">
                <a:solidFill>
                  <a:srgbClr val="6D4AE0"/>
                </a:solidFill>
                <a:latin typeface="Arial" pitchFamily="34" charset="0"/>
                <a:ea typeface="Arial" pitchFamily="34" charset="-122"/>
                <a:cs typeface="Arial" pitchFamily="34" charset="-120"/>
              </a:rPr>
              <a:t>✕</a:t>
            </a:r>
            <a:endParaRPr lang="en-US" sz="1500" dirty="0"/>
          </a:p>
        </p:txBody>
      </p:sp>
      <p:sp>
        <p:nvSpPr>
          <p:cNvPr id="23" name="Text 21"/>
          <p:cNvSpPr txBox="1"/>
          <p:nvPr/>
        </p:nvSpPr>
        <p:spPr>
          <a:xfrm>
            <a:off x="6766560" y="2724912"/>
            <a:ext cx="4663440" cy="411480"/>
          </a:xfrm>
          <a:prstGeom prst="rect">
            <a:avLst/>
          </a:prstGeom>
          <a:noFill/>
          <a:ln/>
        </p:spPr>
        <p:txBody>
          <a:bodyPr wrap="square" lIns="0" tIns="0" rIns="0" bIns="0" rtlCol="0" anchor="ctr"/>
          <a:lstStyle/>
          <a:p>
            <a:pPr indent="0" marL="0">
              <a:buNone/>
            </a:pPr>
            <a:r>
              <a:rPr lang="en-US" sz="1700" dirty="0">
                <a:solidFill>
                  <a:srgbClr val="444444"/>
                </a:solidFill>
                <a:latin typeface="Arial" pitchFamily="34" charset="0"/>
                <a:ea typeface="Arial" pitchFamily="34" charset="-122"/>
                <a:cs typeface="Arial" pitchFamily="34" charset="-120"/>
              </a:rPr>
              <a:t>50 araç, 100 araç listeleri</a:t>
            </a:r>
            <a:endParaRPr lang="en-US" sz="1700" dirty="0"/>
          </a:p>
        </p:txBody>
      </p:sp>
      <p:sp>
        <p:nvSpPr>
          <p:cNvPr id="24" name="Shape 22"/>
          <p:cNvSpPr/>
          <p:nvPr/>
        </p:nvSpPr>
        <p:spPr>
          <a:xfrm>
            <a:off x="6355080" y="3227832"/>
            <a:ext cx="4846320" cy="0"/>
          </a:xfrm>
          <a:prstGeom prst="line">
            <a:avLst/>
          </a:prstGeom>
          <a:noFill/>
          <a:ln w="9525">
            <a:solidFill>
              <a:srgbClr val="C2C2C2"/>
            </a:solidFill>
            <a:prstDash val="dash"/>
          </a:ln>
        </p:spPr>
      </p:sp>
      <p:sp>
        <p:nvSpPr>
          <p:cNvPr id="25" name="Text 23"/>
          <p:cNvSpPr txBox="1"/>
          <p:nvPr/>
        </p:nvSpPr>
        <p:spPr>
          <a:xfrm>
            <a:off x="6355080" y="3346704"/>
            <a:ext cx="365760" cy="411480"/>
          </a:xfrm>
          <a:prstGeom prst="rect">
            <a:avLst/>
          </a:prstGeom>
          <a:noFill/>
          <a:ln/>
        </p:spPr>
        <p:txBody>
          <a:bodyPr wrap="square" lIns="0" tIns="0" rIns="0" bIns="0" rtlCol="0" anchor="ctr"/>
          <a:lstStyle/>
          <a:p>
            <a:pPr indent="0" marL="0">
              <a:buNone/>
            </a:pPr>
            <a:r>
              <a:rPr lang="en-US" sz="1500" dirty="0">
                <a:solidFill>
                  <a:srgbClr val="6D4AE0"/>
                </a:solidFill>
                <a:latin typeface="Arial" pitchFamily="34" charset="0"/>
                <a:ea typeface="Arial" pitchFamily="34" charset="-122"/>
                <a:cs typeface="Arial" pitchFamily="34" charset="-120"/>
              </a:rPr>
              <a:t>✕</a:t>
            </a:r>
            <a:endParaRPr lang="en-US" sz="1500" dirty="0"/>
          </a:p>
        </p:txBody>
      </p:sp>
      <p:sp>
        <p:nvSpPr>
          <p:cNvPr id="26" name="Text 24"/>
          <p:cNvSpPr txBox="1"/>
          <p:nvPr/>
        </p:nvSpPr>
        <p:spPr>
          <a:xfrm>
            <a:off x="6766560" y="3346704"/>
            <a:ext cx="4663440" cy="411480"/>
          </a:xfrm>
          <a:prstGeom prst="rect">
            <a:avLst/>
          </a:prstGeom>
          <a:noFill/>
          <a:ln/>
        </p:spPr>
        <p:txBody>
          <a:bodyPr wrap="square" lIns="0" tIns="0" rIns="0" bIns="0" rtlCol="0" anchor="ctr"/>
          <a:lstStyle/>
          <a:p>
            <a:pPr indent="0" marL="0">
              <a:buNone/>
            </a:pPr>
            <a:r>
              <a:rPr lang="en-US" sz="1700" dirty="0">
                <a:solidFill>
                  <a:srgbClr val="444444"/>
                </a:solidFill>
                <a:latin typeface="Arial" pitchFamily="34" charset="0"/>
                <a:ea typeface="Arial" pitchFamily="34" charset="-122"/>
                <a:cs typeface="Arial" pitchFamily="34" charset="-120"/>
              </a:rPr>
              <a:t>"SEO öldü" söylemi</a:t>
            </a:r>
            <a:endParaRPr lang="en-US" sz="1700" dirty="0"/>
          </a:p>
        </p:txBody>
      </p:sp>
      <p:sp>
        <p:nvSpPr>
          <p:cNvPr id="27" name="Shape 25"/>
          <p:cNvSpPr/>
          <p:nvPr/>
        </p:nvSpPr>
        <p:spPr>
          <a:xfrm>
            <a:off x="6355080" y="3849624"/>
            <a:ext cx="4846320" cy="0"/>
          </a:xfrm>
          <a:prstGeom prst="line">
            <a:avLst/>
          </a:prstGeom>
          <a:noFill/>
          <a:ln w="9525">
            <a:solidFill>
              <a:srgbClr val="C2C2C2"/>
            </a:solidFill>
            <a:prstDash val="dash"/>
          </a:ln>
        </p:spPr>
      </p:sp>
      <p:sp>
        <p:nvSpPr>
          <p:cNvPr id="28" name="Shape 26"/>
          <p:cNvSpPr/>
          <p:nvPr/>
        </p:nvSpPr>
        <p:spPr>
          <a:xfrm>
            <a:off x="960120" y="4160520"/>
            <a:ext cx="10241280" cy="960120"/>
          </a:xfrm>
          <a:prstGeom prst="roundRect">
            <a:avLst>
              <a:gd name="adj" fmla="val 3810"/>
            </a:avLst>
          </a:prstGeom>
          <a:solidFill>
            <a:srgbClr val="E2DCF7"/>
          </a:solidFill>
          <a:ln w="9525">
            <a:solidFill>
              <a:srgbClr val="6D4AE0"/>
            </a:solidFill>
            <a:prstDash val="solid"/>
          </a:ln>
        </p:spPr>
      </p:sp>
      <p:sp>
        <p:nvSpPr>
          <p:cNvPr id="29" name="Text 27"/>
          <p:cNvSpPr txBox="1"/>
          <p:nvPr/>
        </p:nvSpPr>
        <p:spPr>
          <a:xfrm>
            <a:off x="1234440" y="4160520"/>
            <a:ext cx="9692640" cy="960120"/>
          </a:xfrm>
          <a:prstGeom prst="rect">
            <a:avLst/>
          </a:prstGeom>
          <a:noFill/>
          <a:ln/>
        </p:spPr>
        <p:txBody>
          <a:bodyPr wrap="square" lIns="0" tIns="0" rIns="0" bIns="0" rtlCol="0" anchor="ctr"/>
          <a:lstStyle/>
          <a:p>
            <a:pPr algn="ctr" indent="0" marL="0">
              <a:buNone/>
            </a:pPr>
            <a:r>
              <a:rPr lang="en-US" sz="2000" b="1" i="1" dirty="0">
                <a:solidFill>
                  <a:srgbClr val="2A1C6B"/>
                </a:solidFill>
                <a:latin typeface="Cambria" pitchFamily="34" charset="0"/>
                <a:ea typeface="Cambria" pitchFamily="34" charset="-122"/>
                <a:cs typeface="Cambria" pitchFamily="34" charset="-120"/>
              </a:rPr>
              <a:t>Bugün yeni bir kanal öğrenmeyeceğiz; alıcınızın sizi bulup bulamadığını ölçmeyi öğreneceğiz.</a:t>
            </a:r>
            <a:endParaRPr lang="en-US" sz="2000" dirty="0"/>
          </a:p>
        </p:txBody>
      </p:sp>
      <p:sp>
        <p:nvSpPr>
          <p:cNvPr id="30" name="Text 28"/>
          <p:cNvSpPr txBox="1"/>
          <p:nvPr/>
        </p:nvSpPr>
        <p:spPr>
          <a:xfrm>
            <a:off x="868680" y="5349240"/>
            <a:ext cx="10424160" cy="457200"/>
          </a:xfrm>
          <a:prstGeom prst="rect">
            <a:avLst/>
          </a:prstGeom>
          <a:noFill/>
          <a:ln/>
        </p:spPr>
        <p:txBody>
          <a:bodyPr wrap="square" lIns="0" tIns="0" rIns="0" bIns="0" rtlCol="0" anchor="ctr"/>
          <a:lstStyle/>
          <a:p>
            <a:pPr algn="ctr" indent="0" marL="0">
              <a:buNone/>
            </a:pPr>
            <a:r>
              <a:rPr lang="en-US" sz="1200" dirty="0">
                <a:solidFill>
                  <a:srgbClr val="777777"/>
                </a:solidFill>
                <a:latin typeface="Arial" pitchFamily="34" charset="0"/>
                <a:ea typeface="Arial" pitchFamily="34" charset="-122"/>
                <a:cs typeface="Arial" pitchFamily="34" charset="-120"/>
              </a:rPr>
              <a:t>Ticari beyan: Webtures ve Brantial'ın kurucusuyum; bu şirketler yapay zekâ görünürlüğü alanında hizmet veriyor. Örneklerdeki platformlar bilgi amaçlıdır, tavsiye değildir.</a:t>
            </a:r>
            <a:endParaRPr lang="en-US" sz="1200" dirty="0"/>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name="Slide 2">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3A3A3A"/>
            </a:solidFill>
            <a:prstDash val="solid"/>
          </a:ln>
        </p:spPr>
      </p:sp>
      <p:sp>
        <p:nvSpPr>
          <p:cNvPr id="3" name="Shape 1"/>
          <p:cNvSpPr/>
          <p:nvPr/>
        </p:nvSpPr>
        <p:spPr>
          <a:xfrm>
            <a:off x="658368" y="6199632"/>
            <a:ext cx="10844784" cy="0"/>
          </a:xfrm>
          <a:prstGeom prst="line">
            <a:avLst/>
          </a:prstGeom>
          <a:noFill/>
          <a:ln w="9525">
            <a:solidFill>
              <a:srgbClr val="3A3A3A"/>
            </a:solidFill>
            <a:prstDash val="solid"/>
          </a:ln>
        </p:spPr>
      </p:sp>
      <p:sp>
        <p:nvSpPr>
          <p:cNvPr id="4" name="Shape 2"/>
          <p:cNvSpPr/>
          <p:nvPr/>
        </p:nvSpPr>
        <p:spPr>
          <a:xfrm>
            <a:off x="658368" y="457200"/>
            <a:ext cx="0" cy="402336"/>
          </a:xfrm>
          <a:prstGeom prst="line">
            <a:avLst/>
          </a:prstGeom>
          <a:noFill/>
          <a:ln w="9525">
            <a:solidFill>
              <a:srgbClr val="3A3A3A"/>
            </a:solidFill>
            <a:prstDash val="solid"/>
          </a:ln>
        </p:spPr>
      </p:sp>
      <p:sp>
        <p:nvSpPr>
          <p:cNvPr id="5" name="Shape 3"/>
          <p:cNvSpPr/>
          <p:nvPr/>
        </p:nvSpPr>
        <p:spPr>
          <a:xfrm>
            <a:off x="658368" y="5998464"/>
            <a:ext cx="0" cy="402336"/>
          </a:xfrm>
          <a:prstGeom prst="line">
            <a:avLst/>
          </a:prstGeom>
          <a:noFill/>
          <a:ln w="9525">
            <a:solidFill>
              <a:srgbClr val="3A3A3A"/>
            </a:solidFill>
            <a:prstDash val="solid"/>
          </a:ln>
        </p:spPr>
      </p:sp>
      <p:sp>
        <p:nvSpPr>
          <p:cNvPr id="6" name="Shape 4"/>
          <p:cNvSpPr/>
          <p:nvPr/>
        </p:nvSpPr>
        <p:spPr>
          <a:xfrm>
            <a:off x="11503152" y="457200"/>
            <a:ext cx="0" cy="402336"/>
          </a:xfrm>
          <a:prstGeom prst="line">
            <a:avLst/>
          </a:prstGeom>
          <a:noFill/>
          <a:ln w="9525">
            <a:solidFill>
              <a:srgbClr val="3A3A3A"/>
            </a:solidFill>
            <a:prstDash val="solid"/>
          </a:ln>
        </p:spPr>
      </p:sp>
      <p:sp>
        <p:nvSpPr>
          <p:cNvPr id="7" name="Shape 5"/>
          <p:cNvSpPr/>
          <p:nvPr/>
        </p:nvSpPr>
        <p:spPr>
          <a:xfrm>
            <a:off x="11503152" y="5998464"/>
            <a:ext cx="0" cy="402336"/>
          </a:xfrm>
          <a:prstGeom prst="line">
            <a:avLst/>
          </a:prstGeom>
          <a:noFill/>
          <a:ln w="9525">
            <a:solidFill>
              <a:srgbClr val="3A3A3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8A8A8A"/>
                </a:solidFill>
                <a:latin typeface="Arial" pitchFamily="34" charset="0"/>
                <a:ea typeface="Arial" pitchFamily="34" charset="-122"/>
                <a:cs typeface="Arial" pitchFamily="34" charset="-120"/>
              </a:rPr>
              <a:t>SALONDA KİM VAR?</a:t>
            </a:r>
            <a:endParaRPr lang="en-US" sz="1100" dirty="0"/>
          </a:p>
        </p:txBody>
      </p:sp>
      <p:sp>
        <p:nvSpPr>
          <p:cNvPr id="9" name="Text 7"/>
          <p:cNvSpPr txBox="1"/>
          <p:nvPr/>
        </p:nvSpPr>
        <p:spPr>
          <a:xfrm>
            <a:off x="822960" y="1188720"/>
            <a:ext cx="10515600" cy="731520"/>
          </a:xfrm>
          <a:prstGeom prst="rect">
            <a:avLst/>
          </a:prstGeom>
          <a:noFill/>
          <a:ln/>
        </p:spPr>
        <p:txBody>
          <a:bodyPr wrap="square" lIns="0" tIns="0" rIns="0" bIns="0" rtlCol="0" anchor="ctr"/>
          <a:lstStyle/>
          <a:p>
            <a:pPr algn="ctr" indent="0" marL="0">
              <a:buNone/>
            </a:pPr>
            <a:r>
              <a:rPr lang="en-US" sz="3400" dirty="0">
                <a:solidFill>
                  <a:srgbClr val="FFFFFF"/>
                </a:solidFill>
                <a:latin typeface="Arial" pitchFamily="34" charset="0"/>
                <a:ea typeface="Arial" pitchFamily="34" charset="-122"/>
                <a:cs typeface="Arial" pitchFamily="34" charset="-120"/>
              </a:rPr>
              <a:t>Kim </a:t>
            </a:r>
            <a:pPr algn="ctr" indent="0" marL="0">
              <a:buNone/>
            </a:pPr>
            <a:r>
              <a:rPr lang="en-US" sz="3400" b="1" i="1" dirty="0">
                <a:solidFill>
                  <a:srgbClr val="A78BFA"/>
                </a:solidFill>
                <a:latin typeface="Cambria" pitchFamily="34" charset="0"/>
                <a:ea typeface="Cambria" pitchFamily="34" charset="-122"/>
                <a:cs typeface="Cambria" pitchFamily="34" charset="-120"/>
              </a:rPr>
              <a:t>ne alacak?</a:t>
            </a:r>
            <a:endParaRPr lang="en-US" sz="3400" dirty="0"/>
          </a:p>
        </p:txBody>
      </p:sp>
      <p:sp>
        <p:nvSpPr>
          <p:cNvPr id="10" name="Shape 8"/>
          <p:cNvSpPr/>
          <p:nvPr/>
        </p:nvSpPr>
        <p:spPr>
          <a:xfrm>
            <a:off x="960120" y="2103120"/>
            <a:ext cx="3154680" cy="1280160"/>
          </a:xfrm>
          <a:prstGeom prst="roundRect">
            <a:avLst>
              <a:gd name="adj" fmla="val 2857"/>
            </a:avLst>
          </a:prstGeom>
          <a:solidFill>
            <a:srgbClr val="2A2145"/>
          </a:solidFill>
          <a:ln w="9525">
            <a:solidFill>
              <a:srgbClr val="A78BFA"/>
            </a:solidFill>
            <a:prstDash val="solid"/>
          </a:ln>
        </p:spPr>
      </p:sp>
      <p:sp>
        <p:nvSpPr>
          <p:cNvPr id="11" name="Text 9"/>
          <p:cNvSpPr txBox="1"/>
          <p:nvPr/>
        </p:nvSpPr>
        <p:spPr>
          <a:xfrm>
            <a:off x="1188720" y="2240280"/>
            <a:ext cx="2743200" cy="384048"/>
          </a:xfrm>
          <a:prstGeom prst="rect">
            <a:avLst/>
          </a:prstGeom>
          <a:noFill/>
          <a:ln/>
        </p:spPr>
        <p:txBody>
          <a:bodyPr wrap="square" lIns="0" tIns="0" rIns="0" bIns="0" rtlCol="0" anchor="ctr"/>
          <a:lstStyle/>
          <a:p>
            <a:pPr indent="0" marL="0">
              <a:buNone/>
            </a:pPr>
            <a:r>
              <a:rPr lang="en-US" sz="1900" b="1" i="1" dirty="0">
                <a:solidFill>
                  <a:srgbClr val="A78BFA"/>
                </a:solidFill>
                <a:latin typeface="Cambria" pitchFamily="34" charset="0"/>
                <a:ea typeface="Cambria" pitchFamily="34" charset="-122"/>
                <a:cs typeface="Cambria" pitchFamily="34" charset="-120"/>
              </a:rPr>
              <a:t>Patron</a:t>
            </a:r>
            <a:endParaRPr lang="en-US" sz="1900" dirty="0"/>
          </a:p>
        </p:txBody>
      </p:sp>
      <p:sp>
        <p:nvSpPr>
          <p:cNvPr id="12" name="Text 10"/>
          <p:cNvSpPr txBox="1"/>
          <p:nvPr/>
        </p:nvSpPr>
        <p:spPr>
          <a:xfrm>
            <a:off x="1188720" y="2651760"/>
            <a:ext cx="2743200" cy="640080"/>
          </a:xfrm>
          <a:prstGeom prst="rect">
            <a:avLst/>
          </a:prstGeom>
          <a:noFill/>
          <a:ln/>
        </p:spPr>
        <p:txBody>
          <a:bodyPr wrap="square" lIns="0" tIns="0" rIns="0" bIns="0" rtlCol="0" anchor="t"/>
          <a:lstStyle/>
          <a:p>
            <a:pPr indent="0" marL="0">
              <a:buNone/>
            </a:pPr>
            <a:r>
              <a:rPr lang="en-US" sz="1500" dirty="0">
                <a:solidFill>
                  <a:srgbClr val="DDDDDD"/>
                </a:solidFill>
                <a:latin typeface="Arial" pitchFamily="34" charset="0"/>
                <a:ea typeface="Arial" pitchFamily="34" charset="-122"/>
                <a:cs typeface="Arial" pitchFamily="34" charset="-120"/>
              </a:rPr>
              <a:t>Hangi pazarda görünmez olduğunuz ve 90 günlük karar</a:t>
            </a:r>
            <a:endParaRPr lang="en-US" sz="1500" dirty="0"/>
          </a:p>
        </p:txBody>
      </p:sp>
      <p:sp>
        <p:nvSpPr>
          <p:cNvPr id="13" name="Shape 11"/>
          <p:cNvSpPr/>
          <p:nvPr/>
        </p:nvSpPr>
        <p:spPr>
          <a:xfrm>
            <a:off x="4389120" y="2103120"/>
            <a:ext cx="3154680" cy="1280160"/>
          </a:xfrm>
          <a:prstGeom prst="roundRect">
            <a:avLst>
              <a:gd name="adj" fmla="val 2857"/>
            </a:avLst>
          </a:prstGeom>
          <a:solidFill>
            <a:srgbClr val="141414"/>
          </a:solidFill>
          <a:ln w="9525">
            <a:solidFill>
              <a:srgbClr val="3A3A3A"/>
            </a:solidFill>
            <a:prstDash val="solid"/>
          </a:ln>
        </p:spPr>
      </p:sp>
      <p:sp>
        <p:nvSpPr>
          <p:cNvPr id="14" name="Text 12"/>
          <p:cNvSpPr txBox="1"/>
          <p:nvPr/>
        </p:nvSpPr>
        <p:spPr>
          <a:xfrm>
            <a:off x="4617720" y="2240280"/>
            <a:ext cx="2743200" cy="384048"/>
          </a:xfrm>
          <a:prstGeom prst="rect">
            <a:avLst/>
          </a:prstGeom>
          <a:noFill/>
          <a:ln/>
        </p:spPr>
        <p:txBody>
          <a:bodyPr wrap="square" lIns="0" tIns="0" rIns="0" bIns="0" rtlCol="0" anchor="ctr"/>
          <a:lstStyle/>
          <a:p>
            <a:pPr indent="0" marL="0">
              <a:buNone/>
            </a:pPr>
            <a:r>
              <a:rPr lang="en-US" sz="1900" b="1" i="1" dirty="0">
                <a:solidFill>
                  <a:srgbClr val="A78BFA"/>
                </a:solidFill>
                <a:latin typeface="Cambria" pitchFamily="34" charset="0"/>
                <a:ea typeface="Cambria" pitchFamily="34" charset="-122"/>
                <a:cs typeface="Cambria" pitchFamily="34" charset="-120"/>
              </a:rPr>
              <a:t>Genel müdür, pazarlama</a:t>
            </a:r>
            <a:endParaRPr lang="en-US" sz="1900" dirty="0"/>
          </a:p>
        </p:txBody>
      </p:sp>
      <p:sp>
        <p:nvSpPr>
          <p:cNvPr id="15" name="Text 13"/>
          <p:cNvSpPr txBox="1"/>
          <p:nvPr/>
        </p:nvSpPr>
        <p:spPr>
          <a:xfrm>
            <a:off x="4617720" y="2651760"/>
            <a:ext cx="2743200" cy="640080"/>
          </a:xfrm>
          <a:prstGeom prst="rect">
            <a:avLst/>
          </a:prstGeom>
          <a:noFill/>
          <a:ln/>
        </p:spPr>
        <p:txBody>
          <a:bodyPr wrap="square" lIns="0" tIns="0" rIns="0" bIns="0" rtlCol="0" anchor="t"/>
          <a:lstStyle/>
          <a:p>
            <a:pPr indent="0" marL="0">
              <a:buNone/>
            </a:pPr>
            <a:r>
              <a:rPr lang="en-US" sz="1500" dirty="0">
                <a:solidFill>
                  <a:srgbClr val="DDDDDD"/>
                </a:solidFill>
                <a:latin typeface="Arial" pitchFamily="34" charset="0"/>
                <a:ea typeface="Arial" pitchFamily="34" charset="-122"/>
                <a:cs typeface="Arial" pitchFamily="34" charset="-120"/>
              </a:rPr>
              <a:t>Ölçüm düzeni ve içerik standardı</a:t>
            </a:r>
            <a:endParaRPr lang="en-US" sz="1500" dirty="0"/>
          </a:p>
        </p:txBody>
      </p:sp>
      <p:sp>
        <p:nvSpPr>
          <p:cNvPr id="16" name="Shape 14"/>
          <p:cNvSpPr/>
          <p:nvPr/>
        </p:nvSpPr>
        <p:spPr>
          <a:xfrm>
            <a:off x="7818120" y="2103120"/>
            <a:ext cx="3154680" cy="1280160"/>
          </a:xfrm>
          <a:prstGeom prst="roundRect">
            <a:avLst>
              <a:gd name="adj" fmla="val 2857"/>
            </a:avLst>
          </a:prstGeom>
          <a:solidFill>
            <a:srgbClr val="141414"/>
          </a:solidFill>
          <a:ln w="9525">
            <a:solidFill>
              <a:srgbClr val="3A3A3A"/>
            </a:solidFill>
            <a:prstDash val="solid"/>
          </a:ln>
        </p:spPr>
      </p:sp>
      <p:sp>
        <p:nvSpPr>
          <p:cNvPr id="17" name="Text 15"/>
          <p:cNvSpPr txBox="1"/>
          <p:nvPr/>
        </p:nvSpPr>
        <p:spPr>
          <a:xfrm>
            <a:off x="8046720" y="2240280"/>
            <a:ext cx="2743200" cy="384048"/>
          </a:xfrm>
          <a:prstGeom prst="rect">
            <a:avLst/>
          </a:prstGeom>
          <a:noFill/>
          <a:ln/>
        </p:spPr>
        <p:txBody>
          <a:bodyPr wrap="square" lIns="0" tIns="0" rIns="0" bIns="0" rtlCol="0" anchor="ctr"/>
          <a:lstStyle/>
          <a:p>
            <a:pPr indent="0" marL="0">
              <a:buNone/>
            </a:pPr>
            <a:r>
              <a:rPr lang="en-US" sz="1900" b="1" i="1" dirty="0">
                <a:solidFill>
                  <a:srgbClr val="A78BFA"/>
                </a:solidFill>
                <a:latin typeface="Cambria" pitchFamily="34" charset="0"/>
                <a:ea typeface="Cambria" pitchFamily="34" charset="-122"/>
                <a:cs typeface="Cambria" pitchFamily="34" charset="-120"/>
              </a:rPr>
              <a:t>Satış</a:t>
            </a:r>
            <a:endParaRPr lang="en-US" sz="1900" dirty="0"/>
          </a:p>
        </p:txBody>
      </p:sp>
      <p:sp>
        <p:nvSpPr>
          <p:cNvPr id="18" name="Text 16"/>
          <p:cNvSpPr txBox="1"/>
          <p:nvPr/>
        </p:nvSpPr>
        <p:spPr>
          <a:xfrm>
            <a:off x="8046720" y="2651760"/>
            <a:ext cx="2743200" cy="640080"/>
          </a:xfrm>
          <a:prstGeom prst="rect">
            <a:avLst/>
          </a:prstGeom>
          <a:noFill/>
          <a:ln/>
        </p:spPr>
        <p:txBody>
          <a:bodyPr wrap="square" lIns="0" tIns="0" rIns="0" bIns="0" rtlCol="0" anchor="t"/>
          <a:lstStyle/>
          <a:p>
            <a:pPr indent="0" marL="0">
              <a:buNone/>
            </a:pPr>
            <a:r>
              <a:rPr lang="en-US" sz="1500" dirty="0">
                <a:solidFill>
                  <a:srgbClr val="DDDDDD"/>
                </a:solidFill>
                <a:latin typeface="Arial" pitchFamily="34" charset="0"/>
                <a:ea typeface="Arial" pitchFamily="34" charset="-122"/>
                <a:cs typeface="Arial" pitchFamily="34" charset="-120"/>
              </a:rPr>
              <a:t>Alıcı sorusu listesi ve teklif hızı</a:t>
            </a:r>
            <a:endParaRPr lang="en-US" sz="1500" dirty="0"/>
          </a:p>
        </p:txBody>
      </p:sp>
      <p:sp>
        <p:nvSpPr>
          <p:cNvPr id="19" name="Shape 17"/>
          <p:cNvSpPr/>
          <p:nvPr/>
        </p:nvSpPr>
        <p:spPr>
          <a:xfrm>
            <a:off x="960120" y="3566160"/>
            <a:ext cx="3154680" cy="1280160"/>
          </a:xfrm>
          <a:prstGeom prst="roundRect">
            <a:avLst>
              <a:gd name="adj" fmla="val 2857"/>
            </a:avLst>
          </a:prstGeom>
          <a:solidFill>
            <a:srgbClr val="141414"/>
          </a:solidFill>
          <a:ln w="9525">
            <a:solidFill>
              <a:srgbClr val="3A3A3A"/>
            </a:solidFill>
            <a:prstDash val="solid"/>
          </a:ln>
        </p:spPr>
      </p:sp>
      <p:sp>
        <p:nvSpPr>
          <p:cNvPr id="20" name="Text 18"/>
          <p:cNvSpPr txBox="1"/>
          <p:nvPr/>
        </p:nvSpPr>
        <p:spPr>
          <a:xfrm>
            <a:off x="1188720" y="3703320"/>
            <a:ext cx="2743200" cy="384048"/>
          </a:xfrm>
          <a:prstGeom prst="rect">
            <a:avLst/>
          </a:prstGeom>
          <a:noFill/>
          <a:ln/>
        </p:spPr>
        <p:txBody>
          <a:bodyPr wrap="square" lIns="0" tIns="0" rIns="0" bIns="0" rtlCol="0" anchor="ctr"/>
          <a:lstStyle/>
          <a:p>
            <a:pPr indent="0" marL="0">
              <a:buNone/>
            </a:pPr>
            <a:r>
              <a:rPr lang="en-US" sz="1900" b="1" i="1" dirty="0">
                <a:solidFill>
                  <a:srgbClr val="A78BFA"/>
                </a:solidFill>
                <a:latin typeface="Cambria" pitchFamily="34" charset="0"/>
                <a:ea typeface="Cambria" pitchFamily="34" charset="-122"/>
                <a:cs typeface="Cambria" pitchFamily="34" charset="-120"/>
              </a:rPr>
              <a:t>Üretim, ürün</a:t>
            </a:r>
            <a:endParaRPr lang="en-US" sz="1900" dirty="0"/>
          </a:p>
        </p:txBody>
      </p:sp>
      <p:sp>
        <p:nvSpPr>
          <p:cNvPr id="21" name="Text 19"/>
          <p:cNvSpPr txBox="1"/>
          <p:nvPr/>
        </p:nvSpPr>
        <p:spPr>
          <a:xfrm>
            <a:off x="1188720" y="4114800"/>
            <a:ext cx="2743200" cy="640080"/>
          </a:xfrm>
          <a:prstGeom prst="rect">
            <a:avLst/>
          </a:prstGeom>
          <a:noFill/>
          <a:ln/>
        </p:spPr>
        <p:txBody>
          <a:bodyPr wrap="square" lIns="0" tIns="0" rIns="0" bIns="0" rtlCol="0" anchor="t"/>
          <a:lstStyle/>
          <a:p>
            <a:pPr indent="0" marL="0">
              <a:buNone/>
            </a:pPr>
            <a:r>
              <a:rPr lang="en-US" sz="1500" dirty="0">
                <a:solidFill>
                  <a:srgbClr val="DDDDDD"/>
                </a:solidFill>
                <a:latin typeface="Arial" pitchFamily="34" charset="0"/>
                <a:ea typeface="Arial" pitchFamily="34" charset="-122"/>
                <a:cs typeface="Arial" pitchFamily="34" charset="-120"/>
              </a:rPr>
              <a:t>Ürün kartı şablonu: alan, değer, kanıt</a:t>
            </a:r>
            <a:endParaRPr lang="en-US" sz="1500" dirty="0"/>
          </a:p>
        </p:txBody>
      </p:sp>
      <p:sp>
        <p:nvSpPr>
          <p:cNvPr id="22" name="Shape 20"/>
          <p:cNvSpPr/>
          <p:nvPr/>
        </p:nvSpPr>
        <p:spPr>
          <a:xfrm>
            <a:off x="4389120" y="3566160"/>
            <a:ext cx="3154680" cy="1280160"/>
          </a:xfrm>
          <a:prstGeom prst="roundRect">
            <a:avLst>
              <a:gd name="adj" fmla="val 2857"/>
            </a:avLst>
          </a:prstGeom>
          <a:solidFill>
            <a:srgbClr val="141414"/>
          </a:solidFill>
          <a:ln w="9525">
            <a:solidFill>
              <a:srgbClr val="3A3A3A"/>
            </a:solidFill>
            <a:prstDash val="solid"/>
          </a:ln>
        </p:spPr>
      </p:sp>
      <p:sp>
        <p:nvSpPr>
          <p:cNvPr id="23" name="Text 21"/>
          <p:cNvSpPr txBox="1"/>
          <p:nvPr/>
        </p:nvSpPr>
        <p:spPr>
          <a:xfrm>
            <a:off x="4617720" y="3703320"/>
            <a:ext cx="2743200" cy="384048"/>
          </a:xfrm>
          <a:prstGeom prst="rect">
            <a:avLst/>
          </a:prstGeom>
          <a:noFill/>
          <a:ln/>
        </p:spPr>
        <p:txBody>
          <a:bodyPr wrap="square" lIns="0" tIns="0" rIns="0" bIns="0" rtlCol="0" anchor="ctr"/>
          <a:lstStyle/>
          <a:p>
            <a:pPr indent="0" marL="0">
              <a:buNone/>
            </a:pPr>
            <a:r>
              <a:rPr lang="en-US" sz="1900" b="1" i="1" dirty="0">
                <a:solidFill>
                  <a:srgbClr val="A78BFA"/>
                </a:solidFill>
                <a:latin typeface="Cambria" pitchFamily="34" charset="0"/>
                <a:ea typeface="Cambria" pitchFamily="34" charset="-122"/>
                <a:cs typeface="Cambria" pitchFamily="34" charset="-120"/>
              </a:rPr>
              <a:t>Teknik, yazılım</a:t>
            </a:r>
            <a:endParaRPr lang="en-US" sz="1900" dirty="0"/>
          </a:p>
        </p:txBody>
      </p:sp>
      <p:sp>
        <p:nvSpPr>
          <p:cNvPr id="24" name="Text 22"/>
          <p:cNvSpPr txBox="1"/>
          <p:nvPr/>
        </p:nvSpPr>
        <p:spPr>
          <a:xfrm>
            <a:off x="4617720" y="4114800"/>
            <a:ext cx="2743200" cy="640080"/>
          </a:xfrm>
          <a:prstGeom prst="rect">
            <a:avLst/>
          </a:prstGeom>
          <a:noFill/>
          <a:ln/>
        </p:spPr>
        <p:txBody>
          <a:bodyPr wrap="square" lIns="0" tIns="0" rIns="0" bIns="0" rtlCol="0" anchor="t"/>
          <a:lstStyle/>
          <a:p>
            <a:pPr indent="0" marL="0">
              <a:buNone/>
            </a:pPr>
            <a:r>
              <a:rPr lang="en-US" sz="1500" dirty="0">
                <a:solidFill>
                  <a:srgbClr val="DDDDDD"/>
                </a:solidFill>
                <a:latin typeface="Arial" pitchFamily="34" charset="0"/>
                <a:ea typeface="Arial" pitchFamily="34" charset="-122"/>
                <a:cs typeface="Arial" pitchFamily="34" charset="-120"/>
              </a:rPr>
              <a:t>Erişim ve veri kontrol listesi</a:t>
            </a:r>
            <a:endParaRPr lang="en-US" sz="1500" dirty="0"/>
          </a:p>
        </p:txBody>
      </p:sp>
      <p:sp>
        <p:nvSpPr>
          <p:cNvPr id="25" name="Shape 23"/>
          <p:cNvSpPr/>
          <p:nvPr/>
        </p:nvSpPr>
        <p:spPr>
          <a:xfrm>
            <a:off x="7818120" y="3566160"/>
            <a:ext cx="3154680" cy="1280160"/>
          </a:xfrm>
          <a:prstGeom prst="roundRect">
            <a:avLst>
              <a:gd name="adj" fmla="val 2857"/>
            </a:avLst>
          </a:prstGeom>
          <a:solidFill>
            <a:srgbClr val="141414"/>
          </a:solidFill>
          <a:ln w="9525">
            <a:solidFill>
              <a:srgbClr val="3A3A3A"/>
            </a:solidFill>
            <a:prstDash val="solid"/>
          </a:ln>
        </p:spPr>
      </p:sp>
      <p:sp>
        <p:nvSpPr>
          <p:cNvPr id="26" name="Text 24"/>
          <p:cNvSpPr txBox="1"/>
          <p:nvPr/>
        </p:nvSpPr>
        <p:spPr>
          <a:xfrm>
            <a:off x="8046720" y="3703320"/>
            <a:ext cx="2743200" cy="384048"/>
          </a:xfrm>
          <a:prstGeom prst="rect">
            <a:avLst/>
          </a:prstGeom>
          <a:noFill/>
          <a:ln/>
        </p:spPr>
        <p:txBody>
          <a:bodyPr wrap="square" lIns="0" tIns="0" rIns="0" bIns="0" rtlCol="0" anchor="ctr"/>
          <a:lstStyle/>
          <a:p>
            <a:pPr indent="0" marL="0">
              <a:buNone/>
            </a:pPr>
            <a:r>
              <a:rPr lang="en-US" sz="1900" b="1" i="1" dirty="0">
                <a:solidFill>
                  <a:srgbClr val="A78BFA"/>
                </a:solidFill>
                <a:latin typeface="Cambria" pitchFamily="34" charset="0"/>
                <a:ea typeface="Cambria" pitchFamily="34" charset="-122"/>
                <a:cs typeface="Cambria" pitchFamily="34" charset="-120"/>
              </a:rPr>
              <a:t>Çalışan</a:t>
            </a:r>
            <a:endParaRPr lang="en-US" sz="1900" dirty="0"/>
          </a:p>
        </p:txBody>
      </p:sp>
      <p:sp>
        <p:nvSpPr>
          <p:cNvPr id="27" name="Text 25"/>
          <p:cNvSpPr txBox="1"/>
          <p:nvPr/>
        </p:nvSpPr>
        <p:spPr>
          <a:xfrm>
            <a:off x="8046720" y="4114800"/>
            <a:ext cx="2743200" cy="640080"/>
          </a:xfrm>
          <a:prstGeom prst="rect">
            <a:avLst/>
          </a:prstGeom>
          <a:noFill/>
          <a:ln/>
        </p:spPr>
        <p:txBody>
          <a:bodyPr wrap="square" lIns="0" tIns="0" rIns="0" bIns="0" rtlCol="0" anchor="t"/>
          <a:lstStyle/>
          <a:p>
            <a:pPr indent="0" marL="0">
              <a:buNone/>
            </a:pPr>
            <a:r>
              <a:rPr lang="en-US" sz="1500" dirty="0">
                <a:solidFill>
                  <a:srgbClr val="DDDDDD"/>
                </a:solidFill>
                <a:latin typeface="Arial" pitchFamily="34" charset="0"/>
                <a:ea typeface="Arial" pitchFamily="34" charset="-122"/>
                <a:cs typeface="Arial" pitchFamily="34" charset="-120"/>
              </a:rPr>
              <a:t>Yarın sabah yapılacak 10 şey</a:t>
            </a:r>
            <a:endParaRPr lang="en-US" sz="1500" dirty="0"/>
          </a:p>
        </p:txBody>
      </p:sp>
      <p:sp>
        <p:nvSpPr>
          <p:cNvPr id="28" name="Text 26"/>
          <p:cNvSpPr txBox="1"/>
          <p:nvPr/>
        </p:nvSpPr>
        <p:spPr>
          <a:xfrm>
            <a:off x="868680" y="5166360"/>
            <a:ext cx="10424160" cy="457200"/>
          </a:xfrm>
          <a:prstGeom prst="rect">
            <a:avLst/>
          </a:prstGeom>
          <a:noFill/>
          <a:ln/>
        </p:spPr>
        <p:txBody>
          <a:bodyPr wrap="square" lIns="0" tIns="0" rIns="0" bIns="0" rtlCol="0" anchor="ctr"/>
          <a:lstStyle/>
          <a:p>
            <a:pPr algn="ctr" indent="0" marL="0">
              <a:buNone/>
            </a:pPr>
            <a:r>
              <a:rPr lang="en-US" sz="1900" b="1" i="1" dirty="0">
                <a:solidFill>
                  <a:srgbClr val="A78BFA"/>
                </a:solidFill>
                <a:latin typeface="Cambria" pitchFamily="34" charset="0"/>
                <a:ea typeface="Cambria" pitchFamily="34" charset="-122"/>
                <a:cs typeface="Cambria" pitchFamily="34" charset="-120"/>
              </a:rPr>
              <a:t>Bu eğitimin tek bir çıktısı yok. Hangisi sizseniz onu alın.</a:t>
            </a:r>
            <a:endParaRPr lang="en-US" sz="1900" dirty="0"/>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name="Slide 3">
    <p:bg>
      <p:bgPr>
        <a:solidFill>
          <a:srgbClr val="EFEFEF"/>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9A9A9A"/>
            </a:solidFill>
            <a:prstDash val="solid"/>
          </a:ln>
        </p:spPr>
      </p:sp>
      <p:sp>
        <p:nvSpPr>
          <p:cNvPr id="3" name="Shape 1"/>
          <p:cNvSpPr/>
          <p:nvPr/>
        </p:nvSpPr>
        <p:spPr>
          <a:xfrm>
            <a:off x="658368" y="6199632"/>
            <a:ext cx="10844784" cy="0"/>
          </a:xfrm>
          <a:prstGeom prst="line">
            <a:avLst/>
          </a:prstGeom>
          <a:noFill/>
          <a:ln w="9525">
            <a:solidFill>
              <a:srgbClr val="9A9A9A"/>
            </a:solidFill>
            <a:prstDash val="solid"/>
          </a:ln>
        </p:spPr>
      </p:sp>
      <p:sp>
        <p:nvSpPr>
          <p:cNvPr id="4" name="Shape 2"/>
          <p:cNvSpPr/>
          <p:nvPr/>
        </p:nvSpPr>
        <p:spPr>
          <a:xfrm>
            <a:off x="658368" y="457200"/>
            <a:ext cx="0" cy="402336"/>
          </a:xfrm>
          <a:prstGeom prst="line">
            <a:avLst/>
          </a:prstGeom>
          <a:noFill/>
          <a:ln w="9525">
            <a:solidFill>
              <a:srgbClr val="9A9A9A"/>
            </a:solidFill>
            <a:prstDash val="solid"/>
          </a:ln>
        </p:spPr>
      </p:sp>
      <p:sp>
        <p:nvSpPr>
          <p:cNvPr id="5" name="Shape 3"/>
          <p:cNvSpPr/>
          <p:nvPr/>
        </p:nvSpPr>
        <p:spPr>
          <a:xfrm>
            <a:off x="658368" y="5998464"/>
            <a:ext cx="0" cy="402336"/>
          </a:xfrm>
          <a:prstGeom prst="line">
            <a:avLst/>
          </a:prstGeom>
          <a:noFill/>
          <a:ln w="9525">
            <a:solidFill>
              <a:srgbClr val="9A9A9A"/>
            </a:solidFill>
            <a:prstDash val="solid"/>
          </a:ln>
        </p:spPr>
      </p:sp>
      <p:sp>
        <p:nvSpPr>
          <p:cNvPr id="6" name="Shape 4"/>
          <p:cNvSpPr/>
          <p:nvPr/>
        </p:nvSpPr>
        <p:spPr>
          <a:xfrm>
            <a:off x="11503152" y="457200"/>
            <a:ext cx="0" cy="402336"/>
          </a:xfrm>
          <a:prstGeom prst="line">
            <a:avLst/>
          </a:prstGeom>
          <a:noFill/>
          <a:ln w="9525">
            <a:solidFill>
              <a:srgbClr val="9A9A9A"/>
            </a:solidFill>
            <a:prstDash val="solid"/>
          </a:ln>
        </p:spPr>
      </p:sp>
      <p:sp>
        <p:nvSpPr>
          <p:cNvPr id="7" name="Shape 5"/>
          <p:cNvSpPr/>
          <p:nvPr/>
        </p:nvSpPr>
        <p:spPr>
          <a:xfrm>
            <a:off x="11503152" y="5998464"/>
            <a:ext cx="0" cy="402336"/>
          </a:xfrm>
          <a:prstGeom prst="line">
            <a:avLst/>
          </a:prstGeom>
          <a:noFill/>
          <a:ln w="9525">
            <a:solidFill>
              <a:srgbClr val="9A9A9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6B6B6B"/>
                </a:solidFill>
                <a:latin typeface="Arial" pitchFamily="34" charset="0"/>
                <a:ea typeface="Arial" pitchFamily="34" charset="-122"/>
                <a:cs typeface="Arial" pitchFamily="34" charset="-120"/>
              </a:rPr>
              <a:t>DOKUZ BÖLÜM, 120 DAKİKA</a:t>
            </a:r>
            <a:endParaRPr lang="en-US" sz="1100" dirty="0"/>
          </a:p>
        </p:txBody>
      </p:sp>
      <p:sp>
        <p:nvSpPr>
          <p:cNvPr id="9" name="Text 7"/>
          <p:cNvSpPr txBox="1"/>
          <p:nvPr/>
        </p:nvSpPr>
        <p:spPr>
          <a:xfrm>
            <a:off x="822960" y="1143000"/>
            <a:ext cx="10515600" cy="731520"/>
          </a:xfrm>
          <a:prstGeom prst="rect">
            <a:avLst/>
          </a:prstGeom>
          <a:noFill/>
          <a:ln/>
        </p:spPr>
        <p:txBody>
          <a:bodyPr wrap="square" lIns="0" tIns="0" rIns="0" bIns="0" rtlCol="0" anchor="ctr"/>
          <a:lstStyle/>
          <a:p>
            <a:pPr algn="ctr" indent="0" marL="0">
              <a:buNone/>
            </a:pPr>
            <a:r>
              <a:rPr lang="en-US" sz="3000" dirty="0">
                <a:solidFill>
                  <a:srgbClr val="111111"/>
                </a:solidFill>
                <a:latin typeface="Arial" pitchFamily="34" charset="0"/>
                <a:ea typeface="Arial" pitchFamily="34" charset="-122"/>
                <a:cs typeface="Arial" pitchFamily="34" charset="-120"/>
              </a:rPr>
              <a:t>Bugün </a:t>
            </a:r>
            <a:pPr algn="ctr" indent="0" marL="0">
              <a:buNone/>
            </a:pPr>
            <a:r>
              <a:rPr lang="en-US" sz="3000" b="1" i="1" dirty="0">
                <a:solidFill>
                  <a:srgbClr val="6D4AE0"/>
                </a:solidFill>
                <a:latin typeface="Cambria" pitchFamily="34" charset="0"/>
                <a:ea typeface="Cambria" pitchFamily="34" charset="-122"/>
                <a:cs typeface="Cambria" pitchFamily="34" charset="-120"/>
              </a:rPr>
              <a:t>neler anlatacağım</a:t>
            </a:r>
            <a:endParaRPr lang="en-US" sz="3000" dirty="0"/>
          </a:p>
        </p:txBody>
      </p:sp>
      <p:sp>
        <p:nvSpPr>
          <p:cNvPr id="10" name="Text 8"/>
          <p:cNvSpPr txBox="1"/>
          <p:nvPr/>
        </p:nvSpPr>
        <p:spPr>
          <a:xfrm>
            <a:off x="1033272" y="1755648"/>
            <a:ext cx="4572000" cy="237744"/>
          </a:xfrm>
          <a:prstGeom prst="rect">
            <a:avLst/>
          </a:prstGeom>
          <a:noFill/>
          <a:ln/>
        </p:spPr>
        <p:txBody>
          <a:bodyPr wrap="square" lIns="0" tIns="0" rIns="0" bIns="0" rtlCol="0" anchor="ctr"/>
          <a:lstStyle/>
          <a:p>
            <a:pPr indent="0" marL="0">
              <a:buNone/>
            </a:pPr>
            <a:r>
              <a:rPr lang="en-US" sz="1000" spc="200" kern="0" dirty="0">
                <a:solidFill>
                  <a:srgbClr val="777777"/>
                </a:solidFill>
                <a:latin typeface="Arial" pitchFamily="34" charset="0"/>
                <a:ea typeface="Arial" pitchFamily="34" charset="-122"/>
                <a:cs typeface="Arial" pitchFamily="34" charset="-120"/>
              </a:rPr>
              <a:t>BÖLÜM</a:t>
            </a:r>
            <a:endParaRPr lang="en-US" sz="1000" dirty="0"/>
          </a:p>
        </p:txBody>
      </p:sp>
      <p:sp>
        <p:nvSpPr>
          <p:cNvPr id="11" name="Text 9"/>
          <p:cNvSpPr txBox="1"/>
          <p:nvPr/>
        </p:nvSpPr>
        <p:spPr>
          <a:xfrm>
            <a:off x="5605272" y="1755648"/>
            <a:ext cx="1005840" cy="237744"/>
          </a:xfrm>
          <a:prstGeom prst="rect">
            <a:avLst/>
          </a:prstGeom>
          <a:noFill/>
          <a:ln/>
        </p:spPr>
        <p:txBody>
          <a:bodyPr wrap="square" lIns="0" tIns="0" rIns="0" bIns="0" rtlCol="0" anchor="ctr"/>
          <a:lstStyle/>
          <a:p>
            <a:pPr indent="0" marL="0">
              <a:buNone/>
            </a:pPr>
            <a:r>
              <a:rPr lang="en-US" sz="1000" spc="200" kern="0" dirty="0">
                <a:solidFill>
                  <a:srgbClr val="777777"/>
                </a:solidFill>
                <a:latin typeface="Arial" pitchFamily="34" charset="0"/>
                <a:ea typeface="Arial" pitchFamily="34" charset="-122"/>
                <a:cs typeface="Arial" pitchFamily="34" charset="-120"/>
              </a:rPr>
              <a:t>DK</a:t>
            </a:r>
            <a:endParaRPr lang="en-US" sz="1000" dirty="0"/>
          </a:p>
        </p:txBody>
      </p:sp>
      <p:sp>
        <p:nvSpPr>
          <p:cNvPr id="12" name="Text 10"/>
          <p:cNvSpPr txBox="1"/>
          <p:nvPr/>
        </p:nvSpPr>
        <p:spPr>
          <a:xfrm>
            <a:off x="6611112" y="1755648"/>
            <a:ext cx="4663440" cy="237744"/>
          </a:xfrm>
          <a:prstGeom prst="rect">
            <a:avLst/>
          </a:prstGeom>
          <a:noFill/>
          <a:ln/>
        </p:spPr>
        <p:txBody>
          <a:bodyPr wrap="square" lIns="0" tIns="0" rIns="0" bIns="0" rtlCol="0" anchor="ctr"/>
          <a:lstStyle/>
          <a:p>
            <a:pPr indent="0" marL="0">
              <a:buNone/>
            </a:pPr>
            <a:r>
              <a:rPr lang="en-US" sz="1000" spc="200" kern="0" dirty="0">
                <a:solidFill>
                  <a:srgbClr val="777777"/>
                </a:solidFill>
                <a:latin typeface="Arial" pitchFamily="34" charset="0"/>
                <a:ea typeface="Arial" pitchFamily="34" charset="-122"/>
                <a:cs typeface="Arial" pitchFamily="34" charset="-120"/>
              </a:rPr>
              <a:t>SİZİN ÇIKTINIZ</a:t>
            </a:r>
            <a:endParaRPr lang="en-US" sz="1000" dirty="0"/>
          </a:p>
        </p:txBody>
      </p:sp>
      <p:sp>
        <p:nvSpPr>
          <p:cNvPr id="13" name="Shape 11"/>
          <p:cNvSpPr/>
          <p:nvPr/>
        </p:nvSpPr>
        <p:spPr>
          <a:xfrm>
            <a:off x="960120" y="2057400"/>
            <a:ext cx="10241280" cy="0"/>
          </a:xfrm>
          <a:prstGeom prst="line">
            <a:avLst/>
          </a:prstGeom>
          <a:noFill/>
          <a:ln w="9525">
            <a:solidFill>
              <a:srgbClr val="C2C2C2"/>
            </a:solidFill>
            <a:prstDash val="dash"/>
          </a:ln>
        </p:spPr>
      </p:sp>
      <p:sp>
        <p:nvSpPr>
          <p:cNvPr id="14" name="Text 12"/>
          <p:cNvSpPr txBox="1"/>
          <p:nvPr/>
        </p:nvSpPr>
        <p:spPr>
          <a:xfrm>
            <a:off x="1033272" y="2057400"/>
            <a:ext cx="4480560" cy="338328"/>
          </a:xfrm>
          <a:prstGeom prst="rect">
            <a:avLst/>
          </a:prstGeom>
          <a:noFill/>
          <a:ln/>
        </p:spPr>
        <p:txBody>
          <a:bodyPr wrap="square" lIns="0" tIns="0" rIns="0" bIns="0" rtlCol="0" anchor="ctr"/>
          <a:lstStyle/>
          <a:p>
            <a:pPr indent="0" marL="0">
              <a:buNone/>
            </a:pPr>
            <a:r>
              <a:rPr lang="en-US" sz="1400" b="1" dirty="0">
                <a:solidFill>
                  <a:srgbClr val="111111"/>
                </a:solidFill>
                <a:latin typeface="Arial" pitchFamily="34" charset="0"/>
                <a:ea typeface="Arial" pitchFamily="34" charset="-122"/>
                <a:cs typeface="Arial" pitchFamily="34" charset="-120"/>
              </a:rPr>
              <a:t>Açılış</a:t>
            </a:r>
            <a:endParaRPr lang="en-US" sz="1400" dirty="0"/>
          </a:p>
        </p:txBody>
      </p:sp>
      <p:sp>
        <p:nvSpPr>
          <p:cNvPr id="15" name="Text 13"/>
          <p:cNvSpPr txBox="1"/>
          <p:nvPr/>
        </p:nvSpPr>
        <p:spPr>
          <a:xfrm>
            <a:off x="5605272" y="2057400"/>
            <a:ext cx="914400" cy="338328"/>
          </a:xfrm>
          <a:prstGeom prst="rect">
            <a:avLst/>
          </a:prstGeom>
          <a:noFill/>
          <a:ln/>
        </p:spPr>
        <p:txBody>
          <a:bodyPr wrap="square" lIns="0" tIns="0" rIns="0" bIns="0" rtlCol="0" anchor="ctr"/>
          <a:lstStyle/>
          <a:p>
            <a:pPr indent="0" marL="0">
              <a:buNone/>
            </a:pPr>
            <a:r>
              <a:rPr lang="en-US" sz="1400" dirty="0">
                <a:solidFill>
                  <a:srgbClr val="666666"/>
                </a:solidFill>
                <a:latin typeface="Arial" pitchFamily="34" charset="0"/>
                <a:ea typeface="Arial" pitchFamily="34" charset="-122"/>
                <a:cs typeface="Arial" pitchFamily="34" charset="-120"/>
              </a:rPr>
              <a:t>5</a:t>
            </a:r>
            <a:endParaRPr lang="en-US" sz="1400" dirty="0"/>
          </a:p>
        </p:txBody>
      </p:sp>
      <p:sp>
        <p:nvSpPr>
          <p:cNvPr id="16" name="Text 14"/>
          <p:cNvSpPr txBox="1"/>
          <p:nvPr/>
        </p:nvSpPr>
        <p:spPr>
          <a:xfrm>
            <a:off x="6611112" y="2057400"/>
            <a:ext cx="4572000" cy="338328"/>
          </a:xfrm>
          <a:prstGeom prst="rect">
            <a:avLst/>
          </a:prstGeom>
          <a:noFill/>
          <a:ln/>
        </p:spPr>
        <p:txBody>
          <a:bodyPr wrap="square" lIns="0" tIns="0" rIns="0" bIns="0" rtlCol="0" anchor="ctr"/>
          <a:lstStyle/>
          <a:p>
            <a:pPr indent="0" marL="0">
              <a:buNone/>
            </a:pPr>
            <a:r>
              <a:rPr lang="en-US" sz="1400" dirty="0">
                <a:solidFill>
                  <a:srgbClr val="333333"/>
                </a:solidFill>
                <a:latin typeface="Arial" pitchFamily="34" charset="0"/>
                <a:ea typeface="Arial" pitchFamily="34" charset="-122"/>
                <a:cs typeface="Arial" pitchFamily="34" charset="-120"/>
              </a:rPr>
              <a:t>Neden bu salondayız</a:t>
            </a:r>
            <a:endParaRPr lang="en-US" sz="1400" dirty="0"/>
          </a:p>
        </p:txBody>
      </p:sp>
      <p:sp>
        <p:nvSpPr>
          <p:cNvPr id="17" name="Shape 15"/>
          <p:cNvSpPr/>
          <p:nvPr/>
        </p:nvSpPr>
        <p:spPr>
          <a:xfrm>
            <a:off x="960120" y="2395728"/>
            <a:ext cx="10241280" cy="0"/>
          </a:xfrm>
          <a:prstGeom prst="line">
            <a:avLst/>
          </a:prstGeom>
          <a:noFill/>
          <a:ln w="9525">
            <a:solidFill>
              <a:srgbClr val="C2C2C2"/>
            </a:solidFill>
            <a:prstDash val="dash"/>
          </a:ln>
        </p:spPr>
      </p:sp>
      <p:sp>
        <p:nvSpPr>
          <p:cNvPr id="18" name="Text 16"/>
          <p:cNvSpPr txBox="1"/>
          <p:nvPr/>
        </p:nvSpPr>
        <p:spPr>
          <a:xfrm>
            <a:off x="1033272" y="2395728"/>
            <a:ext cx="4480560" cy="338328"/>
          </a:xfrm>
          <a:prstGeom prst="rect">
            <a:avLst/>
          </a:prstGeom>
          <a:noFill/>
          <a:ln/>
        </p:spPr>
        <p:txBody>
          <a:bodyPr wrap="square" lIns="0" tIns="0" rIns="0" bIns="0" rtlCol="0" anchor="ctr"/>
          <a:lstStyle/>
          <a:p>
            <a:pPr indent="0" marL="0">
              <a:buNone/>
            </a:pPr>
            <a:r>
              <a:rPr lang="en-US" sz="1400" b="1" dirty="0">
                <a:solidFill>
                  <a:srgbClr val="111111"/>
                </a:solidFill>
                <a:latin typeface="Arial" pitchFamily="34" charset="0"/>
                <a:ea typeface="Arial" pitchFamily="34" charset="-122"/>
                <a:cs typeface="Arial" pitchFamily="34" charset="-120"/>
              </a:rPr>
              <a:t>01 · Aramadan yanıta</a:t>
            </a:r>
            <a:endParaRPr lang="en-US" sz="1400" dirty="0"/>
          </a:p>
        </p:txBody>
      </p:sp>
      <p:sp>
        <p:nvSpPr>
          <p:cNvPr id="19" name="Text 17"/>
          <p:cNvSpPr txBox="1"/>
          <p:nvPr/>
        </p:nvSpPr>
        <p:spPr>
          <a:xfrm>
            <a:off x="5605272" y="2395728"/>
            <a:ext cx="914400" cy="338328"/>
          </a:xfrm>
          <a:prstGeom prst="rect">
            <a:avLst/>
          </a:prstGeom>
          <a:noFill/>
          <a:ln/>
        </p:spPr>
        <p:txBody>
          <a:bodyPr wrap="square" lIns="0" tIns="0" rIns="0" bIns="0" rtlCol="0" anchor="ctr"/>
          <a:lstStyle/>
          <a:p>
            <a:pPr indent="0" marL="0">
              <a:buNone/>
            </a:pPr>
            <a:r>
              <a:rPr lang="en-US" sz="1400" dirty="0">
                <a:solidFill>
                  <a:srgbClr val="666666"/>
                </a:solidFill>
                <a:latin typeface="Arial" pitchFamily="34" charset="0"/>
                <a:ea typeface="Arial" pitchFamily="34" charset="-122"/>
                <a:cs typeface="Arial" pitchFamily="34" charset="-120"/>
              </a:rPr>
              <a:t>12</a:t>
            </a:r>
            <a:endParaRPr lang="en-US" sz="1400" dirty="0"/>
          </a:p>
        </p:txBody>
      </p:sp>
      <p:sp>
        <p:nvSpPr>
          <p:cNvPr id="20" name="Text 18"/>
          <p:cNvSpPr txBox="1"/>
          <p:nvPr/>
        </p:nvSpPr>
        <p:spPr>
          <a:xfrm>
            <a:off x="6611112" y="2395728"/>
            <a:ext cx="4572000" cy="338328"/>
          </a:xfrm>
          <a:prstGeom prst="rect">
            <a:avLst/>
          </a:prstGeom>
          <a:noFill/>
          <a:ln/>
        </p:spPr>
        <p:txBody>
          <a:bodyPr wrap="square" lIns="0" tIns="0" rIns="0" bIns="0" rtlCol="0" anchor="ctr"/>
          <a:lstStyle/>
          <a:p>
            <a:pPr indent="0" marL="0">
              <a:buNone/>
            </a:pPr>
            <a:r>
              <a:rPr lang="en-US" sz="1400" dirty="0">
                <a:solidFill>
                  <a:srgbClr val="333333"/>
                </a:solidFill>
                <a:latin typeface="Arial" pitchFamily="34" charset="0"/>
                <a:ea typeface="Arial" pitchFamily="34" charset="-122"/>
                <a:cs typeface="Arial" pitchFamily="34" charset="-120"/>
              </a:rPr>
              <a:t>Kendi sektörünüze uygun alıcı sorusu</a:t>
            </a:r>
            <a:endParaRPr lang="en-US" sz="1400" dirty="0"/>
          </a:p>
        </p:txBody>
      </p:sp>
      <p:sp>
        <p:nvSpPr>
          <p:cNvPr id="21" name="Shape 19"/>
          <p:cNvSpPr/>
          <p:nvPr/>
        </p:nvSpPr>
        <p:spPr>
          <a:xfrm>
            <a:off x="960120" y="2734056"/>
            <a:ext cx="10241280" cy="0"/>
          </a:xfrm>
          <a:prstGeom prst="line">
            <a:avLst/>
          </a:prstGeom>
          <a:noFill/>
          <a:ln w="9525">
            <a:solidFill>
              <a:srgbClr val="C2C2C2"/>
            </a:solidFill>
            <a:prstDash val="dash"/>
          </a:ln>
        </p:spPr>
      </p:sp>
      <p:sp>
        <p:nvSpPr>
          <p:cNvPr id="22" name="Text 20"/>
          <p:cNvSpPr txBox="1"/>
          <p:nvPr/>
        </p:nvSpPr>
        <p:spPr>
          <a:xfrm>
            <a:off x="1033272" y="2734056"/>
            <a:ext cx="4480560" cy="338328"/>
          </a:xfrm>
          <a:prstGeom prst="rect">
            <a:avLst/>
          </a:prstGeom>
          <a:noFill/>
          <a:ln/>
        </p:spPr>
        <p:txBody>
          <a:bodyPr wrap="square" lIns="0" tIns="0" rIns="0" bIns="0" rtlCol="0" anchor="ctr"/>
          <a:lstStyle/>
          <a:p>
            <a:pPr indent="0" marL="0">
              <a:buNone/>
            </a:pPr>
            <a:r>
              <a:rPr lang="en-US" sz="1400" b="1" dirty="0">
                <a:solidFill>
                  <a:srgbClr val="111111"/>
                </a:solidFill>
                <a:latin typeface="Arial" pitchFamily="34" charset="0"/>
                <a:ea typeface="Arial" pitchFamily="34" charset="-122"/>
                <a:cs typeface="Arial" pitchFamily="34" charset="-120"/>
              </a:rPr>
              <a:t>02 · Ajan keşfeder, insan karar verir</a:t>
            </a:r>
            <a:endParaRPr lang="en-US" sz="1400" dirty="0"/>
          </a:p>
        </p:txBody>
      </p:sp>
      <p:sp>
        <p:nvSpPr>
          <p:cNvPr id="23" name="Text 21"/>
          <p:cNvSpPr txBox="1"/>
          <p:nvPr/>
        </p:nvSpPr>
        <p:spPr>
          <a:xfrm>
            <a:off x="5605272" y="2734056"/>
            <a:ext cx="914400" cy="338328"/>
          </a:xfrm>
          <a:prstGeom prst="rect">
            <a:avLst/>
          </a:prstGeom>
          <a:noFill/>
          <a:ln/>
        </p:spPr>
        <p:txBody>
          <a:bodyPr wrap="square" lIns="0" tIns="0" rIns="0" bIns="0" rtlCol="0" anchor="ctr"/>
          <a:lstStyle/>
          <a:p>
            <a:pPr indent="0" marL="0">
              <a:buNone/>
            </a:pPr>
            <a:r>
              <a:rPr lang="en-US" sz="1400" dirty="0">
                <a:solidFill>
                  <a:srgbClr val="666666"/>
                </a:solidFill>
                <a:latin typeface="Arial" pitchFamily="34" charset="0"/>
                <a:ea typeface="Arial" pitchFamily="34" charset="-122"/>
                <a:cs typeface="Arial" pitchFamily="34" charset="-120"/>
              </a:rPr>
              <a:t>16</a:t>
            </a:r>
            <a:endParaRPr lang="en-US" sz="1400" dirty="0"/>
          </a:p>
        </p:txBody>
      </p:sp>
      <p:sp>
        <p:nvSpPr>
          <p:cNvPr id="24" name="Text 22"/>
          <p:cNvSpPr txBox="1"/>
          <p:nvPr/>
        </p:nvSpPr>
        <p:spPr>
          <a:xfrm>
            <a:off x="6611112" y="2734056"/>
            <a:ext cx="4572000" cy="338328"/>
          </a:xfrm>
          <a:prstGeom prst="rect">
            <a:avLst/>
          </a:prstGeom>
          <a:noFill/>
          <a:ln/>
        </p:spPr>
        <p:txBody>
          <a:bodyPr wrap="square" lIns="0" tIns="0" rIns="0" bIns="0" rtlCol="0" anchor="ctr"/>
          <a:lstStyle/>
          <a:p>
            <a:pPr indent="0" marL="0">
              <a:buNone/>
            </a:pPr>
            <a:r>
              <a:rPr lang="en-US" sz="1400" dirty="0">
                <a:solidFill>
                  <a:srgbClr val="333333"/>
                </a:solidFill>
                <a:latin typeface="Arial" pitchFamily="34" charset="0"/>
                <a:ea typeface="Arial" pitchFamily="34" charset="-122"/>
                <a:cs typeface="Arial" pitchFamily="34" charset="-120"/>
              </a:rPr>
              <a:t>Keşiften teklife alıcı yolculuğu</a:t>
            </a:r>
            <a:endParaRPr lang="en-US" sz="1400" dirty="0"/>
          </a:p>
        </p:txBody>
      </p:sp>
      <p:sp>
        <p:nvSpPr>
          <p:cNvPr id="25" name="Shape 23"/>
          <p:cNvSpPr/>
          <p:nvPr/>
        </p:nvSpPr>
        <p:spPr>
          <a:xfrm>
            <a:off x="960120" y="3072384"/>
            <a:ext cx="10241280" cy="0"/>
          </a:xfrm>
          <a:prstGeom prst="line">
            <a:avLst/>
          </a:prstGeom>
          <a:noFill/>
          <a:ln w="9525">
            <a:solidFill>
              <a:srgbClr val="C2C2C2"/>
            </a:solidFill>
            <a:prstDash val="dash"/>
          </a:ln>
        </p:spPr>
      </p:sp>
      <p:sp>
        <p:nvSpPr>
          <p:cNvPr id="26" name="Text 24"/>
          <p:cNvSpPr txBox="1"/>
          <p:nvPr/>
        </p:nvSpPr>
        <p:spPr>
          <a:xfrm>
            <a:off x="1033272" y="3072384"/>
            <a:ext cx="4480560" cy="338328"/>
          </a:xfrm>
          <a:prstGeom prst="rect">
            <a:avLst/>
          </a:prstGeom>
          <a:noFill/>
          <a:ln/>
        </p:spPr>
        <p:txBody>
          <a:bodyPr wrap="square" lIns="0" tIns="0" rIns="0" bIns="0" rtlCol="0" anchor="ctr"/>
          <a:lstStyle/>
          <a:p>
            <a:pPr indent="0" marL="0">
              <a:buNone/>
            </a:pPr>
            <a:r>
              <a:rPr lang="en-US" sz="1400" b="1" dirty="0">
                <a:solidFill>
                  <a:srgbClr val="111111"/>
                </a:solidFill>
                <a:latin typeface="Arial" pitchFamily="34" charset="0"/>
                <a:ea typeface="Arial" pitchFamily="34" charset="-122"/>
                <a:cs typeface="Arial" pitchFamily="34" charset="-120"/>
              </a:rPr>
              <a:t>03 · Marka biliminin yeni katmanı</a:t>
            </a:r>
            <a:endParaRPr lang="en-US" sz="1400" dirty="0"/>
          </a:p>
        </p:txBody>
      </p:sp>
      <p:sp>
        <p:nvSpPr>
          <p:cNvPr id="27" name="Text 25"/>
          <p:cNvSpPr txBox="1"/>
          <p:nvPr/>
        </p:nvSpPr>
        <p:spPr>
          <a:xfrm>
            <a:off x="5605272" y="3072384"/>
            <a:ext cx="914400" cy="338328"/>
          </a:xfrm>
          <a:prstGeom prst="rect">
            <a:avLst/>
          </a:prstGeom>
          <a:noFill/>
          <a:ln/>
        </p:spPr>
        <p:txBody>
          <a:bodyPr wrap="square" lIns="0" tIns="0" rIns="0" bIns="0" rtlCol="0" anchor="ctr"/>
          <a:lstStyle/>
          <a:p>
            <a:pPr indent="0" marL="0">
              <a:buNone/>
            </a:pPr>
            <a:r>
              <a:rPr lang="en-US" sz="1400" dirty="0">
                <a:solidFill>
                  <a:srgbClr val="666666"/>
                </a:solidFill>
                <a:latin typeface="Arial" pitchFamily="34" charset="0"/>
                <a:ea typeface="Arial" pitchFamily="34" charset="-122"/>
                <a:cs typeface="Arial" pitchFamily="34" charset="-120"/>
              </a:rPr>
              <a:t>8</a:t>
            </a:r>
            <a:endParaRPr lang="en-US" sz="1400" dirty="0"/>
          </a:p>
        </p:txBody>
      </p:sp>
      <p:sp>
        <p:nvSpPr>
          <p:cNvPr id="28" name="Text 26"/>
          <p:cNvSpPr txBox="1"/>
          <p:nvPr/>
        </p:nvSpPr>
        <p:spPr>
          <a:xfrm>
            <a:off x="6611112" y="3072384"/>
            <a:ext cx="4572000" cy="338328"/>
          </a:xfrm>
          <a:prstGeom prst="rect">
            <a:avLst/>
          </a:prstGeom>
          <a:noFill/>
          <a:ln/>
        </p:spPr>
        <p:txBody>
          <a:bodyPr wrap="square" lIns="0" tIns="0" rIns="0" bIns="0" rtlCol="0" anchor="ctr"/>
          <a:lstStyle/>
          <a:p>
            <a:pPr indent="0" marL="0">
              <a:buNone/>
            </a:pPr>
            <a:r>
              <a:rPr lang="en-US" sz="1400" dirty="0">
                <a:solidFill>
                  <a:srgbClr val="333333"/>
                </a:solidFill>
                <a:latin typeface="Arial" pitchFamily="34" charset="0"/>
                <a:ea typeface="Arial" pitchFamily="34" charset="-122"/>
                <a:cs typeface="Arial" pitchFamily="34" charset="-120"/>
              </a:rPr>
              <a:t>Akla gelmek için üç somut kanıt</a:t>
            </a:r>
            <a:endParaRPr lang="en-US" sz="1400" dirty="0"/>
          </a:p>
        </p:txBody>
      </p:sp>
      <p:sp>
        <p:nvSpPr>
          <p:cNvPr id="29" name="Shape 27"/>
          <p:cNvSpPr/>
          <p:nvPr/>
        </p:nvSpPr>
        <p:spPr>
          <a:xfrm>
            <a:off x="960120" y="3410712"/>
            <a:ext cx="10241280" cy="0"/>
          </a:xfrm>
          <a:prstGeom prst="line">
            <a:avLst/>
          </a:prstGeom>
          <a:noFill/>
          <a:ln w="9525">
            <a:solidFill>
              <a:srgbClr val="C2C2C2"/>
            </a:solidFill>
            <a:prstDash val="dash"/>
          </a:ln>
        </p:spPr>
      </p:sp>
      <p:sp>
        <p:nvSpPr>
          <p:cNvPr id="30" name="Text 28"/>
          <p:cNvSpPr txBox="1"/>
          <p:nvPr/>
        </p:nvSpPr>
        <p:spPr>
          <a:xfrm>
            <a:off x="1033272" y="3410712"/>
            <a:ext cx="4480560" cy="338328"/>
          </a:xfrm>
          <a:prstGeom prst="rect">
            <a:avLst/>
          </a:prstGeom>
          <a:noFill/>
          <a:ln/>
        </p:spPr>
        <p:txBody>
          <a:bodyPr wrap="square" lIns="0" tIns="0" rIns="0" bIns="0" rtlCol="0" anchor="ctr"/>
          <a:lstStyle/>
          <a:p>
            <a:pPr indent="0" marL="0">
              <a:buNone/>
            </a:pPr>
            <a:r>
              <a:rPr lang="en-US" sz="1400" b="1" dirty="0">
                <a:solidFill>
                  <a:srgbClr val="111111"/>
                </a:solidFill>
                <a:latin typeface="Arial" pitchFamily="34" charset="0"/>
                <a:ea typeface="Arial" pitchFamily="34" charset="-122"/>
                <a:cs typeface="Arial" pitchFamily="34" charset="-120"/>
              </a:rPr>
              <a:t>04 · Ajan sizi görebiliyor mu?</a:t>
            </a:r>
            <a:endParaRPr lang="en-US" sz="1400" dirty="0"/>
          </a:p>
        </p:txBody>
      </p:sp>
      <p:sp>
        <p:nvSpPr>
          <p:cNvPr id="31" name="Text 29"/>
          <p:cNvSpPr txBox="1"/>
          <p:nvPr/>
        </p:nvSpPr>
        <p:spPr>
          <a:xfrm>
            <a:off x="5605272" y="3410712"/>
            <a:ext cx="914400" cy="338328"/>
          </a:xfrm>
          <a:prstGeom prst="rect">
            <a:avLst/>
          </a:prstGeom>
          <a:noFill/>
          <a:ln/>
        </p:spPr>
        <p:txBody>
          <a:bodyPr wrap="square" lIns="0" tIns="0" rIns="0" bIns="0" rtlCol="0" anchor="ctr"/>
          <a:lstStyle/>
          <a:p>
            <a:pPr indent="0" marL="0">
              <a:buNone/>
            </a:pPr>
            <a:r>
              <a:rPr lang="en-US" sz="1400" dirty="0">
                <a:solidFill>
                  <a:srgbClr val="666666"/>
                </a:solidFill>
                <a:latin typeface="Arial" pitchFamily="34" charset="0"/>
                <a:ea typeface="Arial" pitchFamily="34" charset="-122"/>
                <a:cs typeface="Arial" pitchFamily="34" charset="-120"/>
              </a:rPr>
              <a:t>18</a:t>
            </a:r>
            <a:endParaRPr lang="en-US" sz="1400" dirty="0"/>
          </a:p>
        </p:txBody>
      </p:sp>
      <p:sp>
        <p:nvSpPr>
          <p:cNvPr id="32" name="Text 30"/>
          <p:cNvSpPr txBox="1"/>
          <p:nvPr/>
        </p:nvSpPr>
        <p:spPr>
          <a:xfrm>
            <a:off x="6611112" y="3410712"/>
            <a:ext cx="4572000" cy="338328"/>
          </a:xfrm>
          <a:prstGeom prst="rect">
            <a:avLst/>
          </a:prstGeom>
          <a:noFill/>
          <a:ln/>
        </p:spPr>
        <p:txBody>
          <a:bodyPr wrap="square" lIns="0" tIns="0" rIns="0" bIns="0" rtlCol="0" anchor="ctr"/>
          <a:lstStyle/>
          <a:p>
            <a:pPr indent="0" marL="0">
              <a:buNone/>
            </a:pPr>
            <a:r>
              <a:rPr lang="en-US" sz="1400" dirty="0">
                <a:solidFill>
                  <a:srgbClr val="333333"/>
                </a:solidFill>
                <a:latin typeface="Arial" pitchFamily="34" charset="0"/>
                <a:ea typeface="Arial" pitchFamily="34" charset="-122"/>
                <a:cs typeface="Arial" pitchFamily="34" charset="-120"/>
              </a:rPr>
              <a:t>Yazılım ekibine kontrol listesi</a:t>
            </a:r>
            <a:endParaRPr lang="en-US" sz="1400" dirty="0"/>
          </a:p>
        </p:txBody>
      </p:sp>
      <p:sp>
        <p:nvSpPr>
          <p:cNvPr id="33" name="Shape 31"/>
          <p:cNvSpPr/>
          <p:nvPr/>
        </p:nvSpPr>
        <p:spPr>
          <a:xfrm>
            <a:off x="960120" y="3749040"/>
            <a:ext cx="10241280" cy="0"/>
          </a:xfrm>
          <a:prstGeom prst="line">
            <a:avLst/>
          </a:prstGeom>
          <a:noFill/>
          <a:ln w="9525">
            <a:solidFill>
              <a:srgbClr val="C2C2C2"/>
            </a:solidFill>
            <a:prstDash val="dash"/>
          </a:ln>
        </p:spPr>
      </p:sp>
      <p:sp>
        <p:nvSpPr>
          <p:cNvPr id="34" name="Text 32"/>
          <p:cNvSpPr txBox="1"/>
          <p:nvPr/>
        </p:nvSpPr>
        <p:spPr>
          <a:xfrm>
            <a:off x="1033272" y="3749040"/>
            <a:ext cx="4480560" cy="338328"/>
          </a:xfrm>
          <a:prstGeom prst="rect">
            <a:avLst/>
          </a:prstGeom>
          <a:noFill/>
          <a:ln/>
        </p:spPr>
        <p:txBody>
          <a:bodyPr wrap="square" lIns="0" tIns="0" rIns="0" bIns="0" rtlCol="0" anchor="ctr"/>
          <a:lstStyle/>
          <a:p>
            <a:pPr indent="0" marL="0">
              <a:buNone/>
            </a:pPr>
            <a:r>
              <a:rPr lang="en-US" sz="1400" b="1" dirty="0">
                <a:solidFill>
                  <a:srgbClr val="111111"/>
                </a:solidFill>
                <a:latin typeface="Arial" pitchFamily="34" charset="0"/>
                <a:ea typeface="Arial" pitchFamily="34" charset="-122"/>
                <a:cs typeface="Arial" pitchFamily="34" charset="-120"/>
              </a:rPr>
              <a:t>05 · Ajan verinize güvenebiliyor mu?</a:t>
            </a:r>
            <a:endParaRPr lang="en-US" sz="1400" dirty="0"/>
          </a:p>
        </p:txBody>
      </p:sp>
      <p:sp>
        <p:nvSpPr>
          <p:cNvPr id="35" name="Text 33"/>
          <p:cNvSpPr txBox="1"/>
          <p:nvPr/>
        </p:nvSpPr>
        <p:spPr>
          <a:xfrm>
            <a:off x="5605272" y="3749040"/>
            <a:ext cx="914400" cy="338328"/>
          </a:xfrm>
          <a:prstGeom prst="rect">
            <a:avLst/>
          </a:prstGeom>
          <a:noFill/>
          <a:ln/>
        </p:spPr>
        <p:txBody>
          <a:bodyPr wrap="square" lIns="0" tIns="0" rIns="0" bIns="0" rtlCol="0" anchor="ctr"/>
          <a:lstStyle/>
          <a:p>
            <a:pPr indent="0" marL="0">
              <a:buNone/>
            </a:pPr>
            <a:r>
              <a:rPr lang="en-US" sz="1400" dirty="0">
                <a:solidFill>
                  <a:srgbClr val="666666"/>
                </a:solidFill>
                <a:latin typeface="Arial" pitchFamily="34" charset="0"/>
                <a:ea typeface="Arial" pitchFamily="34" charset="-122"/>
                <a:cs typeface="Arial" pitchFamily="34" charset="-120"/>
              </a:rPr>
              <a:t>16</a:t>
            </a:r>
            <a:endParaRPr lang="en-US" sz="1400" dirty="0"/>
          </a:p>
        </p:txBody>
      </p:sp>
      <p:sp>
        <p:nvSpPr>
          <p:cNvPr id="36" name="Text 34"/>
          <p:cNvSpPr txBox="1"/>
          <p:nvPr/>
        </p:nvSpPr>
        <p:spPr>
          <a:xfrm>
            <a:off x="6611112" y="3749040"/>
            <a:ext cx="4572000" cy="338328"/>
          </a:xfrm>
          <a:prstGeom prst="rect">
            <a:avLst/>
          </a:prstGeom>
          <a:noFill/>
          <a:ln/>
        </p:spPr>
        <p:txBody>
          <a:bodyPr wrap="square" lIns="0" tIns="0" rIns="0" bIns="0" rtlCol="0" anchor="ctr"/>
          <a:lstStyle/>
          <a:p>
            <a:pPr indent="0" marL="0">
              <a:buNone/>
            </a:pPr>
            <a:r>
              <a:rPr lang="en-US" sz="1400" dirty="0">
                <a:solidFill>
                  <a:srgbClr val="333333"/>
                </a:solidFill>
                <a:latin typeface="Arial" pitchFamily="34" charset="0"/>
                <a:ea typeface="Arial" pitchFamily="34" charset="-122"/>
                <a:cs typeface="Arial" pitchFamily="34" charset="-120"/>
              </a:rPr>
              <a:t>Öncesi ve sonrası ürün şablonu</a:t>
            </a:r>
            <a:endParaRPr lang="en-US" sz="1400" dirty="0"/>
          </a:p>
        </p:txBody>
      </p:sp>
      <p:sp>
        <p:nvSpPr>
          <p:cNvPr id="37" name="Shape 35"/>
          <p:cNvSpPr/>
          <p:nvPr/>
        </p:nvSpPr>
        <p:spPr>
          <a:xfrm>
            <a:off x="960120" y="4087368"/>
            <a:ext cx="10241280" cy="0"/>
          </a:xfrm>
          <a:prstGeom prst="line">
            <a:avLst/>
          </a:prstGeom>
          <a:noFill/>
          <a:ln w="9525">
            <a:solidFill>
              <a:srgbClr val="C2C2C2"/>
            </a:solidFill>
            <a:prstDash val="dash"/>
          </a:ln>
        </p:spPr>
      </p:sp>
      <p:sp>
        <p:nvSpPr>
          <p:cNvPr id="38" name="Text 36"/>
          <p:cNvSpPr txBox="1"/>
          <p:nvPr/>
        </p:nvSpPr>
        <p:spPr>
          <a:xfrm>
            <a:off x="1033272" y="4087368"/>
            <a:ext cx="4480560" cy="338328"/>
          </a:xfrm>
          <a:prstGeom prst="rect">
            <a:avLst/>
          </a:prstGeom>
          <a:noFill/>
          <a:ln/>
        </p:spPr>
        <p:txBody>
          <a:bodyPr wrap="square" lIns="0" tIns="0" rIns="0" bIns="0" rtlCol="0" anchor="ctr"/>
          <a:lstStyle/>
          <a:p>
            <a:pPr indent="0" marL="0">
              <a:buNone/>
            </a:pPr>
            <a:r>
              <a:rPr lang="en-US" sz="1400" b="1" dirty="0">
                <a:solidFill>
                  <a:srgbClr val="111111"/>
                </a:solidFill>
                <a:latin typeface="Arial" pitchFamily="34" charset="0"/>
                <a:ea typeface="Arial" pitchFamily="34" charset="-122"/>
                <a:cs typeface="Arial" pitchFamily="34" charset="-120"/>
              </a:rPr>
              <a:t>06 · B2B ve e-ticaretin geleceği</a:t>
            </a:r>
            <a:endParaRPr lang="en-US" sz="1400" dirty="0"/>
          </a:p>
        </p:txBody>
      </p:sp>
      <p:sp>
        <p:nvSpPr>
          <p:cNvPr id="39" name="Text 37"/>
          <p:cNvSpPr txBox="1"/>
          <p:nvPr/>
        </p:nvSpPr>
        <p:spPr>
          <a:xfrm>
            <a:off x="5605272" y="4087368"/>
            <a:ext cx="914400" cy="338328"/>
          </a:xfrm>
          <a:prstGeom prst="rect">
            <a:avLst/>
          </a:prstGeom>
          <a:noFill/>
          <a:ln/>
        </p:spPr>
        <p:txBody>
          <a:bodyPr wrap="square" lIns="0" tIns="0" rIns="0" bIns="0" rtlCol="0" anchor="ctr"/>
          <a:lstStyle/>
          <a:p>
            <a:pPr indent="0" marL="0">
              <a:buNone/>
            </a:pPr>
            <a:r>
              <a:rPr lang="en-US" sz="1400" dirty="0">
                <a:solidFill>
                  <a:srgbClr val="666666"/>
                </a:solidFill>
                <a:latin typeface="Arial" pitchFamily="34" charset="0"/>
                <a:ea typeface="Arial" pitchFamily="34" charset="-122"/>
                <a:cs typeface="Arial" pitchFamily="34" charset="-120"/>
              </a:rPr>
              <a:t>8</a:t>
            </a:r>
            <a:endParaRPr lang="en-US" sz="1400" dirty="0"/>
          </a:p>
        </p:txBody>
      </p:sp>
      <p:sp>
        <p:nvSpPr>
          <p:cNvPr id="40" name="Text 38"/>
          <p:cNvSpPr txBox="1"/>
          <p:nvPr/>
        </p:nvSpPr>
        <p:spPr>
          <a:xfrm>
            <a:off x="6611112" y="4087368"/>
            <a:ext cx="4572000" cy="338328"/>
          </a:xfrm>
          <a:prstGeom prst="rect">
            <a:avLst/>
          </a:prstGeom>
          <a:noFill/>
          <a:ln/>
        </p:spPr>
        <p:txBody>
          <a:bodyPr wrap="square" lIns="0" tIns="0" rIns="0" bIns="0" rtlCol="0" anchor="ctr"/>
          <a:lstStyle/>
          <a:p>
            <a:pPr indent="0" marL="0">
              <a:buNone/>
            </a:pPr>
            <a:r>
              <a:rPr lang="en-US" sz="1400" dirty="0">
                <a:solidFill>
                  <a:srgbClr val="333333"/>
                </a:solidFill>
                <a:latin typeface="Arial" pitchFamily="34" charset="0"/>
                <a:ea typeface="Arial" pitchFamily="34" charset="-122"/>
                <a:cs typeface="Arial" pitchFamily="34" charset="-120"/>
              </a:rPr>
              <a:t>Hangi senaryoda yaşadığınız</a:t>
            </a:r>
            <a:endParaRPr lang="en-US" sz="1400" dirty="0"/>
          </a:p>
        </p:txBody>
      </p:sp>
      <p:sp>
        <p:nvSpPr>
          <p:cNvPr id="41" name="Shape 39"/>
          <p:cNvSpPr/>
          <p:nvPr/>
        </p:nvSpPr>
        <p:spPr>
          <a:xfrm>
            <a:off x="960120" y="4425696"/>
            <a:ext cx="10241280" cy="0"/>
          </a:xfrm>
          <a:prstGeom prst="line">
            <a:avLst/>
          </a:prstGeom>
          <a:noFill/>
          <a:ln w="9525">
            <a:solidFill>
              <a:srgbClr val="C2C2C2"/>
            </a:solidFill>
            <a:prstDash val="dash"/>
          </a:ln>
        </p:spPr>
      </p:sp>
      <p:sp>
        <p:nvSpPr>
          <p:cNvPr id="42" name="Text 40"/>
          <p:cNvSpPr txBox="1"/>
          <p:nvPr/>
        </p:nvSpPr>
        <p:spPr>
          <a:xfrm>
            <a:off x="1033272" y="4425696"/>
            <a:ext cx="4480560" cy="338328"/>
          </a:xfrm>
          <a:prstGeom prst="rect">
            <a:avLst/>
          </a:prstGeom>
          <a:noFill/>
          <a:ln/>
        </p:spPr>
        <p:txBody>
          <a:bodyPr wrap="square" lIns="0" tIns="0" rIns="0" bIns="0" rtlCol="0" anchor="ctr"/>
          <a:lstStyle/>
          <a:p>
            <a:pPr indent="0" marL="0">
              <a:buNone/>
            </a:pPr>
            <a:r>
              <a:rPr lang="en-US" sz="1400" b="1" dirty="0">
                <a:solidFill>
                  <a:srgbClr val="111111"/>
                </a:solidFill>
                <a:latin typeface="Arial" pitchFamily="34" charset="0"/>
                <a:ea typeface="Arial" pitchFamily="34" charset="-122"/>
                <a:cs typeface="Arial" pitchFamily="34" charset="-120"/>
              </a:rPr>
              <a:t>07 · LinkedIn: insanın kanıtı</a:t>
            </a:r>
            <a:endParaRPr lang="en-US" sz="1400" dirty="0"/>
          </a:p>
        </p:txBody>
      </p:sp>
      <p:sp>
        <p:nvSpPr>
          <p:cNvPr id="43" name="Text 41"/>
          <p:cNvSpPr txBox="1"/>
          <p:nvPr/>
        </p:nvSpPr>
        <p:spPr>
          <a:xfrm>
            <a:off x="5605272" y="4425696"/>
            <a:ext cx="914400" cy="338328"/>
          </a:xfrm>
          <a:prstGeom prst="rect">
            <a:avLst/>
          </a:prstGeom>
          <a:noFill/>
          <a:ln/>
        </p:spPr>
        <p:txBody>
          <a:bodyPr wrap="square" lIns="0" tIns="0" rIns="0" bIns="0" rtlCol="0" anchor="ctr"/>
          <a:lstStyle/>
          <a:p>
            <a:pPr indent="0" marL="0">
              <a:buNone/>
            </a:pPr>
            <a:r>
              <a:rPr lang="en-US" sz="1400" dirty="0">
                <a:solidFill>
                  <a:srgbClr val="666666"/>
                </a:solidFill>
                <a:latin typeface="Arial" pitchFamily="34" charset="0"/>
                <a:ea typeface="Arial" pitchFamily="34" charset="-122"/>
                <a:cs typeface="Arial" pitchFamily="34" charset="-120"/>
              </a:rPr>
              <a:t>6</a:t>
            </a:r>
            <a:endParaRPr lang="en-US" sz="1400" dirty="0"/>
          </a:p>
        </p:txBody>
      </p:sp>
      <p:sp>
        <p:nvSpPr>
          <p:cNvPr id="44" name="Text 42"/>
          <p:cNvSpPr txBox="1"/>
          <p:nvPr/>
        </p:nvSpPr>
        <p:spPr>
          <a:xfrm>
            <a:off x="6611112" y="4425696"/>
            <a:ext cx="4572000" cy="338328"/>
          </a:xfrm>
          <a:prstGeom prst="rect">
            <a:avLst/>
          </a:prstGeom>
          <a:noFill/>
          <a:ln/>
        </p:spPr>
        <p:txBody>
          <a:bodyPr wrap="square" lIns="0" tIns="0" rIns="0" bIns="0" rtlCol="0" anchor="ctr"/>
          <a:lstStyle/>
          <a:p>
            <a:pPr indent="0" marL="0">
              <a:buNone/>
            </a:pPr>
            <a:r>
              <a:rPr lang="en-US" sz="1400" dirty="0">
                <a:solidFill>
                  <a:srgbClr val="333333"/>
                </a:solidFill>
                <a:latin typeface="Arial" pitchFamily="34" charset="0"/>
                <a:ea typeface="Arial" pitchFamily="34" charset="-122"/>
                <a:cs typeface="Arial" pitchFamily="34" charset="-120"/>
              </a:rPr>
              <a:t>Haftalık kanıt paylaşımı düzeni</a:t>
            </a:r>
            <a:endParaRPr lang="en-US" sz="1400" dirty="0"/>
          </a:p>
        </p:txBody>
      </p:sp>
      <p:sp>
        <p:nvSpPr>
          <p:cNvPr id="45" name="Shape 43"/>
          <p:cNvSpPr/>
          <p:nvPr/>
        </p:nvSpPr>
        <p:spPr>
          <a:xfrm>
            <a:off x="960120" y="4764024"/>
            <a:ext cx="10241280" cy="0"/>
          </a:xfrm>
          <a:prstGeom prst="line">
            <a:avLst/>
          </a:prstGeom>
          <a:noFill/>
          <a:ln w="9525">
            <a:solidFill>
              <a:srgbClr val="C2C2C2"/>
            </a:solidFill>
            <a:prstDash val="dash"/>
          </a:ln>
        </p:spPr>
      </p:sp>
      <p:sp>
        <p:nvSpPr>
          <p:cNvPr id="46" name="Text 44"/>
          <p:cNvSpPr txBox="1"/>
          <p:nvPr/>
        </p:nvSpPr>
        <p:spPr>
          <a:xfrm>
            <a:off x="1033272" y="4764024"/>
            <a:ext cx="4480560" cy="338328"/>
          </a:xfrm>
          <a:prstGeom prst="rect">
            <a:avLst/>
          </a:prstGeom>
          <a:noFill/>
          <a:ln/>
        </p:spPr>
        <p:txBody>
          <a:bodyPr wrap="square" lIns="0" tIns="0" rIns="0" bIns="0" rtlCol="0" anchor="ctr"/>
          <a:lstStyle/>
          <a:p>
            <a:pPr indent="0" marL="0">
              <a:buNone/>
            </a:pPr>
            <a:r>
              <a:rPr lang="en-US" sz="1400" b="1" dirty="0">
                <a:solidFill>
                  <a:srgbClr val="111111"/>
                </a:solidFill>
                <a:latin typeface="Arial" pitchFamily="34" charset="0"/>
                <a:ea typeface="Arial" pitchFamily="34" charset="-122"/>
                <a:cs typeface="Arial" pitchFamily="34" charset="-120"/>
              </a:rPr>
              <a:t>08 · Ölçüm</a:t>
            </a:r>
            <a:endParaRPr lang="en-US" sz="1400" dirty="0"/>
          </a:p>
        </p:txBody>
      </p:sp>
      <p:sp>
        <p:nvSpPr>
          <p:cNvPr id="47" name="Text 45"/>
          <p:cNvSpPr txBox="1"/>
          <p:nvPr/>
        </p:nvSpPr>
        <p:spPr>
          <a:xfrm>
            <a:off x="5605272" y="4764024"/>
            <a:ext cx="914400" cy="338328"/>
          </a:xfrm>
          <a:prstGeom prst="rect">
            <a:avLst/>
          </a:prstGeom>
          <a:noFill/>
          <a:ln/>
        </p:spPr>
        <p:txBody>
          <a:bodyPr wrap="square" lIns="0" tIns="0" rIns="0" bIns="0" rtlCol="0" anchor="ctr"/>
          <a:lstStyle/>
          <a:p>
            <a:pPr indent="0" marL="0">
              <a:buNone/>
            </a:pPr>
            <a:r>
              <a:rPr lang="en-US" sz="1400" dirty="0">
                <a:solidFill>
                  <a:srgbClr val="666666"/>
                </a:solidFill>
                <a:latin typeface="Arial" pitchFamily="34" charset="0"/>
                <a:ea typeface="Arial" pitchFamily="34" charset="-122"/>
                <a:cs typeface="Arial" pitchFamily="34" charset="-120"/>
              </a:rPr>
              <a:t>7</a:t>
            </a:r>
            <a:endParaRPr lang="en-US" sz="1400" dirty="0"/>
          </a:p>
        </p:txBody>
      </p:sp>
      <p:sp>
        <p:nvSpPr>
          <p:cNvPr id="48" name="Text 46"/>
          <p:cNvSpPr txBox="1"/>
          <p:nvPr/>
        </p:nvSpPr>
        <p:spPr>
          <a:xfrm>
            <a:off x="6611112" y="4764024"/>
            <a:ext cx="4572000" cy="338328"/>
          </a:xfrm>
          <a:prstGeom prst="rect">
            <a:avLst/>
          </a:prstGeom>
          <a:noFill/>
          <a:ln/>
        </p:spPr>
        <p:txBody>
          <a:bodyPr wrap="square" lIns="0" tIns="0" rIns="0" bIns="0" rtlCol="0" anchor="ctr"/>
          <a:lstStyle/>
          <a:p>
            <a:pPr indent="0" marL="0">
              <a:buNone/>
            </a:pPr>
            <a:r>
              <a:rPr lang="en-US" sz="1400" dirty="0">
                <a:solidFill>
                  <a:srgbClr val="333333"/>
                </a:solidFill>
                <a:latin typeface="Arial" pitchFamily="34" charset="0"/>
                <a:ea typeface="Arial" pitchFamily="34" charset="-122"/>
                <a:cs typeface="Arial" pitchFamily="34" charset="-120"/>
              </a:rPr>
              <a:t>20 soruluk ölçüm tablosu</a:t>
            </a:r>
            <a:endParaRPr lang="en-US" sz="1400" dirty="0"/>
          </a:p>
        </p:txBody>
      </p:sp>
      <p:sp>
        <p:nvSpPr>
          <p:cNvPr id="49" name="Shape 47"/>
          <p:cNvSpPr/>
          <p:nvPr/>
        </p:nvSpPr>
        <p:spPr>
          <a:xfrm>
            <a:off x="960120" y="5102352"/>
            <a:ext cx="10241280" cy="0"/>
          </a:xfrm>
          <a:prstGeom prst="line">
            <a:avLst/>
          </a:prstGeom>
          <a:noFill/>
          <a:ln w="9525">
            <a:solidFill>
              <a:srgbClr val="C2C2C2"/>
            </a:solidFill>
            <a:prstDash val="dash"/>
          </a:ln>
        </p:spPr>
      </p:sp>
      <p:sp>
        <p:nvSpPr>
          <p:cNvPr id="50" name="Text 48"/>
          <p:cNvSpPr txBox="1"/>
          <p:nvPr/>
        </p:nvSpPr>
        <p:spPr>
          <a:xfrm>
            <a:off x="1033272" y="5102352"/>
            <a:ext cx="4480560" cy="338328"/>
          </a:xfrm>
          <a:prstGeom prst="rect">
            <a:avLst/>
          </a:prstGeom>
          <a:noFill/>
          <a:ln/>
        </p:spPr>
        <p:txBody>
          <a:bodyPr wrap="square" lIns="0" tIns="0" rIns="0" bIns="0" rtlCol="0" anchor="ctr"/>
          <a:lstStyle/>
          <a:p>
            <a:pPr indent="0" marL="0">
              <a:buNone/>
            </a:pPr>
            <a:r>
              <a:rPr lang="en-US" sz="1400" b="1" dirty="0">
                <a:solidFill>
                  <a:srgbClr val="111111"/>
                </a:solidFill>
                <a:latin typeface="Arial" pitchFamily="34" charset="0"/>
                <a:ea typeface="Arial" pitchFamily="34" charset="-122"/>
                <a:cs typeface="Arial" pitchFamily="34" charset="-120"/>
              </a:rPr>
              <a:t>09 · Atölye</a:t>
            </a:r>
            <a:endParaRPr lang="en-US" sz="1400" dirty="0"/>
          </a:p>
        </p:txBody>
      </p:sp>
      <p:sp>
        <p:nvSpPr>
          <p:cNvPr id="51" name="Text 49"/>
          <p:cNvSpPr txBox="1"/>
          <p:nvPr/>
        </p:nvSpPr>
        <p:spPr>
          <a:xfrm>
            <a:off x="5605272" y="5102352"/>
            <a:ext cx="914400" cy="338328"/>
          </a:xfrm>
          <a:prstGeom prst="rect">
            <a:avLst/>
          </a:prstGeom>
          <a:noFill/>
          <a:ln/>
        </p:spPr>
        <p:txBody>
          <a:bodyPr wrap="square" lIns="0" tIns="0" rIns="0" bIns="0" rtlCol="0" anchor="ctr"/>
          <a:lstStyle/>
          <a:p>
            <a:pPr indent="0" marL="0">
              <a:buNone/>
            </a:pPr>
            <a:r>
              <a:rPr lang="en-US" sz="1400" dirty="0">
                <a:solidFill>
                  <a:srgbClr val="666666"/>
                </a:solidFill>
                <a:latin typeface="Arial" pitchFamily="34" charset="0"/>
                <a:ea typeface="Arial" pitchFamily="34" charset="-122"/>
                <a:cs typeface="Arial" pitchFamily="34" charset="-120"/>
              </a:rPr>
              <a:t>14</a:t>
            </a:r>
            <a:endParaRPr lang="en-US" sz="1400" dirty="0"/>
          </a:p>
        </p:txBody>
      </p:sp>
      <p:sp>
        <p:nvSpPr>
          <p:cNvPr id="52" name="Text 50"/>
          <p:cNvSpPr txBox="1"/>
          <p:nvPr/>
        </p:nvSpPr>
        <p:spPr>
          <a:xfrm>
            <a:off x="6611112" y="5102352"/>
            <a:ext cx="4572000" cy="338328"/>
          </a:xfrm>
          <a:prstGeom prst="rect">
            <a:avLst/>
          </a:prstGeom>
          <a:noFill/>
          <a:ln/>
        </p:spPr>
        <p:txBody>
          <a:bodyPr wrap="square" lIns="0" tIns="0" rIns="0" bIns="0" rtlCol="0" anchor="ctr"/>
          <a:lstStyle/>
          <a:p>
            <a:pPr indent="0" marL="0">
              <a:buNone/>
            </a:pPr>
            <a:r>
              <a:rPr lang="en-US" sz="1400" dirty="0">
                <a:solidFill>
                  <a:srgbClr val="333333"/>
                </a:solidFill>
                <a:latin typeface="Arial" pitchFamily="34" charset="0"/>
                <a:ea typeface="Arial" pitchFamily="34" charset="-122"/>
                <a:cs typeface="Arial" pitchFamily="34" charset="-120"/>
              </a:rPr>
              <a:t>Sahibi ve tarihi belli üç aksiyon</a:t>
            </a:r>
            <a:endParaRPr lang="en-US" sz="1400" dirty="0"/>
          </a:p>
        </p:txBody>
      </p:sp>
      <p:sp>
        <p:nvSpPr>
          <p:cNvPr id="53" name="Shape 51"/>
          <p:cNvSpPr/>
          <p:nvPr/>
        </p:nvSpPr>
        <p:spPr>
          <a:xfrm>
            <a:off x="960120" y="5440680"/>
            <a:ext cx="10241280" cy="0"/>
          </a:xfrm>
          <a:prstGeom prst="line">
            <a:avLst/>
          </a:prstGeom>
          <a:noFill/>
          <a:ln w="9525">
            <a:solidFill>
              <a:srgbClr val="C2C2C2"/>
            </a:solidFill>
            <a:prstDash val="dash"/>
          </a:ln>
        </p:spPr>
      </p:sp>
      <p:sp>
        <p:nvSpPr>
          <p:cNvPr id="54" name="Text 52"/>
          <p:cNvSpPr txBox="1"/>
          <p:nvPr/>
        </p:nvSpPr>
        <p:spPr>
          <a:xfrm>
            <a:off x="1033272" y="5440680"/>
            <a:ext cx="4480560" cy="338328"/>
          </a:xfrm>
          <a:prstGeom prst="rect">
            <a:avLst/>
          </a:prstGeom>
          <a:noFill/>
          <a:ln/>
        </p:spPr>
        <p:txBody>
          <a:bodyPr wrap="square" lIns="0" tIns="0" rIns="0" bIns="0" rtlCol="0" anchor="ctr"/>
          <a:lstStyle/>
          <a:p>
            <a:pPr indent="0" marL="0">
              <a:buNone/>
            </a:pPr>
            <a:r>
              <a:rPr lang="en-US" sz="1400" b="1" dirty="0">
                <a:solidFill>
                  <a:srgbClr val="111111"/>
                </a:solidFill>
                <a:latin typeface="Arial" pitchFamily="34" charset="0"/>
                <a:ea typeface="Arial" pitchFamily="34" charset="-122"/>
                <a:cs typeface="Arial" pitchFamily="34" charset="-120"/>
              </a:rPr>
              <a:t>Kapanış ve soru</a:t>
            </a:r>
            <a:endParaRPr lang="en-US" sz="1400" dirty="0"/>
          </a:p>
        </p:txBody>
      </p:sp>
      <p:sp>
        <p:nvSpPr>
          <p:cNvPr id="55" name="Text 53"/>
          <p:cNvSpPr txBox="1"/>
          <p:nvPr/>
        </p:nvSpPr>
        <p:spPr>
          <a:xfrm>
            <a:off x="5605272" y="5440680"/>
            <a:ext cx="914400" cy="338328"/>
          </a:xfrm>
          <a:prstGeom prst="rect">
            <a:avLst/>
          </a:prstGeom>
          <a:noFill/>
          <a:ln/>
        </p:spPr>
        <p:txBody>
          <a:bodyPr wrap="square" lIns="0" tIns="0" rIns="0" bIns="0" rtlCol="0" anchor="ctr"/>
          <a:lstStyle/>
          <a:p>
            <a:pPr indent="0" marL="0">
              <a:buNone/>
            </a:pPr>
            <a:r>
              <a:rPr lang="en-US" sz="1400" dirty="0">
                <a:solidFill>
                  <a:srgbClr val="666666"/>
                </a:solidFill>
                <a:latin typeface="Arial" pitchFamily="34" charset="0"/>
                <a:ea typeface="Arial" pitchFamily="34" charset="-122"/>
                <a:cs typeface="Arial" pitchFamily="34" charset="-120"/>
              </a:rPr>
              <a:t>10</a:t>
            </a:r>
            <a:endParaRPr lang="en-US" sz="1400" dirty="0"/>
          </a:p>
        </p:txBody>
      </p:sp>
      <p:sp>
        <p:nvSpPr>
          <p:cNvPr id="56" name="Text 54"/>
          <p:cNvSpPr txBox="1"/>
          <p:nvPr/>
        </p:nvSpPr>
        <p:spPr>
          <a:xfrm>
            <a:off x="6611112" y="5440680"/>
            <a:ext cx="4572000" cy="338328"/>
          </a:xfrm>
          <a:prstGeom prst="rect">
            <a:avLst/>
          </a:prstGeom>
          <a:noFill/>
          <a:ln/>
        </p:spPr>
        <p:txBody>
          <a:bodyPr wrap="square" lIns="0" tIns="0" rIns="0" bIns="0" rtlCol="0" anchor="ctr"/>
          <a:lstStyle/>
          <a:p>
            <a:pPr indent="0" marL="0">
              <a:buNone/>
            </a:pPr>
            <a:r>
              <a:rPr lang="en-US" sz="1400" dirty="0">
                <a:solidFill>
                  <a:srgbClr val="333333"/>
                </a:solidFill>
                <a:latin typeface="Arial" pitchFamily="34" charset="0"/>
                <a:ea typeface="Arial" pitchFamily="34" charset="-122"/>
                <a:cs typeface="Arial" pitchFamily="34" charset="-120"/>
              </a:rPr>
              <a:t>90 günlük pilot plan</a:t>
            </a:r>
            <a:endParaRPr lang="en-US" sz="1400" dirty="0"/>
          </a:p>
        </p:txBody>
      </p:sp>
      <p:sp>
        <p:nvSpPr>
          <p:cNvPr id="57" name="Shape 55"/>
          <p:cNvSpPr/>
          <p:nvPr/>
        </p:nvSpPr>
        <p:spPr>
          <a:xfrm>
            <a:off x="960120" y="5779008"/>
            <a:ext cx="10241280" cy="0"/>
          </a:xfrm>
          <a:prstGeom prst="line">
            <a:avLst/>
          </a:prstGeom>
          <a:noFill/>
          <a:ln w="9525">
            <a:solidFill>
              <a:srgbClr val="C2C2C2"/>
            </a:solidFill>
            <a:prstDash val="dash"/>
          </a:ln>
        </p:spPr>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name="Slide 4">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3A3A3A"/>
            </a:solidFill>
            <a:prstDash val="solid"/>
          </a:ln>
        </p:spPr>
      </p:sp>
      <p:sp>
        <p:nvSpPr>
          <p:cNvPr id="3" name="Shape 1"/>
          <p:cNvSpPr/>
          <p:nvPr/>
        </p:nvSpPr>
        <p:spPr>
          <a:xfrm>
            <a:off x="658368" y="6199632"/>
            <a:ext cx="10844784" cy="0"/>
          </a:xfrm>
          <a:prstGeom prst="line">
            <a:avLst/>
          </a:prstGeom>
          <a:noFill/>
          <a:ln w="9525">
            <a:solidFill>
              <a:srgbClr val="3A3A3A"/>
            </a:solidFill>
            <a:prstDash val="solid"/>
          </a:ln>
        </p:spPr>
      </p:sp>
      <p:sp>
        <p:nvSpPr>
          <p:cNvPr id="4" name="Shape 2"/>
          <p:cNvSpPr/>
          <p:nvPr/>
        </p:nvSpPr>
        <p:spPr>
          <a:xfrm>
            <a:off x="658368" y="457200"/>
            <a:ext cx="0" cy="402336"/>
          </a:xfrm>
          <a:prstGeom prst="line">
            <a:avLst/>
          </a:prstGeom>
          <a:noFill/>
          <a:ln w="9525">
            <a:solidFill>
              <a:srgbClr val="3A3A3A"/>
            </a:solidFill>
            <a:prstDash val="solid"/>
          </a:ln>
        </p:spPr>
      </p:sp>
      <p:sp>
        <p:nvSpPr>
          <p:cNvPr id="5" name="Shape 3"/>
          <p:cNvSpPr/>
          <p:nvPr/>
        </p:nvSpPr>
        <p:spPr>
          <a:xfrm>
            <a:off x="658368" y="5998464"/>
            <a:ext cx="0" cy="402336"/>
          </a:xfrm>
          <a:prstGeom prst="line">
            <a:avLst/>
          </a:prstGeom>
          <a:noFill/>
          <a:ln w="9525">
            <a:solidFill>
              <a:srgbClr val="3A3A3A"/>
            </a:solidFill>
            <a:prstDash val="solid"/>
          </a:ln>
        </p:spPr>
      </p:sp>
      <p:sp>
        <p:nvSpPr>
          <p:cNvPr id="6" name="Shape 4"/>
          <p:cNvSpPr/>
          <p:nvPr/>
        </p:nvSpPr>
        <p:spPr>
          <a:xfrm>
            <a:off x="11503152" y="457200"/>
            <a:ext cx="0" cy="402336"/>
          </a:xfrm>
          <a:prstGeom prst="line">
            <a:avLst/>
          </a:prstGeom>
          <a:noFill/>
          <a:ln w="9525">
            <a:solidFill>
              <a:srgbClr val="3A3A3A"/>
            </a:solidFill>
            <a:prstDash val="solid"/>
          </a:ln>
        </p:spPr>
      </p:sp>
      <p:sp>
        <p:nvSpPr>
          <p:cNvPr id="7" name="Shape 5"/>
          <p:cNvSpPr/>
          <p:nvPr/>
        </p:nvSpPr>
        <p:spPr>
          <a:xfrm>
            <a:off x="11503152" y="5998464"/>
            <a:ext cx="0" cy="402336"/>
          </a:xfrm>
          <a:prstGeom prst="line">
            <a:avLst/>
          </a:prstGeom>
          <a:noFill/>
          <a:ln w="9525">
            <a:solidFill>
              <a:srgbClr val="3A3A3A"/>
            </a:solidFill>
            <a:prstDash val="solid"/>
          </a:ln>
        </p:spPr>
      </p:sp>
      <p:sp>
        <p:nvSpPr>
          <p:cNvPr id="8" name="Text 6"/>
          <p:cNvSpPr txBox="1"/>
          <p:nvPr/>
        </p:nvSpPr>
        <p:spPr>
          <a:xfrm>
            <a:off x="868680" y="2240280"/>
            <a:ext cx="5486400" cy="320040"/>
          </a:xfrm>
          <a:prstGeom prst="rect">
            <a:avLst/>
          </a:prstGeom>
          <a:noFill/>
          <a:ln/>
        </p:spPr>
        <p:txBody>
          <a:bodyPr wrap="square" lIns="0" tIns="0" rIns="0" bIns="0" rtlCol="0" anchor="ctr"/>
          <a:lstStyle/>
          <a:p>
            <a:pPr indent="0" marL="0">
              <a:buNone/>
            </a:pPr>
            <a:r>
              <a:rPr lang="en-US" sz="1200" spc="350" kern="0" dirty="0">
                <a:solidFill>
                  <a:srgbClr val="8A8A8A"/>
                </a:solidFill>
                <a:latin typeface="Arial" pitchFamily="34" charset="0"/>
                <a:ea typeface="Arial" pitchFamily="34" charset="-122"/>
                <a:cs typeface="Arial" pitchFamily="34" charset="-120"/>
              </a:rPr>
              <a:t>BÖLÜM 01</a:t>
            </a:r>
            <a:endParaRPr lang="en-US" sz="1200" dirty="0"/>
          </a:p>
        </p:txBody>
      </p:sp>
      <p:sp>
        <p:nvSpPr>
          <p:cNvPr id="9" name="Text 7"/>
          <p:cNvSpPr txBox="1"/>
          <p:nvPr/>
        </p:nvSpPr>
        <p:spPr>
          <a:xfrm>
            <a:off x="868680" y="2651760"/>
            <a:ext cx="10424160" cy="1645920"/>
          </a:xfrm>
          <a:prstGeom prst="rect">
            <a:avLst/>
          </a:prstGeom>
          <a:noFill/>
          <a:ln/>
        </p:spPr>
        <p:txBody>
          <a:bodyPr wrap="square" lIns="0" tIns="0" rIns="0" bIns="0" rtlCol="0" anchor="ctr"/>
          <a:lstStyle/>
          <a:p>
            <a:pPr indent="0" marL="0">
              <a:lnSpc>
                <a:spcPct val="110000"/>
              </a:lnSpc>
              <a:buNone/>
            </a:pPr>
            <a:r>
              <a:rPr lang="en-US" sz="4200" b="1" dirty="0">
                <a:solidFill>
                  <a:srgbClr val="FFFFFF"/>
                </a:solidFill>
                <a:latin typeface="Arial" pitchFamily="34" charset="0"/>
                <a:ea typeface="Arial" pitchFamily="34" charset="-122"/>
                <a:cs typeface="Arial" pitchFamily="34" charset="-120"/>
              </a:rPr>
              <a:t>Aramadan
</a:t>
            </a:r>
            <a:pPr indent="0" marL="0">
              <a:lnSpc>
                <a:spcPct val="110000"/>
              </a:lnSpc>
              <a:buNone/>
            </a:pPr>
            <a:r>
              <a:rPr lang="en-US" sz="4200" b="1" i="1" dirty="0">
                <a:solidFill>
                  <a:srgbClr val="A78BFA"/>
                </a:solidFill>
                <a:latin typeface="Cambria" pitchFamily="34" charset="0"/>
                <a:ea typeface="Cambria" pitchFamily="34" charset="-122"/>
                <a:cs typeface="Cambria" pitchFamily="34" charset="-120"/>
              </a:rPr>
              <a:t>yanıta</a:t>
            </a:r>
            <a:endParaRPr lang="en-US" sz="4200" dirty="0"/>
          </a:p>
        </p:txBody>
      </p:sp>
      <p:sp>
        <p:nvSpPr>
          <p:cNvPr id="10" name="Text 8"/>
          <p:cNvSpPr txBox="1"/>
          <p:nvPr/>
        </p:nvSpPr>
        <p:spPr>
          <a:xfrm>
            <a:off x="868680" y="4434840"/>
            <a:ext cx="10058400" cy="731520"/>
          </a:xfrm>
          <a:prstGeom prst="rect">
            <a:avLst/>
          </a:prstGeom>
          <a:noFill/>
          <a:ln/>
        </p:spPr>
        <p:txBody>
          <a:bodyPr wrap="square" lIns="0" tIns="0" rIns="0" bIns="0" rtlCol="0" anchor="t"/>
          <a:lstStyle/>
          <a:p>
            <a:pPr indent="0" marL="0">
              <a:buNone/>
            </a:pPr>
            <a:r>
              <a:rPr lang="en-US" sz="1900" dirty="0">
                <a:solidFill>
                  <a:srgbClr val="D0D0D0"/>
                </a:solidFill>
                <a:latin typeface="Arial" pitchFamily="34" charset="0"/>
                <a:ea typeface="Arial" pitchFamily="34" charset="-122"/>
                <a:cs typeface="Arial" pitchFamily="34" charset="-120"/>
              </a:rPr>
              <a:t>Kararın bir kısmı artık sitenize gelmeden veriliyor. Hedef tıklama değil, alıntılanmak.</a:t>
            </a:r>
            <a:endParaRPr lang="en-US" sz="1900" dirty="0"/>
          </a:p>
        </p:txBody>
      </p:sp>
      <p:sp>
        <p:nvSpPr>
          <p:cNvPr id="11" name="Text 9"/>
          <p:cNvSpPr txBox="1"/>
          <p:nvPr/>
        </p:nvSpPr>
        <p:spPr>
          <a:xfrm>
            <a:off x="868680" y="5440680"/>
            <a:ext cx="9144000" cy="320040"/>
          </a:xfrm>
          <a:prstGeom prst="rect">
            <a:avLst/>
          </a:prstGeom>
          <a:noFill/>
          <a:ln/>
        </p:spPr>
        <p:txBody>
          <a:bodyPr wrap="square" lIns="0" tIns="0" rIns="0" bIns="0" rtlCol="0" anchor="ctr"/>
          <a:lstStyle/>
          <a:p>
            <a:pPr indent="0" marL="0">
              <a:buNone/>
            </a:pPr>
            <a:r>
              <a:rPr lang="en-US" sz="1100" spc="220" kern="0" dirty="0">
                <a:solidFill>
                  <a:srgbClr val="6E6E6E"/>
                </a:solidFill>
                <a:latin typeface="Arial" pitchFamily="34" charset="0"/>
                <a:ea typeface="Arial" pitchFamily="34" charset="-122"/>
                <a:cs typeface="Arial" pitchFamily="34" charset="-120"/>
              </a:rPr>
              <a:t>12 DAKİKA</a:t>
            </a:r>
            <a:endParaRPr lang="en-US" sz="1100" dirty="0"/>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name="Slide 5">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3A3A3A"/>
            </a:solidFill>
            <a:prstDash val="solid"/>
          </a:ln>
        </p:spPr>
      </p:sp>
      <p:sp>
        <p:nvSpPr>
          <p:cNvPr id="3" name="Shape 1"/>
          <p:cNvSpPr/>
          <p:nvPr/>
        </p:nvSpPr>
        <p:spPr>
          <a:xfrm>
            <a:off x="658368" y="6199632"/>
            <a:ext cx="10844784" cy="0"/>
          </a:xfrm>
          <a:prstGeom prst="line">
            <a:avLst/>
          </a:prstGeom>
          <a:noFill/>
          <a:ln w="9525">
            <a:solidFill>
              <a:srgbClr val="3A3A3A"/>
            </a:solidFill>
            <a:prstDash val="solid"/>
          </a:ln>
        </p:spPr>
      </p:sp>
      <p:sp>
        <p:nvSpPr>
          <p:cNvPr id="4" name="Shape 2"/>
          <p:cNvSpPr/>
          <p:nvPr/>
        </p:nvSpPr>
        <p:spPr>
          <a:xfrm>
            <a:off x="658368" y="457200"/>
            <a:ext cx="0" cy="402336"/>
          </a:xfrm>
          <a:prstGeom prst="line">
            <a:avLst/>
          </a:prstGeom>
          <a:noFill/>
          <a:ln w="9525">
            <a:solidFill>
              <a:srgbClr val="3A3A3A"/>
            </a:solidFill>
            <a:prstDash val="solid"/>
          </a:ln>
        </p:spPr>
      </p:sp>
      <p:sp>
        <p:nvSpPr>
          <p:cNvPr id="5" name="Shape 3"/>
          <p:cNvSpPr/>
          <p:nvPr/>
        </p:nvSpPr>
        <p:spPr>
          <a:xfrm>
            <a:off x="658368" y="5998464"/>
            <a:ext cx="0" cy="402336"/>
          </a:xfrm>
          <a:prstGeom prst="line">
            <a:avLst/>
          </a:prstGeom>
          <a:noFill/>
          <a:ln w="9525">
            <a:solidFill>
              <a:srgbClr val="3A3A3A"/>
            </a:solidFill>
            <a:prstDash val="solid"/>
          </a:ln>
        </p:spPr>
      </p:sp>
      <p:sp>
        <p:nvSpPr>
          <p:cNvPr id="6" name="Shape 4"/>
          <p:cNvSpPr/>
          <p:nvPr/>
        </p:nvSpPr>
        <p:spPr>
          <a:xfrm>
            <a:off x="11503152" y="457200"/>
            <a:ext cx="0" cy="402336"/>
          </a:xfrm>
          <a:prstGeom prst="line">
            <a:avLst/>
          </a:prstGeom>
          <a:noFill/>
          <a:ln w="9525">
            <a:solidFill>
              <a:srgbClr val="3A3A3A"/>
            </a:solidFill>
            <a:prstDash val="solid"/>
          </a:ln>
        </p:spPr>
      </p:sp>
      <p:sp>
        <p:nvSpPr>
          <p:cNvPr id="7" name="Shape 5"/>
          <p:cNvSpPr/>
          <p:nvPr/>
        </p:nvSpPr>
        <p:spPr>
          <a:xfrm>
            <a:off x="11503152" y="5998464"/>
            <a:ext cx="0" cy="402336"/>
          </a:xfrm>
          <a:prstGeom prst="line">
            <a:avLst/>
          </a:prstGeom>
          <a:noFill/>
          <a:ln w="9525">
            <a:solidFill>
              <a:srgbClr val="3A3A3A"/>
            </a:solidFill>
            <a:prstDash val="solid"/>
          </a:ln>
        </p:spPr>
      </p:sp>
      <p:sp>
        <p:nvSpPr>
          <p:cNvPr id="8" name="Shape 6"/>
          <p:cNvSpPr/>
          <p:nvPr/>
        </p:nvSpPr>
        <p:spPr>
          <a:xfrm>
            <a:off x="868680" y="960120"/>
            <a:ext cx="10424160" cy="914400"/>
          </a:xfrm>
          <a:prstGeom prst="roundRect">
            <a:avLst>
              <a:gd name="adj" fmla="val 4000"/>
            </a:avLst>
          </a:prstGeom>
          <a:solidFill>
            <a:srgbClr val="2A2145"/>
          </a:solidFill>
          <a:ln w="9525">
            <a:solidFill>
              <a:srgbClr val="A78BFA"/>
            </a:solidFill>
            <a:prstDash val="solid"/>
          </a:ln>
        </p:spPr>
      </p:sp>
      <p:sp>
        <p:nvSpPr>
          <p:cNvPr id="9" name="Text 7"/>
          <p:cNvSpPr txBox="1"/>
          <p:nvPr/>
        </p:nvSpPr>
        <p:spPr>
          <a:xfrm>
            <a:off x="1143000" y="1042416"/>
            <a:ext cx="4572000" cy="256032"/>
          </a:xfrm>
          <a:prstGeom prst="rect">
            <a:avLst/>
          </a:prstGeom>
          <a:noFill/>
          <a:ln/>
        </p:spPr>
        <p:txBody>
          <a:bodyPr wrap="square" lIns="0" tIns="0" rIns="0" bIns="0" rtlCol="0" anchor="ctr"/>
          <a:lstStyle/>
          <a:p>
            <a:pPr indent="0" marL="0">
              <a:buNone/>
            </a:pPr>
            <a:r>
              <a:rPr lang="en-US" sz="1050" b="1" spc="240" kern="0" dirty="0">
                <a:solidFill>
                  <a:srgbClr val="A78BFA"/>
                </a:solidFill>
                <a:latin typeface="Arial" pitchFamily="34" charset="0"/>
                <a:ea typeface="Arial" pitchFamily="34" charset="-122"/>
                <a:cs typeface="Arial" pitchFamily="34" charset="-120"/>
              </a:rPr>
              <a:t>HAVLUDA NE OLDU?</a:t>
            </a:r>
            <a:endParaRPr lang="en-US" sz="1050" dirty="0"/>
          </a:p>
        </p:txBody>
      </p:sp>
      <p:sp>
        <p:nvSpPr>
          <p:cNvPr id="10" name="Text 8"/>
          <p:cNvSpPr txBox="1"/>
          <p:nvPr/>
        </p:nvSpPr>
        <p:spPr>
          <a:xfrm>
            <a:off x="1143000" y="1298448"/>
            <a:ext cx="9966960" cy="502920"/>
          </a:xfrm>
          <a:prstGeom prst="rect">
            <a:avLst/>
          </a:prstGeom>
          <a:noFill/>
          <a:ln/>
        </p:spPr>
        <p:txBody>
          <a:bodyPr wrap="square" lIns="0" tIns="0" rIns="0" bIns="0" rtlCol="0" anchor="ctr"/>
          <a:lstStyle/>
          <a:p>
            <a:pPr indent="0" marL="0">
              <a:buNone/>
            </a:pPr>
            <a:r>
              <a:rPr lang="en-US" sz="1400" dirty="0">
                <a:solidFill>
                  <a:srgbClr val="E5E5E5"/>
                </a:solidFill>
                <a:latin typeface="Arial" pitchFamily="34" charset="0"/>
                <a:ea typeface="Arial" pitchFamily="34" charset="-122"/>
                <a:cs typeface="Arial" pitchFamily="34" charset="-120"/>
              </a:rPr>
              <a:t>Alman alıcı "otel havlusu üreticisi" diye sordu. Örnek Dokuma'nın adı cevapta yoktu. Alıcı onu hiç görmeden listesini yaptı.</a:t>
            </a:r>
            <a:endParaRPr lang="en-US" sz="1400" dirty="0"/>
          </a:p>
        </p:txBody>
      </p:sp>
      <p:sp>
        <p:nvSpPr>
          <p:cNvPr id="11" name="Text 9"/>
          <p:cNvSpPr txBox="1"/>
          <p:nvPr/>
        </p:nvSpPr>
        <p:spPr>
          <a:xfrm>
            <a:off x="868680" y="2240280"/>
            <a:ext cx="5486400" cy="320040"/>
          </a:xfrm>
          <a:prstGeom prst="rect">
            <a:avLst/>
          </a:prstGeom>
          <a:noFill/>
          <a:ln/>
        </p:spPr>
        <p:txBody>
          <a:bodyPr wrap="square" lIns="0" tIns="0" rIns="0" bIns="0" rtlCol="0" anchor="ctr"/>
          <a:lstStyle/>
          <a:p>
            <a:pPr indent="0" marL="0">
              <a:buNone/>
            </a:pPr>
            <a:r>
              <a:rPr lang="en-US" sz="1200" spc="350" kern="0" dirty="0">
                <a:solidFill>
                  <a:srgbClr val="8A8A8A"/>
                </a:solidFill>
                <a:latin typeface="Arial" pitchFamily="34" charset="0"/>
                <a:ea typeface="Arial" pitchFamily="34" charset="-122"/>
                <a:cs typeface="Arial" pitchFamily="34" charset="-120"/>
              </a:rPr>
              <a:t>BÖLÜM 02</a:t>
            </a:r>
            <a:endParaRPr lang="en-US" sz="1200" dirty="0"/>
          </a:p>
        </p:txBody>
      </p:sp>
      <p:sp>
        <p:nvSpPr>
          <p:cNvPr id="12" name="Text 10"/>
          <p:cNvSpPr txBox="1"/>
          <p:nvPr/>
        </p:nvSpPr>
        <p:spPr>
          <a:xfrm>
            <a:off x="868680" y="2651760"/>
            <a:ext cx="10424160" cy="1645920"/>
          </a:xfrm>
          <a:prstGeom prst="rect">
            <a:avLst/>
          </a:prstGeom>
          <a:noFill/>
          <a:ln/>
        </p:spPr>
        <p:txBody>
          <a:bodyPr wrap="square" lIns="0" tIns="0" rIns="0" bIns="0" rtlCol="0" anchor="ctr"/>
          <a:lstStyle/>
          <a:p>
            <a:pPr indent="0" marL="0">
              <a:lnSpc>
                <a:spcPct val="110000"/>
              </a:lnSpc>
              <a:buNone/>
            </a:pPr>
            <a:r>
              <a:rPr lang="en-US" sz="4200" b="1" dirty="0">
                <a:solidFill>
                  <a:srgbClr val="FFFFFF"/>
                </a:solidFill>
                <a:latin typeface="Arial" pitchFamily="34" charset="0"/>
                <a:ea typeface="Arial" pitchFamily="34" charset="-122"/>
                <a:cs typeface="Arial" pitchFamily="34" charset="-120"/>
              </a:rPr>
              <a:t>Ajan keşfeder,
</a:t>
            </a:r>
            <a:pPr indent="0" marL="0">
              <a:lnSpc>
                <a:spcPct val="110000"/>
              </a:lnSpc>
              <a:buNone/>
            </a:pPr>
            <a:r>
              <a:rPr lang="en-US" sz="4200" b="1" i="1" dirty="0">
                <a:solidFill>
                  <a:srgbClr val="A78BFA"/>
                </a:solidFill>
                <a:latin typeface="Cambria" pitchFamily="34" charset="0"/>
                <a:ea typeface="Cambria" pitchFamily="34" charset="-122"/>
                <a:cs typeface="Cambria" pitchFamily="34" charset="-120"/>
              </a:rPr>
              <a:t>insan karar verir</a:t>
            </a:r>
            <a:endParaRPr lang="en-US" sz="4200" dirty="0"/>
          </a:p>
        </p:txBody>
      </p:sp>
      <p:sp>
        <p:nvSpPr>
          <p:cNvPr id="13" name="Text 11"/>
          <p:cNvSpPr txBox="1"/>
          <p:nvPr/>
        </p:nvSpPr>
        <p:spPr>
          <a:xfrm>
            <a:off x="868680" y="4434840"/>
            <a:ext cx="10058400" cy="731520"/>
          </a:xfrm>
          <a:prstGeom prst="rect">
            <a:avLst/>
          </a:prstGeom>
          <a:noFill/>
          <a:ln/>
        </p:spPr>
        <p:txBody>
          <a:bodyPr wrap="square" lIns="0" tIns="0" rIns="0" bIns="0" rtlCol="0" anchor="t"/>
          <a:lstStyle/>
          <a:p>
            <a:pPr indent="0" marL="0">
              <a:buNone/>
            </a:pPr>
            <a:r>
              <a:rPr lang="en-US" sz="1900" dirty="0">
                <a:solidFill>
                  <a:srgbClr val="D0D0D0"/>
                </a:solidFill>
                <a:latin typeface="Arial" pitchFamily="34" charset="0"/>
                <a:ea typeface="Arial" pitchFamily="34" charset="-122"/>
                <a:cs typeface="Arial" pitchFamily="34" charset="-120"/>
              </a:rPr>
              <a:t>Araştırmayı ajan yapıyor, kararı insan veriyor. Ajan sizi tanımıyorsa listeye hiç girmiyorsunuz.</a:t>
            </a:r>
            <a:endParaRPr lang="en-US" sz="1900" dirty="0"/>
          </a:p>
        </p:txBody>
      </p:sp>
      <p:sp>
        <p:nvSpPr>
          <p:cNvPr id="14" name="Text 12"/>
          <p:cNvSpPr txBox="1"/>
          <p:nvPr/>
        </p:nvSpPr>
        <p:spPr>
          <a:xfrm>
            <a:off x="868680" y="5440680"/>
            <a:ext cx="9144000" cy="320040"/>
          </a:xfrm>
          <a:prstGeom prst="rect">
            <a:avLst/>
          </a:prstGeom>
          <a:noFill/>
          <a:ln/>
        </p:spPr>
        <p:txBody>
          <a:bodyPr wrap="square" lIns="0" tIns="0" rIns="0" bIns="0" rtlCol="0" anchor="ctr"/>
          <a:lstStyle/>
          <a:p>
            <a:pPr indent="0" marL="0">
              <a:buNone/>
            </a:pPr>
            <a:r>
              <a:rPr lang="en-US" sz="1100" spc="220" kern="0" dirty="0">
                <a:solidFill>
                  <a:srgbClr val="6E6E6E"/>
                </a:solidFill>
                <a:latin typeface="Arial" pitchFamily="34" charset="0"/>
                <a:ea typeface="Arial" pitchFamily="34" charset="-122"/>
                <a:cs typeface="Arial" pitchFamily="34" charset="-120"/>
              </a:rPr>
              <a:t>16 DAKİKA</a:t>
            </a:r>
            <a:endParaRPr lang="en-US" sz="1100" dirty="0"/>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name="Slide 6">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3A3A3A"/>
            </a:solidFill>
            <a:prstDash val="solid"/>
          </a:ln>
        </p:spPr>
      </p:sp>
      <p:sp>
        <p:nvSpPr>
          <p:cNvPr id="3" name="Shape 1"/>
          <p:cNvSpPr/>
          <p:nvPr/>
        </p:nvSpPr>
        <p:spPr>
          <a:xfrm>
            <a:off x="658368" y="6199632"/>
            <a:ext cx="10844784" cy="0"/>
          </a:xfrm>
          <a:prstGeom prst="line">
            <a:avLst/>
          </a:prstGeom>
          <a:noFill/>
          <a:ln w="9525">
            <a:solidFill>
              <a:srgbClr val="3A3A3A"/>
            </a:solidFill>
            <a:prstDash val="solid"/>
          </a:ln>
        </p:spPr>
      </p:sp>
      <p:sp>
        <p:nvSpPr>
          <p:cNvPr id="4" name="Shape 2"/>
          <p:cNvSpPr/>
          <p:nvPr/>
        </p:nvSpPr>
        <p:spPr>
          <a:xfrm>
            <a:off x="658368" y="457200"/>
            <a:ext cx="0" cy="402336"/>
          </a:xfrm>
          <a:prstGeom prst="line">
            <a:avLst/>
          </a:prstGeom>
          <a:noFill/>
          <a:ln w="9525">
            <a:solidFill>
              <a:srgbClr val="3A3A3A"/>
            </a:solidFill>
            <a:prstDash val="solid"/>
          </a:ln>
        </p:spPr>
      </p:sp>
      <p:sp>
        <p:nvSpPr>
          <p:cNvPr id="5" name="Shape 3"/>
          <p:cNvSpPr/>
          <p:nvPr/>
        </p:nvSpPr>
        <p:spPr>
          <a:xfrm>
            <a:off x="658368" y="5998464"/>
            <a:ext cx="0" cy="402336"/>
          </a:xfrm>
          <a:prstGeom prst="line">
            <a:avLst/>
          </a:prstGeom>
          <a:noFill/>
          <a:ln w="9525">
            <a:solidFill>
              <a:srgbClr val="3A3A3A"/>
            </a:solidFill>
            <a:prstDash val="solid"/>
          </a:ln>
        </p:spPr>
      </p:sp>
      <p:sp>
        <p:nvSpPr>
          <p:cNvPr id="6" name="Shape 4"/>
          <p:cNvSpPr/>
          <p:nvPr/>
        </p:nvSpPr>
        <p:spPr>
          <a:xfrm>
            <a:off x="11503152" y="457200"/>
            <a:ext cx="0" cy="402336"/>
          </a:xfrm>
          <a:prstGeom prst="line">
            <a:avLst/>
          </a:prstGeom>
          <a:noFill/>
          <a:ln w="9525">
            <a:solidFill>
              <a:srgbClr val="3A3A3A"/>
            </a:solidFill>
            <a:prstDash val="solid"/>
          </a:ln>
        </p:spPr>
      </p:sp>
      <p:sp>
        <p:nvSpPr>
          <p:cNvPr id="7" name="Shape 5"/>
          <p:cNvSpPr/>
          <p:nvPr/>
        </p:nvSpPr>
        <p:spPr>
          <a:xfrm>
            <a:off x="11503152" y="5998464"/>
            <a:ext cx="0" cy="402336"/>
          </a:xfrm>
          <a:prstGeom prst="line">
            <a:avLst/>
          </a:prstGeom>
          <a:noFill/>
          <a:ln w="9525">
            <a:solidFill>
              <a:srgbClr val="3A3A3A"/>
            </a:solidFill>
            <a:prstDash val="solid"/>
          </a:ln>
        </p:spPr>
      </p:sp>
      <p:sp>
        <p:nvSpPr>
          <p:cNvPr id="8" name="Shape 6"/>
          <p:cNvSpPr/>
          <p:nvPr/>
        </p:nvSpPr>
        <p:spPr>
          <a:xfrm>
            <a:off x="868680" y="960120"/>
            <a:ext cx="10424160" cy="914400"/>
          </a:xfrm>
          <a:prstGeom prst="roundRect">
            <a:avLst>
              <a:gd name="adj" fmla="val 4000"/>
            </a:avLst>
          </a:prstGeom>
          <a:solidFill>
            <a:srgbClr val="2A2145"/>
          </a:solidFill>
          <a:ln w="9525">
            <a:solidFill>
              <a:srgbClr val="A78BFA"/>
            </a:solidFill>
            <a:prstDash val="solid"/>
          </a:ln>
        </p:spPr>
      </p:sp>
      <p:sp>
        <p:nvSpPr>
          <p:cNvPr id="9" name="Text 7"/>
          <p:cNvSpPr txBox="1"/>
          <p:nvPr/>
        </p:nvSpPr>
        <p:spPr>
          <a:xfrm>
            <a:off x="1143000" y="1042416"/>
            <a:ext cx="4572000" cy="256032"/>
          </a:xfrm>
          <a:prstGeom prst="rect">
            <a:avLst/>
          </a:prstGeom>
          <a:noFill/>
          <a:ln/>
        </p:spPr>
        <p:txBody>
          <a:bodyPr wrap="square" lIns="0" tIns="0" rIns="0" bIns="0" rtlCol="0" anchor="ctr"/>
          <a:lstStyle/>
          <a:p>
            <a:pPr indent="0" marL="0">
              <a:buNone/>
            </a:pPr>
            <a:r>
              <a:rPr lang="en-US" sz="1050" b="1" spc="240" kern="0" dirty="0">
                <a:solidFill>
                  <a:srgbClr val="A78BFA"/>
                </a:solidFill>
                <a:latin typeface="Arial" pitchFamily="34" charset="0"/>
                <a:ea typeface="Arial" pitchFamily="34" charset="-122"/>
                <a:cs typeface="Arial" pitchFamily="34" charset="-120"/>
              </a:rPr>
              <a:t>HAVLUDA NE OLDU?</a:t>
            </a:r>
            <a:endParaRPr lang="en-US" sz="1050" dirty="0"/>
          </a:p>
        </p:txBody>
      </p:sp>
      <p:sp>
        <p:nvSpPr>
          <p:cNvPr id="10" name="Text 8"/>
          <p:cNvSpPr txBox="1"/>
          <p:nvPr/>
        </p:nvSpPr>
        <p:spPr>
          <a:xfrm>
            <a:off x="1143000" y="1298448"/>
            <a:ext cx="9966960" cy="502920"/>
          </a:xfrm>
          <a:prstGeom prst="rect">
            <a:avLst/>
          </a:prstGeom>
          <a:noFill/>
          <a:ln/>
        </p:spPr>
        <p:txBody>
          <a:bodyPr wrap="square" lIns="0" tIns="0" rIns="0" bIns="0" rtlCol="0" anchor="ctr"/>
          <a:lstStyle/>
          <a:p>
            <a:pPr indent="0" marL="0">
              <a:buNone/>
            </a:pPr>
            <a:r>
              <a:rPr lang="en-US" sz="1400" dirty="0">
                <a:solidFill>
                  <a:srgbClr val="E5E5E5"/>
                </a:solidFill>
                <a:latin typeface="Arial" pitchFamily="34" charset="0"/>
                <a:ea typeface="Arial" pitchFamily="34" charset="-122"/>
                <a:cs typeface="Arial" pitchFamily="34" charset="-120"/>
              </a:rPr>
              <a:t>Accio'nun karşılaştırmasında Örnek Dokuma son sıradaydı. Ürünü yüzünden değil, eksik teslim süresi ve sertifika bilgisi yüzünden.</a:t>
            </a:r>
            <a:endParaRPr lang="en-US" sz="1400" dirty="0"/>
          </a:p>
        </p:txBody>
      </p:sp>
      <p:sp>
        <p:nvSpPr>
          <p:cNvPr id="11" name="Text 9"/>
          <p:cNvSpPr txBox="1"/>
          <p:nvPr/>
        </p:nvSpPr>
        <p:spPr>
          <a:xfrm>
            <a:off x="868680" y="2240280"/>
            <a:ext cx="5486400" cy="320040"/>
          </a:xfrm>
          <a:prstGeom prst="rect">
            <a:avLst/>
          </a:prstGeom>
          <a:noFill/>
          <a:ln/>
        </p:spPr>
        <p:txBody>
          <a:bodyPr wrap="square" lIns="0" tIns="0" rIns="0" bIns="0" rtlCol="0" anchor="ctr"/>
          <a:lstStyle/>
          <a:p>
            <a:pPr indent="0" marL="0">
              <a:buNone/>
            </a:pPr>
            <a:r>
              <a:rPr lang="en-US" sz="1200" spc="350" kern="0" dirty="0">
                <a:solidFill>
                  <a:srgbClr val="8A8A8A"/>
                </a:solidFill>
                <a:latin typeface="Arial" pitchFamily="34" charset="0"/>
                <a:ea typeface="Arial" pitchFamily="34" charset="-122"/>
                <a:cs typeface="Arial" pitchFamily="34" charset="-120"/>
              </a:rPr>
              <a:t>BÖLÜM 03</a:t>
            </a:r>
            <a:endParaRPr lang="en-US" sz="1200" dirty="0"/>
          </a:p>
        </p:txBody>
      </p:sp>
      <p:sp>
        <p:nvSpPr>
          <p:cNvPr id="12" name="Text 10"/>
          <p:cNvSpPr txBox="1"/>
          <p:nvPr/>
        </p:nvSpPr>
        <p:spPr>
          <a:xfrm>
            <a:off x="868680" y="2651760"/>
            <a:ext cx="10424160" cy="1645920"/>
          </a:xfrm>
          <a:prstGeom prst="rect">
            <a:avLst/>
          </a:prstGeom>
          <a:noFill/>
          <a:ln/>
        </p:spPr>
        <p:txBody>
          <a:bodyPr wrap="square" lIns="0" tIns="0" rIns="0" bIns="0" rtlCol="0" anchor="ctr"/>
          <a:lstStyle/>
          <a:p>
            <a:pPr indent="0" marL="0">
              <a:lnSpc>
                <a:spcPct val="110000"/>
              </a:lnSpc>
              <a:buNone/>
            </a:pPr>
            <a:r>
              <a:rPr lang="en-US" sz="4200" b="1" dirty="0">
                <a:solidFill>
                  <a:srgbClr val="FFFFFF"/>
                </a:solidFill>
                <a:latin typeface="Arial" pitchFamily="34" charset="0"/>
                <a:ea typeface="Arial" pitchFamily="34" charset="-122"/>
                <a:cs typeface="Arial" pitchFamily="34" charset="-120"/>
              </a:rPr>
              <a:t>Marka bilimi eskimedi.
</a:t>
            </a:r>
            <a:pPr indent="0" marL="0">
              <a:lnSpc>
                <a:spcPct val="110000"/>
              </a:lnSpc>
              <a:buNone/>
            </a:pPr>
            <a:r>
              <a:rPr lang="en-US" sz="4200" b="1" i="1" dirty="0">
                <a:solidFill>
                  <a:srgbClr val="A78BFA"/>
                </a:solidFill>
                <a:latin typeface="Cambria" pitchFamily="34" charset="0"/>
                <a:ea typeface="Cambria" pitchFamily="34" charset="-122"/>
                <a:cs typeface="Cambria" pitchFamily="34" charset="-120"/>
              </a:rPr>
              <a:t>Üstüne bir katman geldi.</a:t>
            </a:r>
            <a:endParaRPr lang="en-US" sz="4200" dirty="0"/>
          </a:p>
        </p:txBody>
      </p:sp>
      <p:sp>
        <p:nvSpPr>
          <p:cNvPr id="13" name="Text 11"/>
          <p:cNvSpPr txBox="1"/>
          <p:nvPr/>
        </p:nvSpPr>
        <p:spPr>
          <a:xfrm>
            <a:off x="868680" y="4434840"/>
            <a:ext cx="10058400" cy="731520"/>
          </a:xfrm>
          <a:prstGeom prst="rect">
            <a:avLst/>
          </a:prstGeom>
          <a:noFill/>
          <a:ln/>
        </p:spPr>
        <p:txBody>
          <a:bodyPr wrap="square" lIns="0" tIns="0" rIns="0" bIns="0" rtlCol="0" anchor="t"/>
          <a:lstStyle/>
          <a:p>
            <a:pPr indent="0" marL="0">
              <a:buNone/>
            </a:pPr>
            <a:r>
              <a:rPr lang="en-US" sz="1900" dirty="0">
                <a:solidFill>
                  <a:srgbClr val="D0D0D0"/>
                </a:solidFill>
                <a:latin typeface="Arial" pitchFamily="34" charset="0"/>
                <a:ea typeface="Arial" pitchFamily="34" charset="-122"/>
                <a:cs typeface="Arial" pitchFamily="34" charset="-120"/>
              </a:rPr>
              <a:t>Marka bilimi eskimedi, genişledi: aklına gelen kazanıyor, ama artık "akıl"a ajan da dahil.</a:t>
            </a:r>
            <a:endParaRPr lang="en-US" sz="1900" dirty="0"/>
          </a:p>
        </p:txBody>
      </p:sp>
      <p:sp>
        <p:nvSpPr>
          <p:cNvPr id="14" name="Text 12"/>
          <p:cNvSpPr txBox="1"/>
          <p:nvPr/>
        </p:nvSpPr>
        <p:spPr>
          <a:xfrm>
            <a:off x="868680" y="5440680"/>
            <a:ext cx="9144000" cy="320040"/>
          </a:xfrm>
          <a:prstGeom prst="rect">
            <a:avLst/>
          </a:prstGeom>
          <a:noFill/>
          <a:ln/>
        </p:spPr>
        <p:txBody>
          <a:bodyPr wrap="square" lIns="0" tIns="0" rIns="0" bIns="0" rtlCol="0" anchor="ctr"/>
          <a:lstStyle/>
          <a:p>
            <a:pPr indent="0" marL="0">
              <a:buNone/>
            </a:pPr>
            <a:r>
              <a:rPr lang="en-US" sz="1100" spc="220" kern="0" dirty="0">
                <a:solidFill>
                  <a:srgbClr val="6E6E6E"/>
                </a:solidFill>
                <a:latin typeface="Arial" pitchFamily="34" charset="0"/>
                <a:ea typeface="Arial" pitchFamily="34" charset="-122"/>
                <a:cs typeface="Arial" pitchFamily="34" charset="-120"/>
              </a:rPr>
              <a:t>8 DAKİKA</a:t>
            </a:r>
            <a:endParaRPr lang="en-US" sz="1100" dirty="0"/>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name="Slide 7">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3A3A3A"/>
            </a:solidFill>
            <a:prstDash val="solid"/>
          </a:ln>
        </p:spPr>
      </p:sp>
      <p:sp>
        <p:nvSpPr>
          <p:cNvPr id="3" name="Shape 1"/>
          <p:cNvSpPr/>
          <p:nvPr/>
        </p:nvSpPr>
        <p:spPr>
          <a:xfrm>
            <a:off x="658368" y="6199632"/>
            <a:ext cx="10844784" cy="0"/>
          </a:xfrm>
          <a:prstGeom prst="line">
            <a:avLst/>
          </a:prstGeom>
          <a:noFill/>
          <a:ln w="9525">
            <a:solidFill>
              <a:srgbClr val="3A3A3A"/>
            </a:solidFill>
            <a:prstDash val="solid"/>
          </a:ln>
        </p:spPr>
      </p:sp>
      <p:sp>
        <p:nvSpPr>
          <p:cNvPr id="4" name="Shape 2"/>
          <p:cNvSpPr/>
          <p:nvPr/>
        </p:nvSpPr>
        <p:spPr>
          <a:xfrm>
            <a:off x="658368" y="457200"/>
            <a:ext cx="0" cy="402336"/>
          </a:xfrm>
          <a:prstGeom prst="line">
            <a:avLst/>
          </a:prstGeom>
          <a:noFill/>
          <a:ln w="9525">
            <a:solidFill>
              <a:srgbClr val="3A3A3A"/>
            </a:solidFill>
            <a:prstDash val="solid"/>
          </a:ln>
        </p:spPr>
      </p:sp>
      <p:sp>
        <p:nvSpPr>
          <p:cNvPr id="5" name="Shape 3"/>
          <p:cNvSpPr/>
          <p:nvPr/>
        </p:nvSpPr>
        <p:spPr>
          <a:xfrm>
            <a:off x="658368" y="5998464"/>
            <a:ext cx="0" cy="402336"/>
          </a:xfrm>
          <a:prstGeom prst="line">
            <a:avLst/>
          </a:prstGeom>
          <a:noFill/>
          <a:ln w="9525">
            <a:solidFill>
              <a:srgbClr val="3A3A3A"/>
            </a:solidFill>
            <a:prstDash val="solid"/>
          </a:ln>
        </p:spPr>
      </p:sp>
      <p:sp>
        <p:nvSpPr>
          <p:cNvPr id="6" name="Shape 4"/>
          <p:cNvSpPr/>
          <p:nvPr/>
        </p:nvSpPr>
        <p:spPr>
          <a:xfrm>
            <a:off x="11503152" y="457200"/>
            <a:ext cx="0" cy="402336"/>
          </a:xfrm>
          <a:prstGeom prst="line">
            <a:avLst/>
          </a:prstGeom>
          <a:noFill/>
          <a:ln w="9525">
            <a:solidFill>
              <a:srgbClr val="3A3A3A"/>
            </a:solidFill>
            <a:prstDash val="solid"/>
          </a:ln>
        </p:spPr>
      </p:sp>
      <p:sp>
        <p:nvSpPr>
          <p:cNvPr id="7" name="Shape 5"/>
          <p:cNvSpPr/>
          <p:nvPr/>
        </p:nvSpPr>
        <p:spPr>
          <a:xfrm>
            <a:off x="11503152" y="5998464"/>
            <a:ext cx="0" cy="402336"/>
          </a:xfrm>
          <a:prstGeom prst="line">
            <a:avLst/>
          </a:prstGeom>
          <a:noFill/>
          <a:ln w="9525">
            <a:solidFill>
              <a:srgbClr val="3A3A3A"/>
            </a:solidFill>
            <a:prstDash val="solid"/>
          </a:ln>
        </p:spPr>
      </p:sp>
      <p:sp>
        <p:nvSpPr>
          <p:cNvPr id="8" name="Shape 6"/>
          <p:cNvSpPr/>
          <p:nvPr/>
        </p:nvSpPr>
        <p:spPr>
          <a:xfrm>
            <a:off x="868680" y="960120"/>
            <a:ext cx="10424160" cy="914400"/>
          </a:xfrm>
          <a:prstGeom prst="roundRect">
            <a:avLst>
              <a:gd name="adj" fmla="val 4000"/>
            </a:avLst>
          </a:prstGeom>
          <a:solidFill>
            <a:srgbClr val="2A2145"/>
          </a:solidFill>
          <a:ln w="9525">
            <a:solidFill>
              <a:srgbClr val="A78BFA"/>
            </a:solidFill>
            <a:prstDash val="solid"/>
          </a:ln>
        </p:spPr>
      </p:sp>
      <p:sp>
        <p:nvSpPr>
          <p:cNvPr id="9" name="Text 7"/>
          <p:cNvSpPr txBox="1"/>
          <p:nvPr/>
        </p:nvSpPr>
        <p:spPr>
          <a:xfrm>
            <a:off x="1143000" y="1042416"/>
            <a:ext cx="4572000" cy="256032"/>
          </a:xfrm>
          <a:prstGeom prst="rect">
            <a:avLst/>
          </a:prstGeom>
          <a:noFill/>
          <a:ln/>
        </p:spPr>
        <p:txBody>
          <a:bodyPr wrap="square" lIns="0" tIns="0" rIns="0" bIns="0" rtlCol="0" anchor="ctr"/>
          <a:lstStyle/>
          <a:p>
            <a:pPr indent="0" marL="0">
              <a:buNone/>
            </a:pPr>
            <a:r>
              <a:rPr lang="en-US" sz="1050" b="1" spc="240" kern="0" dirty="0">
                <a:solidFill>
                  <a:srgbClr val="A78BFA"/>
                </a:solidFill>
                <a:latin typeface="Arial" pitchFamily="34" charset="0"/>
                <a:ea typeface="Arial" pitchFamily="34" charset="-122"/>
                <a:cs typeface="Arial" pitchFamily="34" charset="-120"/>
              </a:rPr>
              <a:t>HAVLUDA NE OLDU?</a:t>
            </a:r>
            <a:endParaRPr lang="en-US" sz="1050" dirty="0"/>
          </a:p>
        </p:txBody>
      </p:sp>
      <p:sp>
        <p:nvSpPr>
          <p:cNvPr id="10" name="Text 8"/>
          <p:cNvSpPr txBox="1"/>
          <p:nvPr/>
        </p:nvSpPr>
        <p:spPr>
          <a:xfrm>
            <a:off x="1143000" y="1298448"/>
            <a:ext cx="9966960" cy="502920"/>
          </a:xfrm>
          <a:prstGeom prst="rect">
            <a:avLst/>
          </a:prstGeom>
          <a:noFill/>
          <a:ln/>
        </p:spPr>
        <p:txBody>
          <a:bodyPr wrap="square" lIns="0" tIns="0" rIns="0" bIns="0" rtlCol="0" anchor="ctr"/>
          <a:lstStyle/>
          <a:p>
            <a:pPr indent="0" marL="0">
              <a:buNone/>
            </a:pPr>
            <a:r>
              <a:rPr lang="en-US" sz="1400" dirty="0">
                <a:solidFill>
                  <a:srgbClr val="E5E5E5"/>
                </a:solidFill>
                <a:latin typeface="Arial" pitchFamily="34" charset="0"/>
                <a:ea typeface="Arial" pitchFamily="34" charset="-122"/>
                <a:cs typeface="Arial" pitchFamily="34" charset="-120"/>
              </a:rPr>
              <a:t>Sitede "kaliteli üretim" yazıyordu. "Otel koleksiyonu için renk başına 500 adet pilot üretim" yazsaydı, doğru ihtiyaçta akla gelirdi.</a:t>
            </a:r>
            <a:endParaRPr lang="en-US" sz="1400" dirty="0"/>
          </a:p>
        </p:txBody>
      </p:sp>
      <p:sp>
        <p:nvSpPr>
          <p:cNvPr id="11" name="Text 9"/>
          <p:cNvSpPr txBox="1"/>
          <p:nvPr/>
        </p:nvSpPr>
        <p:spPr>
          <a:xfrm>
            <a:off x="868680" y="2240280"/>
            <a:ext cx="5486400" cy="320040"/>
          </a:xfrm>
          <a:prstGeom prst="rect">
            <a:avLst/>
          </a:prstGeom>
          <a:noFill/>
          <a:ln/>
        </p:spPr>
        <p:txBody>
          <a:bodyPr wrap="square" lIns="0" tIns="0" rIns="0" bIns="0" rtlCol="0" anchor="ctr"/>
          <a:lstStyle/>
          <a:p>
            <a:pPr indent="0" marL="0">
              <a:buNone/>
            </a:pPr>
            <a:r>
              <a:rPr lang="en-US" sz="1200" spc="350" kern="0" dirty="0">
                <a:solidFill>
                  <a:srgbClr val="8A8A8A"/>
                </a:solidFill>
                <a:latin typeface="Arial" pitchFamily="34" charset="0"/>
                <a:ea typeface="Arial" pitchFamily="34" charset="-122"/>
                <a:cs typeface="Arial" pitchFamily="34" charset="-120"/>
              </a:rPr>
              <a:t>BÖLÜM 04</a:t>
            </a:r>
            <a:endParaRPr lang="en-US" sz="1200" dirty="0"/>
          </a:p>
        </p:txBody>
      </p:sp>
      <p:sp>
        <p:nvSpPr>
          <p:cNvPr id="12" name="Text 10"/>
          <p:cNvSpPr txBox="1"/>
          <p:nvPr/>
        </p:nvSpPr>
        <p:spPr>
          <a:xfrm>
            <a:off x="868680" y="2651760"/>
            <a:ext cx="10424160" cy="1645920"/>
          </a:xfrm>
          <a:prstGeom prst="rect">
            <a:avLst/>
          </a:prstGeom>
          <a:noFill/>
          <a:ln/>
        </p:spPr>
        <p:txBody>
          <a:bodyPr wrap="square" lIns="0" tIns="0" rIns="0" bIns="0" rtlCol="0" anchor="ctr"/>
          <a:lstStyle/>
          <a:p>
            <a:pPr indent="0" marL="0">
              <a:lnSpc>
                <a:spcPct val="110000"/>
              </a:lnSpc>
              <a:buNone/>
            </a:pPr>
            <a:r>
              <a:rPr lang="en-US" sz="4200" b="1" dirty="0">
                <a:solidFill>
                  <a:srgbClr val="FFFFFF"/>
                </a:solidFill>
                <a:latin typeface="Arial" pitchFamily="34" charset="0"/>
                <a:ea typeface="Arial" pitchFamily="34" charset="-122"/>
                <a:cs typeface="Arial" pitchFamily="34" charset="-120"/>
              </a:rPr>
              <a:t>Ajan sizi
</a:t>
            </a:r>
            <a:pPr indent="0" marL="0">
              <a:lnSpc>
                <a:spcPct val="110000"/>
              </a:lnSpc>
              <a:buNone/>
            </a:pPr>
            <a:r>
              <a:rPr lang="en-US" sz="4200" b="1" i="1" dirty="0">
                <a:solidFill>
                  <a:srgbClr val="A78BFA"/>
                </a:solidFill>
                <a:latin typeface="Cambria" pitchFamily="34" charset="0"/>
                <a:ea typeface="Cambria" pitchFamily="34" charset="-122"/>
                <a:cs typeface="Cambria" pitchFamily="34" charset="-120"/>
              </a:rPr>
              <a:t>görebiliyor mu?</a:t>
            </a:r>
            <a:endParaRPr lang="en-US" sz="4200" dirty="0"/>
          </a:p>
        </p:txBody>
      </p:sp>
      <p:sp>
        <p:nvSpPr>
          <p:cNvPr id="13" name="Text 11"/>
          <p:cNvSpPr txBox="1"/>
          <p:nvPr/>
        </p:nvSpPr>
        <p:spPr>
          <a:xfrm>
            <a:off x="868680" y="4434840"/>
            <a:ext cx="10058400" cy="731520"/>
          </a:xfrm>
          <a:prstGeom prst="rect">
            <a:avLst/>
          </a:prstGeom>
          <a:noFill/>
          <a:ln/>
        </p:spPr>
        <p:txBody>
          <a:bodyPr wrap="square" lIns="0" tIns="0" rIns="0" bIns="0" rtlCol="0" anchor="t"/>
          <a:lstStyle/>
          <a:p>
            <a:pPr indent="0" marL="0">
              <a:buNone/>
            </a:pPr>
            <a:r>
              <a:rPr lang="en-US" sz="1900" dirty="0">
                <a:solidFill>
                  <a:srgbClr val="D0D0D0"/>
                </a:solidFill>
                <a:latin typeface="Arial" pitchFamily="34" charset="0"/>
                <a:ea typeface="Arial" pitchFamily="34" charset="-122"/>
                <a:cs typeface="Arial" pitchFamily="34" charset="-120"/>
              </a:rPr>
              <a:t>Siteniz ajan için açık mı? Bu bir pazarlama değil, altyapı sorusu.</a:t>
            </a:r>
            <a:endParaRPr lang="en-US" sz="1900" dirty="0"/>
          </a:p>
        </p:txBody>
      </p:sp>
      <p:sp>
        <p:nvSpPr>
          <p:cNvPr id="14" name="Text 12"/>
          <p:cNvSpPr txBox="1"/>
          <p:nvPr/>
        </p:nvSpPr>
        <p:spPr>
          <a:xfrm>
            <a:off x="868680" y="5440680"/>
            <a:ext cx="9144000" cy="320040"/>
          </a:xfrm>
          <a:prstGeom prst="rect">
            <a:avLst/>
          </a:prstGeom>
          <a:noFill/>
          <a:ln/>
        </p:spPr>
        <p:txBody>
          <a:bodyPr wrap="square" lIns="0" tIns="0" rIns="0" bIns="0" rtlCol="0" anchor="ctr"/>
          <a:lstStyle/>
          <a:p>
            <a:pPr indent="0" marL="0">
              <a:buNone/>
            </a:pPr>
            <a:r>
              <a:rPr lang="en-US" sz="1100" spc="220" kern="0" dirty="0">
                <a:solidFill>
                  <a:srgbClr val="6E6E6E"/>
                </a:solidFill>
                <a:latin typeface="Arial" pitchFamily="34" charset="0"/>
                <a:ea typeface="Arial" pitchFamily="34" charset="-122"/>
                <a:cs typeface="Arial" pitchFamily="34" charset="-120"/>
              </a:rPr>
              <a:t>18 DAKİKA</a:t>
            </a:r>
            <a:endParaRPr lang="en-US" sz="1100" dirty="0"/>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name="Slide 8">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3A3A3A"/>
            </a:solidFill>
            <a:prstDash val="solid"/>
          </a:ln>
        </p:spPr>
      </p:sp>
      <p:sp>
        <p:nvSpPr>
          <p:cNvPr id="3" name="Shape 1"/>
          <p:cNvSpPr/>
          <p:nvPr/>
        </p:nvSpPr>
        <p:spPr>
          <a:xfrm>
            <a:off x="658368" y="6199632"/>
            <a:ext cx="10844784" cy="0"/>
          </a:xfrm>
          <a:prstGeom prst="line">
            <a:avLst/>
          </a:prstGeom>
          <a:noFill/>
          <a:ln w="9525">
            <a:solidFill>
              <a:srgbClr val="3A3A3A"/>
            </a:solidFill>
            <a:prstDash val="solid"/>
          </a:ln>
        </p:spPr>
      </p:sp>
      <p:sp>
        <p:nvSpPr>
          <p:cNvPr id="4" name="Shape 2"/>
          <p:cNvSpPr/>
          <p:nvPr/>
        </p:nvSpPr>
        <p:spPr>
          <a:xfrm>
            <a:off x="658368" y="457200"/>
            <a:ext cx="0" cy="402336"/>
          </a:xfrm>
          <a:prstGeom prst="line">
            <a:avLst/>
          </a:prstGeom>
          <a:noFill/>
          <a:ln w="9525">
            <a:solidFill>
              <a:srgbClr val="3A3A3A"/>
            </a:solidFill>
            <a:prstDash val="solid"/>
          </a:ln>
        </p:spPr>
      </p:sp>
      <p:sp>
        <p:nvSpPr>
          <p:cNvPr id="5" name="Shape 3"/>
          <p:cNvSpPr/>
          <p:nvPr/>
        </p:nvSpPr>
        <p:spPr>
          <a:xfrm>
            <a:off x="658368" y="5998464"/>
            <a:ext cx="0" cy="402336"/>
          </a:xfrm>
          <a:prstGeom prst="line">
            <a:avLst/>
          </a:prstGeom>
          <a:noFill/>
          <a:ln w="9525">
            <a:solidFill>
              <a:srgbClr val="3A3A3A"/>
            </a:solidFill>
            <a:prstDash val="solid"/>
          </a:ln>
        </p:spPr>
      </p:sp>
      <p:sp>
        <p:nvSpPr>
          <p:cNvPr id="6" name="Shape 4"/>
          <p:cNvSpPr/>
          <p:nvPr/>
        </p:nvSpPr>
        <p:spPr>
          <a:xfrm>
            <a:off x="11503152" y="457200"/>
            <a:ext cx="0" cy="402336"/>
          </a:xfrm>
          <a:prstGeom prst="line">
            <a:avLst/>
          </a:prstGeom>
          <a:noFill/>
          <a:ln w="9525">
            <a:solidFill>
              <a:srgbClr val="3A3A3A"/>
            </a:solidFill>
            <a:prstDash val="solid"/>
          </a:ln>
        </p:spPr>
      </p:sp>
      <p:sp>
        <p:nvSpPr>
          <p:cNvPr id="7" name="Shape 5"/>
          <p:cNvSpPr/>
          <p:nvPr/>
        </p:nvSpPr>
        <p:spPr>
          <a:xfrm>
            <a:off x="11503152" y="5998464"/>
            <a:ext cx="0" cy="402336"/>
          </a:xfrm>
          <a:prstGeom prst="line">
            <a:avLst/>
          </a:prstGeom>
          <a:noFill/>
          <a:ln w="9525">
            <a:solidFill>
              <a:srgbClr val="3A3A3A"/>
            </a:solidFill>
            <a:prstDash val="solid"/>
          </a:ln>
        </p:spPr>
      </p:sp>
      <p:sp>
        <p:nvSpPr>
          <p:cNvPr id="8" name="Shape 6"/>
          <p:cNvSpPr/>
          <p:nvPr/>
        </p:nvSpPr>
        <p:spPr>
          <a:xfrm>
            <a:off x="868680" y="960120"/>
            <a:ext cx="10424160" cy="914400"/>
          </a:xfrm>
          <a:prstGeom prst="roundRect">
            <a:avLst>
              <a:gd name="adj" fmla="val 4000"/>
            </a:avLst>
          </a:prstGeom>
          <a:solidFill>
            <a:srgbClr val="2A2145"/>
          </a:solidFill>
          <a:ln w="9525">
            <a:solidFill>
              <a:srgbClr val="A78BFA"/>
            </a:solidFill>
            <a:prstDash val="solid"/>
          </a:ln>
        </p:spPr>
      </p:sp>
      <p:sp>
        <p:nvSpPr>
          <p:cNvPr id="9" name="Text 7"/>
          <p:cNvSpPr txBox="1"/>
          <p:nvPr/>
        </p:nvSpPr>
        <p:spPr>
          <a:xfrm>
            <a:off x="1143000" y="1042416"/>
            <a:ext cx="4572000" cy="256032"/>
          </a:xfrm>
          <a:prstGeom prst="rect">
            <a:avLst/>
          </a:prstGeom>
          <a:noFill/>
          <a:ln/>
        </p:spPr>
        <p:txBody>
          <a:bodyPr wrap="square" lIns="0" tIns="0" rIns="0" bIns="0" rtlCol="0" anchor="ctr"/>
          <a:lstStyle/>
          <a:p>
            <a:pPr indent="0" marL="0">
              <a:buNone/>
            </a:pPr>
            <a:r>
              <a:rPr lang="en-US" sz="1050" b="1" spc="240" kern="0" dirty="0">
                <a:solidFill>
                  <a:srgbClr val="A78BFA"/>
                </a:solidFill>
                <a:latin typeface="Arial" pitchFamily="34" charset="0"/>
                <a:ea typeface="Arial" pitchFamily="34" charset="-122"/>
                <a:cs typeface="Arial" pitchFamily="34" charset="-120"/>
              </a:rPr>
              <a:t>HAVLUDA NE OLDU?</a:t>
            </a:r>
            <a:endParaRPr lang="en-US" sz="1050" dirty="0"/>
          </a:p>
        </p:txBody>
      </p:sp>
      <p:sp>
        <p:nvSpPr>
          <p:cNvPr id="10" name="Text 8"/>
          <p:cNvSpPr txBox="1"/>
          <p:nvPr/>
        </p:nvSpPr>
        <p:spPr>
          <a:xfrm>
            <a:off x="1143000" y="1298448"/>
            <a:ext cx="9966960" cy="502920"/>
          </a:xfrm>
          <a:prstGeom prst="rect">
            <a:avLst/>
          </a:prstGeom>
          <a:noFill/>
          <a:ln/>
        </p:spPr>
        <p:txBody>
          <a:bodyPr wrap="square" lIns="0" tIns="0" rIns="0" bIns="0" rtlCol="0" anchor="ctr"/>
          <a:lstStyle/>
          <a:p>
            <a:pPr indent="0" marL="0">
              <a:buNone/>
            </a:pPr>
            <a:r>
              <a:rPr lang="en-US" sz="1400" dirty="0">
                <a:solidFill>
                  <a:srgbClr val="E5E5E5"/>
                </a:solidFill>
                <a:latin typeface="Arial" pitchFamily="34" charset="0"/>
                <a:ea typeface="Arial" pitchFamily="34" charset="-122"/>
                <a:cs typeface="Arial" pitchFamily="34" charset="-120"/>
              </a:rPr>
              <a:t>Güvenlik ayarı arama botlarını kapıdan çeviriyordu, gramaj tablosu da sayfa açıldıktan sonra yükleniyordu. Ajan sayfayı boş gördü.</a:t>
            </a:r>
            <a:endParaRPr lang="en-US" sz="1400" dirty="0"/>
          </a:p>
        </p:txBody>
      </p:sp>
      <p:sp>
        <p:nvSpPr>
          <p:cNvPr id="11" name="Text 9"/>
          <p:cNvSpPr txBox="1"/>
          <p:nvPr/>
        </p:nvSpPr>
        <p:spPr>
          <a:xfrm>
            <a:off x="868680" y="2240280"/>
            <a:ext cx="5486400" cy="320040"/>
          </a:xfrm>
          <a:prstGeom prst="rect">
            <a:avLst/>
          </a:prstGeom>
          <a:noFill/>
          <a:ln/>
        </p:spPr>
        <p:txBody>
          <a:bodyPr wrap="square" lIns="0" tIns="0" rIns="0" bIns="0" rtlCol="0" anchor="ctr"/>
          <a:lstStyle/>
          <a:p>
            <a:pPr indent="0" marL="0">
              <a:buNone/>
            </a:pPr>
            <a:r>
              <a:rPr lang="en-US" sz="1200" spc="350" kern="0" dirty="0">
                <a:solidFill>
                  <a:srgbClr val="8A8A8A"/>
                </a:solidFill>
                <a:latin typeface="Arial" pitchFamily="34" charset="0"/>
                <a:ea typeface="Arial" pitchFamily="34" charset="-122"/>
                <a:cs typeface="Arial" pitchFamily="34" charset="-120"/>
              </a:rPr>
              <a:t>BÖLÜM 05</a:t>
            </a:r>
            <a:endParaRPr lang="en-US" sz="1200" dirty="0"/>
          </a:p>
        </p:txBody>
      </p:sp>
      <p:sp>
        <p:nvSpPr>
          <p:cNvPr id="12" name="Text 10"/>
          <p:cNvSpPr txBox="1"/>
          <p:nvPr/>
        </p:nvSpPr>
        <p:spPr>
          <a:xfrm>
            <a:off x="868680" y="2651760"/>
            <a:ext cx="10424160" cy="1645920"/>
          </a:xfrm>
          <a:prstGeom prst="rect">
            <a:avLst/>
          </a:prstGeom>
          <a:noFill/>
          <a:ln/>
        </p:spPr>
        <p:txBody>
          <a:bodyPr wrap="square" lIns="0" tIns="0" rIns="0" bIns="0" rtlCol="0" anchor="ctr"/>
          <a:lstStyle/>
          <a:p>
            <a:pPr indent="0" marL="0">
              <a:lnSpc>
                <a:spcPct val="110000"/>
              </a:lnSpc>
              <a:buNone/>
            </a:pPr>
            <a:r>
              <a:rPr lang="en-US" sz="4200" b="1" dirty="0">
                <a:solidFill>
                  <a:srgbClr val="FFFFFF"/>
                </a:solidFill>
                <a:latin typeface="Arial" pitchFamily="34" charset="0"/>
                <a:ea typeface="Arial" pitchFamily="34" charset="-122"/>
                <a:cs typeface="Arial" pitchFamily="34" charset="-120"/>
              </a:rPr>
              <a:t>Ajan verinize
</a:t>
            </a:r>
            <a:pPr indent="0" marL="0">
              <a:lnSpc>
                <a:spcPct val="110000"/>
              </a:lnSpc>
              <a:buNone/>
            </a:pPr>
            <a:r>
              <a:rPr lang="en-US" sz="4200" b="1" i="1" dirty="0">
                <a:solidFill>
                  <a:srgbClr val="A78BFA"/>
                </a:solidFill>
                <a:latin typeface="Cambria" pitchFamily="34" charset="0"/>
                <a:ea typeface="Cambria" pitchFamily="34" charset="-122"/>
                <a:cs typeface="Cambria" pitchFamily="34" charset="-120"/>
              </a:rPr>
              <a:t>güvenebiliyor mu?</a:t>
            </a:r>
            <a:endParaRPr lang="en-US" sz="4200" dirty="0"/>
          </a:p>
        </p:txBody>
      </p:sp>
      <p:sp>
        <p:nvSpPr>
          <p:cNvPr id="13" name="Text 11"/>
          <p:cNvSpPr txBox="1"/>
          <p:nvPr/>
        </p:nvSpPr>
        <p:spPr>
          <a:xfrm>
            <a:off x="868680" y="4434840"/>
            <a:ext cx="10058400" cy="731520"/>
          </a:xfrm>
          <a:prstGeom prst="rect">
            <a:avLst/>
          </a:prstGeom>
          <a:noFill/>
          <a:ln/>
        </p:spPr>
        <p:txBody>
          <a:bodyPr wrap="square" lIns="0" tIns="0" rIns="0" bIns="0" rtlCol="0" anchor="t"/>
          <a:lstStyle/>
          <a:p>
            <a:pPr indent="0" marL="0">
              <a:buNone/>
            </a:pPr>
            <a:r>
              <a:rPr lang="en-US" sz="1900" dirty="0">
                <a:solidFill>
                  <a:srgbClr val="D0D0D0"/>
                </a:solidFill>
                <a:latin typeface="Arial" pitchFamily="34" charset="0"/>
                <a:ea typeface="Arial" pitchFamily="34" charset="-122"/>
                <a:cs typeface="Arial" pitchFamily="34" charset="-120"/>
              </a:rPr>
              <a:t>Daha görünür olmak, yanlış bilgiyi de görünür yapar. Tutarlılık en ucuz kazanç.</a:t>
            </a:r>
            <a:endParaRPr lang="en-US" sz="1900" dirty="0"/>
          </a:p>
        </p:txBody>
      </p:sp>
      <p:sp>
        <p:nvSpPr>
          <p:cNvPr id="14" name="Text 12"/>
          <p:cNvSpPr txBox="1"/>
          <p:nvPr/>
        </p:nvSpPr>
        <p:spPr>
          <a:xfrm>
            <a:off x="868680" y="5440680"/>
            <a:ext cx="9144000" cy="320040"/>
          </a:xfrm>
          <a:prstGeom prst="rect">
            <a:avLst/>
          </a:prstGeom>
          <a:noFill/>
          <a:ln/>
        </p:spPr>
        <p:txBody>
          <a:bodyPr wrap="square" lIns="0" tIns="0" rIns="0" bIns="0" rtlCol="0" anchor="ctr"/>
          <a:lstStyle/>
          <a:p>
            <a:pPr indent="0" marL="0">
              <a:buNone/>
            </a:pPr>
            <a:r>
              <a:rPr lang="en-US" sz="1100" spc="220" kern="0" dirty="0">
                <a:solidFill>
                  <a:srgbClr val="6E6E6E"/>
                </a:solidFill>
                <a:latin typeface="Arial" pitchFamily="34" charset="0"/>
                <a:ea typeface="Arial" pitchFamily="34" charset="-122"/>
                <a:cs typeface="Arial" pitchFamily="34" charset="-120"/>
              </a:rPr>
              <a:t>16 DAKİKA</a:t>
            </a:r>
            <a:endParaRPr lang="en-US" sz="1100" dirty="0"/>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name="Slide 9">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3A3A3A"/>
            </a:solidFill>
            <a:prstDash val="solid"/>
          </a:ln>
        </p:spPr>
      </p:sp>
      <p:sp>
        <p:nvSpPr>
          <p:cNvPr id="3" name="Shape 1"/>
          <p:cNvSpPr/>
          <p:nvPr/>
        </p:nvSpPr>
        <p:spPr>
          <a:xfrm>
            <a:off x="658368" y="6199632"/>
            <a:ext cx="10844784" cy="0"/>
          </a:xfrm>
          <a:prstGeom prst="line">
            <a:avLst/>
          </a:prstGeom>
          <a:noFill/>
          <a:ln w="9525">
            <a:solidFill>
              <a:srgbClr val="3A3A3A"/>
            </a:solidFill>
            <a:prstDash val="solid"/>
          </a:ln>
        </p:spPr>
      </p:sp>
      <p:sp>
        <p:nvSpPr>
          <p:cNvPr id="4" name="Shape 2"/>
          <p:cNvSpPr/>
          <p:nvPr/>
        </p:nvSpPr>
        <p:spPr>
          <a:xfrm>
            <a:off x="658368" y="457200"/>
            <a:ext cx="0" cy="402336"/>
          </a:xfrm>
          <a:prstGeom prst="line">
            <a:avLst/>
          </a:prstGeom>
          <a:noFill/>
          <a:ln w="9525">
            <a:solidFill>
              <a:srgbClr val="3A3A3A"/>
            </a:solidFill>
            <a:prstDash val="solid"/>
          </a:ln>
        </p:spPr>
      </p:sp>
      <p:sp>
        <p:nvSpPr>
          <p:cNvPr id="5" name="Shape 3"/>
          <p:cNvSpPr/>
          <p:nvPr/>
        </p:nvSpPr>
        <p:spPr>
          <a:xfrm>
            <a:off x="658368" y="5998464"/>
            <a:ext cx="0" cy="402336"/>
          </a:xfrm>
          <a:prstGeom prst="line">
            <a:avLst/>
          </a:prstGeom>
          <a:noFill/>
          <a:ln w="9525">
            <a:solidFill>
              <a:srgbClr val="3A3A3A"/>
            </a:solidFill>
            <a:prstDash val="solid"/>
          </a:ln>
        </p:spPr>
      </p:sp>
      <p:sp>
        <p:nvSpPr>
          <p:cNvPr id="6" name="Shape 4"/>
          <p:cNvSpPr/>
          <p:nvPr/>
        </p:nvSpPr>
        <p:spPr>
          <a:xfrm>
            <a:off x="11503152" y="457200"/>
            <a:ext cx="0" cy="402336"/>
          </a:xfrm>
          <a:prstGeom prst="line">
            <a:avLst/>
          </a:prstGeom>
          <a:noFill/>
          <a:ln w="9525">
            <a:solidFill>
              <a:srgbClr val="3A3A3A"/>
            </a:solidFill>
            <a:prstDash val="solid"/>
          </a:ln>
        </p:spPr>
      </p:sp>
      <p:sp>
        <p:nvSpPr>
          <p:cNvPr id="7" name="Shape 5"/>
          <p:cNvSpPr/>
          <p:nvPr/>
        </p:nvSpPr>
        <p:spPr>
          <a:xfrm>
            <a:off x="11503152" y="5998464"/>
            <a:ext cx="0" cy="402336"/>
          </a:xfrm>
          <a:prstGeom prst="line">
            <a:avLst/>
          </a:prstGeom>
          <a:noFill/>
          <a:ln w="9525">
            <a:solidFill>
              <a:srgbClr val="3A3A3A"/>
            </a:solidFill>
            <a:prstDash val="solid"/>
          </a:ln>
        </p:spPr>
      </p:sp>
      <p:sp>
        <p:nvSpPr>
          <p:cNvPr id="8" name="Shape 6"/>
          <p:cNvSpPr/>
          <p:nvPr/>
        </p:nvSpPr>
        <p:spPr>
          <a:xfrm>
            <a:off x="868680" y="960120"/>
            <a:ext cx="10424160" cy="914400"/>
          </a:xfrm>
          <a:prstGeom prst="roundRect">
            <a:avLst>
              <a:gd name="adj" fmla="val 4000"/>
            </a:avLst>
          </a:prstGeom>
          <a:solidFill>
            <a:srgbClr val="2A2145"/>
          </a:solidFill>
          <a:ln w="9525">
            <a:solidFill>
              <a:srgbClr val="A78BFA"/>
            </a:solidFill>
            <a:prstDash val="solid"/>
          </a:ln>
        </p:spPr>
      </p:sp>
      <p:sp>
        <p:nvSpPr>
          <p:cNvPr id="9" name="Text 7"/>
          <p:cNvSpPr txBox="1"/>
          <p:nvPr/>
        </p:nvSpPr>
        <p:spPr>
          <a:xfrm>
            <a:off x="1143000" y="1042416"/>
            <a:ext cx="4572000" cy="256032"/>
          </a:xfrm>
          <a:prstGeom prst="rect">
            <a:avLst/>
          </a:prstGeom>
          <a:noFill/>
          <a:ln/>
        </p:spPr>
        <p:txBody>
          <a:bodyPr wrap="square" lIns="0" tIns="0" rIns="0" bIns="0" rtlCol="0" anchor="ctr"/>
          <a:lstStyle/>
          <a:p>
            <a:pPr indent="0" marL="0">
              <a:buNone/>
            </a:pPr>
            <a:r>
              <a:rPr lang="en-US" sz="1050" b="1" spc="240" kern="0" dirty="0">
                <a:solidFill>
                  <a:srgbClr val="A78BFA"/>
                </a:solidFill>
                <a:latin typeface="Arial" pitchFamily="34" charset="0"/>
                <a:ea typeface="Arial" pitchFamily="34" charset="-122"/>
                <a:cs typeface="Arial" pitchFamily="34" charset="-120"/>
              </a:rPr>
              <a:t>HAVLUDA NE OLDU?</a:t>
            </a:r>
            <a:endParaRPr lang="en-US" sz="1050" dirty="0"/>
          </a:p>
        </p:txBody>
      </p:sp>
      <p:sp>
        <p:nvSpPr>
          <p:cNvPr id="10" name="Text 8"/>
          <p:cNvSpPr txBox="1"/>
          <p:nvPr/>
        </p:nvSpPr>
        <p:spPr>
          <a:xfrm>
            <a:off x="1143000" y="1298448"/>
            <a:ext cx="9966960" cy="502920"/>
          </a:xfrm>
          <a:prstGeom prst="rect">
            <a:avLst/>
          </a:prstGeom>
          <a:noFill/>
          <a:ln/>
        </p:spPr>
        <p:txBody>
          <a:bodyPr wrap="square" lIns="0" tIns="0" rIns="0" bIns="0" rtlCol="0" anchor="ctr"/>
          <a:lstStyle/>
          <a:p>
            <a:pPr indent="0" marL="0">
              <a:buNone/>
            </a:pPr>
            <a:r>
              <a:rPr lang="en-US" sz="1400" dirty="0">
                <a:solidFill>
                  <a:srgbClr val="E5E5E5"/>
                </a:solidFill>
                <a:latin typeface="Arial" pitchFamily="34" charset="0"/>
                <a:ea typeface="Arial" pitchFamily="34" charset="-122"/>
                <a:cs typeface="Arial" pitchFamily="34" charset="-120"/>
              </a:rPr>
              <a:t>Sayfada 500 g/m², feed'de 450 g/m² yazıyordu. Ajan hangisine güveneceğini bilemedi ve havluyu karşılaştırmadan çıkardı.</a:t>
            </a:r>
            <a:endParaRPr lang="en-US" sz="1400" dirty="0"/>
          </a:p>
        </p:txBody>
      </p:sp>
      <p:sp>
        <p:nvSpPr>
          <p:cNvPr id="11" name="Text 9"/>
          <p:cNvSpPr txBox="1"/>
          <p:nvPr/>
        </p:nvSpPr>
        <p:spPr>
          <a:xfrm>
            <a:off x="868680" y="2240280"/>
            <a:ext cx="5486400" cy="320040"/>
          </a:xfrm>
          <a:prstGeom prst="rect">
            <a:avLst/>
          </a:prstGeom>
          <a:noFill/>
          <a:ln/>
        </p:spPr>
        <p:txBody>
          <a:bodyPr wrap="square" lIns="0" tIns="0" rIns="0" bIns="0" rtlCol="0" anchor="ctr"/>
          <a:lstStyle/>
          <a:p>
            <a:pPr indent="0" marL="0">
              <a:buNone/>
            </a:pPr>
            <a:r>
              <a:rPr lang="en-US" sz="1200" spc="350" kern="0" dirty="0">
                <a:solidFill>
                  <a:srgbClr val="8A8A8A"/>
                </a:solidFill>
                <a:latin typeface="Arial" pitchFamily="34" charset="0"/>
                <a:ea typeface="Arial" pitchFamily="34" charset="-122"/>
                <a:cs typeface="Arial" pitchFamily="34" charset="-120"/>
              </a:rPr>
              <a:t>BÖLÜM 06</a:t>
            </a:r>
            <a:endParaRPr lang="en-US" sz="1200" dirty="0"/>
          </a:p>
        </p:txBody>
      </p:sp>
      <p:sp>
        <p:nvSpPr>
          <p:cNvPr id="12" name="Text 10"/>
          <p:cNvSpPr txBox="1"/>
          <p:nvPr/>
        </p:nvSpPr>
        <p:spPr>
          <a:xfrm>
            <a:off x="868680" y="2651760"/>
            <a:ext cx="10424160" cy="1645920"/>
          </a:xfrm>
          <a:prstGeom prst="rect">
            <a:avLst/>
          </a:prstGeom>
          <a:noFill/>
          <a:ln/>
        </p:spPr>
        <p:txBody>
          <a:bodyPr wrap="square" lIns="0" tIns="0" rIns="0" bIns="0" rtlCol="0" anchor="ctr"/>
          <a:lstStyle/>
          <a:p>
            <a:pPr indent="0" marL="0">
              <a:lnSpc>
                <a:spcPct val="110000"/>
              </a:lnSpc>
              <a:buNone/>
            </a:pPr>
            <a:r>
              <a:rPr lang="en-US" sz="4200" b="1" dirty="0">
                <a:solidFill>
                  <a:srgbClr val="FFFFFF"/>
                </a:solidFill>
                <a:latin typeface="Arial" pitchFamily="34" charset="0"/>
                <a:ea typeface="Arial" pitchFamily="34" charset="-122"/>
                <a:cs typeface="Arial" pitchFamily="34" charset="-120"/>
              </a:rPr>
              <a:t>B2B ve e-ticaretin
</a:t>
            </a:r>
            <a:pPr indent="0" marL="0">
              <a:lnSpc>
                <a:spcPct val="110000"/>
              </a:lnSpc>
              <a:buNone/>
            </a:pPr>
            <a:r>
              <a:rPr lang="en-US" sz="4200" b="1" i="1" dirty="0">
                <a:solidFill>
                  <a:srgbClr val="A78BFA"/>
                </a:solidFill>
                <a:latin typeface="Cambria" pitchFamily="34" charset="0"/>
                <a:ea typeface="Cambria" pitchFamily="34" charset="-122"/>
                <a:cs typeface="Cambria" pitchFamily="34" charset="-120"/>
              </a:rPr>
              <a:t>geleceği</a:t>
            </a:r>
            <a:endParaRPr lang="en-US" sz="4200" dirty="0"/>
          </a:p>
        </p:txBody>
      </p:sp>
      <p:sp>
        <p:nvSpPr>
          <p:cNvPr id="13" name="Text 11"/>
          <p:cNvSpPr txBox="1"/>
          <p:nvPr/>
        </p:nvSpPr>
        <p:spPr>
          <a:xfrm>
            <a:off x="868680" y="4434840"/>
            <a:ext cx="10058400" cy="731520"/>
          </a:xfrm>
          <a:prstGeom prst="rect">
            <a:avLst/>
          </a:prstGeom>
          <a:noFill/>
          <a:ln/>
        </p:spPr>
        <p:txBody>
          <a:bodyPr wrap="square" lIns="0" tIns="0" rIns="0" bIns="0" rtlCol="0" anchor="t"/>
          <a:lstStyle/>
          <a:p>
            <a:pPr indent="0" marL="0">
              <a:buNone/>
            </a:pPr>
            <a:r>
              <a:rPr lang="en-US" sz="1900" dirty="0">
                <a:solidFill>
                  <a:srgbClr val="D0D0D0"/>
                </a:solidFill>
                <a:latin typeface="Arial" pitchFamily="34" charset="0"/>
                <a:ea typeface="Arial" pitchFamily="34" charset="-122"/>
                <a:cs typeface="Arial" pitchFamily="34" charset="-120"/>
              </a:rPr>
              <a:t>Keşfi ajan çoktan devraldı. İşlem de bir gün ona geçecek; hazırlığa bugün başlayan kazanır.</a:t>
            </a:r>
            <a:endParaRPr lang="en-US" sz="1900" dirty="0"/>
          </a:p>
        </p:txBody>
      </p:sp>
      <p:sp>
        <p:nvSpPr>
          <p:cNvPr id="14" name="Text 12"/>
          <p:cNvSpPr txBox="1"/>
          <p:nvPr/>
        </p:nvSpPr>
        <p:spPr>
          <a:xfrm>
            <a:off x="868680" y="5440680"/>
            <a:ext cx="9144000" cy="320040"/>
          </a:xfrm>
          <a:prstGeom prst="rect">
            <a:avLst/>
          </a:prstGeom>
          <a:noFill/>
          <a:ln/>
        </p:spPr>
        <p:txBody>
          <a:bodyPr wrap="square" lIns="0" tIns="0" rIns="0" bIns="0" rtlCol="0" anchor="ctr"/>
          <a:lstStyle/>
          <a:p>
            <a:pPr indent="0" marL="0">
              <a:buNone/>
            </a:pPr>
            <a:r>
              <a:rPr lang="en-US" sz="1100" spc="220" kern="0" dirty="0">
                <a:solidFill>
                  <a:srgbClr val="6E6E6E"/>
                </a:solidFill>
                <a:latin typeface="Arial" pitchFamily="34" charset="0"/>
                <a:ea typeface="Arial" pitchFamily="34" charset="-122"/>
                <a:cs typeface="Arial" pitchFamily="34" charset="-120"/>
              </a:rPr>
              <a:t>8 DAKİKA</a:t>
            </a:r>
            <a:endParaRPr lang="en-US" sz="1100" dirty="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name="Slide 10">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3A3A3A"/>
            </a:solidFill>
            <a:prstDash val="solid"/>
          </a:ln>
        </p:spPr>
      </p:sp>
      <p:sp>
        <p:nvSpPr>
          <p:cNvPr id="3" name="Shape 1"/>
          <p:cNvSpPr/>
          <p:nvPr/>
        </p:nvSpPr>
        <p:spPr>
          <a:xfrm>
            <a:off x="658368" y="6199632"/>
            <a:ext cx="10844784" cy="0"/>
          </a:xfrm>
          <a:prstGeom prst="line">
            <a:avLst/>
          </a:prstGeom>
          <a:noFill/>
          <a:ln w="9525">
            <a:solidFill>
              <a:srgbClr val="3A3A3A"/>
            </a:solidFill>
            <a:prstDash val="solid"/>
          </a:ln>
        </p:spPr>
      </p:sp>
      <p:sp>
        <p:nvSpPr>
          <p:cNvPr id="4" name="Shape 2"/>
          <p:cNvSpPr/>
          <p:nvPr/>
        </p:nvSpPr>
        <p:spPr>
          <a:xfrm>
            <a:off x="658368" y="457200"/>
            <a:ext cx="0" cy="402336"/>
          </a:xfrm>
          <a:prstGeom prst="line">
            <a:avLst/>
          </a:prstGeom>
          <a:noFill/>
          <a:ln w="9525">
            <a:solidFill>
              <a:srgbClr val="3A3A3A"/>
            </a:solidFill>
            <a:prstDash val="solid"/>
          </a:ln>
        </p:spPr>
      </p:sp>
      <p:sp>
        <p:nvSpPr>
          <p:cNvPr id="5" name="Shape 3"/>
          <p:cNvSpPr/>
          <p:nvPr/>
        </p:nvSpPr>
        <p:spPr>
          <a:xfrm>
            <a:off x="658368" y="5998464"/>
            <a:ext cx="0" cy="402336"/>
          </a:xfrm>
          <a:prstGeom prst="line">
            <a:avLst/>
          </a:prstGeom>
          <a:noFill/>
          <a:ln w="9525">
            <a:solidFill>
              <a:srgbClr val="3A3A3A"/>
            </a:solidFill>
            <a:prstDash val="solid"/>
          </a:ln>
        </p:spPr>
      </p:sp>
      <p:sp>
        <p:nvSpPr>
          <p:cNvPr id="6" name="Shape 4"/>
          <p:cNvSpPr/>
          <p:nvPr/>
        </p:nvSpPr>
        <p:spPr>
          <a:xfrm>
            <a:off x="11503152" y="457200"/>
            <a:ext cx="0" cy="402336"/>
          </a:xfrm>
          <a:prstGeom prst="line">
            <a:avLst/>
          </a:prstGeom>
          <a:noFill/>
          <a:ln w="9525">
            <a:solidFill>
              <a:srgbClr val="3A3A3A"/>
            </a:solidFill>
            <a:prstDash val="solid"/>
          </a:ln>
        </p:spPr>
      </p:sp>
      <p:sp>
        <p:nvSpPr>
          <p:cNvPr id="7" name="Shape 5"/>
          <p:cNvSpPr/>
          <p:nvPr/>
        </p:nvSpPr>
        <p:spPr>
          <a:xfrm>
            <a:off x="11503152" y="5998464"/>
            <a:ext cx="0" cy="402336"/>
          </a:xfrm>
          <a:prstGeom prst="line">
            <a:avLst/>
          </a:prstGeom>
          <a:noFill/>
          <a:ln w="9525">
            <a:solidFill>
              <a:srgbClr val="3A3A3A"/>
            </a:solidFill>
            <a:prstDash val="solid"/>
          </a:ln>
        </p:spPr>
      </p:sp>
      <p:sp>
        <p:nvSpPr>
          <p:cNvPr id="8" name="Shape 6"/>
          <p:cNvSpPr/>
          <p:nvPr/>
        </p:nvSpPr>
        <p:spPr>
          <a:xfrm>
            <a:off x="868680" y="960120"/>
            <a:ext cx="10424160" cy="914400"/>
          </a:xfrm>
          <a:prstGeom prst="roundRect">
            <a:avLst>
              <a:gd name="adj" fmla="val 4000"/>
            </a:avLst>
          </a:prstGeom>
          <a:solidFill>
            <a:srgbClr val="2A2145"/>
          </a:solidFill>
          <a:ln w="9525">
            <a:solidFill>
              <a:srgbClr val="A78BFA"/>
            </a:solidFill>
            <a:prstDash val="solid"/>
          </a:ln>
        </p:spPr>
      </p:sp>
      <p:sp>
        <p:nvSpPr>
          <p:cNvPr id="9" name="Text 7"/>
          <p:cNvSpPr txBox="1"/>
          <p:nvPr/>
        </p:nvSpPr>
        <p:spPr>
          <a:xfrm>
            <a:off x="1143000" y="1042416"/>
            <a:ext cx="4572000" cy="256032"/>
          </a:xfrm>
          <a:prstGeom prst="rect">
            <a:avLst/>
          </a:prstGeom>
          <a:noFill/>
          <a:ln/>
        </p:spPr>
        <p:txBody>
          <a:bodyPr wrap="square" lIns="0" tIns="0" rIns="0" bIns="0" rtlCol="0" anchor="ctr"/>
          <a:lstStyle/>
          <a:p>
            <a:pPr indent="0" marL="0">
              <a:buNone/>
            </a:pPr>
            <a:r>
              <a:rPr lang="en-US" sz="1050" b="1" spc="240" kern="0" dirty="0">
                <a:solidFill>
                  <a:srgbClr val="A78BFA"/>
                </a:solidFill>
                <a:latin typeface="Arial" pitchFamily="34" charset="0"/>
                <a:ea typeface="Arial" pitchFamily="34" charset="-122"/>
                <a:cs typeface="Arial" pitchFamily="34" charset="-120"/>
              </a:rPr>
              <a:t>HAVLUDA NE OLDU?</a:t>
            </a:r>
            <a:endParaRPr lang="en-US" sz="1050" dirty="0"/>
          </a:p>
        </p:txBody>
      </p:sp>
      <p:sp>
        <p:nvSpPr>
          <p:cNvPr id="10" name="Text 8"/>
          <p:cNvSpPr txBox="1"/>
          <p:nvPr/>
        </p:nvSpPr>
        <p:spPr>
          <a:xfrm>
            <a:off x="1143000" y="1298448"/>
            <a:ext cx="9966960" cy="502920"/>
          </a:xfrm>
          <a:prstGeom prst="rect">
            <a:avLst/>
          </a:prstGeom>
          <a:noFill/>
          <a:ln/>
        </p:spPr>
        <p:txBody>
          <a:bodyPr wrap="square" lIns="0" tIns="0" rIns="0" bIns="0" rtlCol="0" anchor="ctr"/>
          <a:lstStyle/>
          <a:p>
            <a:pPr indent="0" marL="0">
              <a:buNone/>
            </a:pPr>
            <a:r>
              <a:rPr lang="en-US" sz="1400" dirty="0">
                <a:solidFill>
                  <a:srgbClr val="E5E5E5"/>
                </a:solidFill>
                <a:latin typeface="Arial" pitchFamily="34" charset="0"/>
                <a:ea typeface="Arial" pitchFamily="34" charset="-122"/>
                <a:cs typeface="Arial" pitchFamily="34" charset="-120"/>
              </a:rPr>
              <a:t>Üç senaryonun hiçbirinde Örnek Dokuma verisi olmadan listeye giremiyordu. Veri düzelince havlu karşılaştırmaya girdi.</a:t>
            </a:r>
            <a:endParaRPr lang="en-US" sz="1400" dirty="0"/>
          </a:p>
        </p:txBody>
      </p:sp>
      <p:sp>
        <p:nvSpPr>
          <p:cNvPr id="11" name="Text 9"/>
          <p:cNvSpPr txBox="1"/>
          <p:nvPr/>
        </p:nvSpPr>
        <p:spPr>
          <a:xfrm>
            <a:off x="868680" y="2240280"/>
            <a:ext cx="5486400" cy="320040"/>
          </a:xfrm>
          <a:prstGeom prst="rect">
            <a:avLst/>
          </a:prstGeom>
          <a:noFill/>
          <a:ln/>
        </p:spPr>
        <p:txBody>
          <a:bodyPr wrap="square" lIns="0" tIns="0" rIns="0" bIns="0" rtlCol="0" anchor="ctr"/>
          <a:lstStyle/>
          <a:p>
            <a:pPr indent="0" marL="0">
              <a:buNone/>
            </a:pPr>
            <a:r>
              <a:rPr lang="en-US" sz="1200" spc="350" kern="0" dirty="0">
                <a:solidFill>
                  <a:srgbClr val="8A8A8A"/>
                </a:solidFill>
                <a:latin typeface="Arial" pitchFamily="34" charset="0"/>
                <a:ea typeface="Arial" pitchFamily="34" charset="-122"/>
                <a:cs typeface="Arial" pitchFamily="34" charset="-120"/>
              </a:rPr>
              <a:t>BÖLÜM 07</a:t>
            </a:r>
            <a:endParaRPr lang="en-US" sz="1200" dirty="0"/>
          </a:p>
        </p:txBody>
      </p:sp>
      <p:sp>
        <p:nvSpPr>
          <p:cNvPr id="12" name="Text 10"/>
          <p:cNvSpPr txBox="1"/>
          <p:nvPr/>
        </p:nvSpPr>
        <p:spPr>
          <a:xfrm>
            <a:off x="868680" y="2651760"/>
            <a:ext cx="10424160" cy="1645920"/>
          </a:xfrm>
          <a:prstGeom prst="rect">
            <a:avLst/>
          </a:prstGeom>
          <a:noFill/>
          <a:ln/>
        </p:spPr>
        <p:txBody>
          <a:bodyPr wrap="square" lIns="0" tIns="0" rIns="0" bIns="0" rtlCol="0" anchor="ctr"/>
          <a:lstStyle/>
          <a:p>
            <a:pPr indent="0" marL="0">
              <a:lnSpc>
                <a:spcPct val="110000"/>
              </a:lnSpc>
              <a:buNone/>
            </a:pPr>
            <a:r>
              <a:rPr lang="en-US" sz="4200" b="1" dirty="0">
                <a:solidFill>
                  <a:srgbClr val="FFFFFF"/>
                </a:solidFill>
                <a:latin typeface="Arial" pitchFamily="34" charset="0"/>
                <a:ea typeface="Arial" pitchFamily="34" charset="-122"/>
                <a:cs typeface="Arial" pitchFamily="34" charset="-120"/>
              </a:rPr>
              <a:t>LinkedIn:
</a:t>
            </a:r>
            <a:pPr indent="0" marL="0">
              <a:lnSpc>
                <a:spcPct val="110000"/>
              </a:lnSpc>
              <a:buNone/>
            </a:pPr>
            <a:r>
              <a:rPr lang="en-US" sz="4200" b="1" i="1" dirty="0">
                <a:solidFill>
                  <a:srgbClr val="A78BFA"/>
                </a:solidFill>
                <a:latin typeface="Cambria" pitchFamily="34" charset="0"/>
                <a:ea typeface="Cambria" pitchFamily="34" charset="-122"/>
                <a:cs typeface="Cambria" pitchFamily="34" charset="-120"/>
              </a:rPr>
              <a:t>insanın kanıtı</a:t>
            </a:r>
            <a:endParaRPr lang="en-US" sz="4200" dirty="0"/>
          </a:p>
        </p:txBody>
      </p:sp>
      <p:sp>
        <p:nvSpPr>
          <p:cNvPr id="13" name="Text 11"/>
          <p:cNvSpPr txBox="1"/>
          <p:nvPr/>
        </p:nvSpPr>
        <p:spPr>
          <a:xfrm>
            <a:off x="868680" y="4434840"/>
            <a:ext cx="10058400" cy="731520"/>
          </a:xfrm>
          <a:prstGeom prst="rect">
            <a:avLst/>
          </a:prstGeom>
          <a:noFill/>
          <a:ln/>
        </p:spPr>
        <p:txBody>
          <a:bodyPr wrap="square" lIns="0" tIns="0" rIns="0" bIns="0" rtlCol="0" anchor="t"/>
          <a:lstStyle/>
          <a:p>
            <a:pPr indent="0" marL="0">
              <a:buNone/>
            </a:pPr>
            <a:r>
              <a:rPr lang="en-US" sz="1900" dirty="0">
                <a:solidFill>
                  <a:srgbClr val="D0D0D0"/>
                </a:solidFill>
                <a:latin typeface="Arial" pitchFamily="34" charset="0"/>
                <a:ea typeface="Arial" pitchFamily="34" charset="-122"/>
                <a:cs typeface="Arial" pitchFamily="34" charset="-120"/>
              </a:rPr>
              <a:t>Ajan veriye bakar, alıcı insana. İkisine de aynı kanıtı verin.</a:t>
            </a:r>
            <a:endParaRPr lang="en-US" sz="1900" dirty="0"/>
          </a:p>
        </p:txBody>
      </p:sp>
      <p:sp>
        <p:nvSpPr>
          <p:cNvPr id="14" name="Text 12"/>
          <p:cNvSpPr txBox="1"/>
          <p:nvPr/>
        </p:nvSpPr>
        <p:spPr>
          <a:xfrm>
            <a:off x="868680" y="5440680"/>
            <a:ext cx="9144000" cy="320040"/>
          </a:xfrm>
          <a:prstGeom prst="rect">
            <a:avLst/>
          </a:prstGeom>
          <a:noFill/>
          <a:ln/>
        </p:spPr>
        <p:txBody>
          <a:bodyPr wrap="square" lIns="0" tIns="0" rIns="0" bIns="0" rtlCol="0" anchor="ctr"/>
          <a:lstStyle/>
          <a:p>
            <a:pPr indent="0" marL="0">
              <a:buNone/>
            </a:pPr>
            <a:r>
              <a:rPr lang="en-US" sz="1100" spc="220" kern="0" dirty="0">
                <a:solidFill>
                  <a:srgbClr val="6E6E6E"/>
                </a:solidFill>
                <a:latin typeface="Arial" pitchFamily="34" charset="0"/>
                <a:ea typeface="Arial" pitchFamily="34" charset="-122"/>
                <a:cs typeface="Arial" pitchFamily="34" charset="-120"/>
              </a:rPr>
              <a:t>6 DAKİKA</a:t>
            </a:r>
            <a:endParaRPr lang="en-US" sz="1100" dirty="0"/>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name="Slide 11">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3A3A3A"/>
            </a:solidFill>
            <a:prstDash val="solid"/>
          </a:ln>
        </p:spPr>
      </p:sp>
      <p:sp>
        <p:nvSpPr>
          <p:cNvPr id="3" name="Shape 1"/>
          <p:cNvSpPr/>
          <p:nvPr/>
        </p:nvSpPr>
        <p:spPr>
          <a:xfrm>
            <a:off x="658368" y="6199632"/>
            <a:ext cx="10844784" cy="0"/>
          </a:xfrm>
          <a:prstGeom prst="line">
            <a:avLst/>
          </a:prstGeom>
          <a:noFill/>
          <a:ln w="9525">
            <a:solidFill>
              <a:srgbClr val="3A3A3A"/>
            </a:solidFill>
            <a:prstDash val="solid"/>
          </a:ln>
        </p:spPr>
      </p:sp>
      <p:sp>
        <p:nvSpPr>
          <p:cNvPr id="4" name="Shape 2"/>
          <p:cNvSpPr/>
          <p:nvPr/>
        </p:nvSpPr>
        <p:spPr>
          <a:xfrm>
            <a:off x="658368" y="457200"/>
            <a:ext cx="0" cy="402336"/>
          </a:xfrm>
          <a:prstGeom prst="line">
            <a:avLst/>
          </a:prstGeom>
          <a:noFill/>
          <a:ln w="9525">
            <a:solidFill>
              <a:srgbClr val="3A3A3A"/>
            </a:solidFill>
            <a:prstDash val="solid"/>
          </a:ln>
        </p:spPr>
      </p:sp>
      <p:sp>
        <p:nvSpPr>
          <p:cNvPr id="5" name="Shape 3"/>
          <p:cNvSpPr/>
          <p:nvPr/>
        </p:nvSpPr>
        <p:spPr>
          <a:xfrm>
            <a:off x="658368" y="5998464"/>
            <a:ext cx="0" cy="402336"/>
          </a:xfrm>
          <a:prstGeom prst="line">
            <a:avLst/>
          </a:prstGeom>
          <a:noFill/>
          <a:ln w="9525">
            <a:solidFill>
              <a:srgbClr val="3A3A3A"/>
            </a:solidFill>
            <a:prstDash val="solid"/>
          </a:ln>
        </p:spPr>
      </p:sp>
      <p:sp>
        <p:nvSpPr>
          <p:cNvPr id="6" name="Shape 4"/>
          <p:cNvSpPr/>
          <p:nvPr/>
        </p:nvSpPr>
        <p:spPr>
          <a:xfrm>
            <a:off x="11503152" y="457200"/>
            <a:ext cx="0" cy="402336"/>
          </a:xfrm>
          <a:prstGeom prst="line">
            <a:avLst/>
          </a:prstGeom>
          <a:noFill/>
          <a:ln w="9525">
            <a:solidFill>
              <a:srgbClr val="3A3A3A"/>
            </a:solidFill>
            <a:prstDash val="solid"/>
          </a:ln>
        </p:spPr>
      </p:sp>
      <p:sp>
        <p:nvSpPr>
          <p:cNvPr id="7" name="Shape 5"/>
          <p:cNvSpPr/>
          <p:nvPr/>
        </p:nvSpPr>
        <p:spPr>
          <a:xfrm>
            <a:off x="11503152" y="5998464"/>
            <a:ext cx="0" cy="402336"/>
          </a:xfrm>
          <a:prstGeom prst="line">
            <a:avLst/>
          </a:prstGeom>
          <a:noFill/>
          <a:ln w="9525">
            <a:solidFill>
              <a:srgbClr val="3A3A3A"/>
            </a:solidFill>
            <a:prstDash val="solid"/>
          </a:ln>
        </p:spPr>
      </p:sp>
      <p:sp>
        <p:nvSpPr>
          <p:cNvPr id="8" name="Shape 6"/>
          <p:cNvSpPr/>
          <p:nvPr/>
        </p:nvSpPr>
        <p:spPr>
          <a:xfrm>
            <a:off x="868680" y="960120"/>
            <a:ext cx="10424160" cy="914400"/>
          </a:xfrm>
          <a:prstGeom prst="roundRect">
            <a:avLst>
              <a:gd name="adj" fmla="val 4000"/>
            </a:avLst>
          </a:prstGeom>
          <a:solidFill>
            <a:srgbClr val="2A2145"/>
          </a:solidFill>
          <a:ln w="9525">
            <a:solidFill>
              <a:srgbClr val="A78BFA"/>
            </a:solidFill>
            <a:prstDash val="solid"/>
          </a:ln>
        </p:spPr>
      </p:sp>
      <p:sp>
        <p:nvSpPr>
          <p:cNvPr id="9" name="Text 7"/>
          <p:cNvSpPr txBox="1"/>
          <p:nvPr/>
        </p:nvSpPr>
        <p:spPr>
          <a:xfrm>
            <a:off x="1143000" y="1042416"/>
            <a:ext cx="4572000" cy="256032"/>
          </a:xfrm>
          <a:prstGeom prst="rect">
            <a:avLst/>
          </a:prstGeom>
          <a:noFill/>
          <a:ln/>
        </p:spPr>
        <p:txBody>
          <a:bodyPr wrap="square" lIns="0" tIns="0" rIns="0" bIns="0" rtlCol="0" anchor="ctr"/>
          <a:lstStyle/>
          <a:p>
            <a:pPr indent="0" marL="0">
              <a:buNone/>
            </a:pPr>
            <a:r>
              <a:rPr lang="en-US" sz="1050" b="1" spc="240" kern="0" dirty="0">
                <a:solidFill>
                  <a:srgbClr val="A78BFA"/>
                </a:solidFill>
                <a:latin typeface="Arial" pitchFamily="34" charset="0"/>
                <a:ea typeface="Arial" pitchFamily="34" charset="-122"/>
                <a:cs typeface="Arial" pitchFamily="34" charset="-120"/>
              </a:rPr>
              <a:t>HAVLUDA NE OLDU?</a:t>
            </a:r>
            <a:endParaRPr lang="en-US" sz="1050" dirty="0"/>
          </a:p>
        </p:txBody>
      </p:sp>
      <p:sp>
        <p:nvSpPr>
          <p:cNvPr id="10" name="Text 8"/>
          <p:cNvSpPr txBox="1"/>
          <p:nvPr/>
        </p:nvSpPr>
        <p:spPr>
          <a:xfrm>
            <a:off x="1143000" y="1298448"/>
            <a:ext cx="9966960" cy="502920"/>
          </a:xfrm>
          <a:prstGeom prst="rect">
            <a:avLst/>
          </a:prstGeom>
          <a:noFill/>
          <a:ln/>
        </p:spPr>
        <p:txBody>
          <a:bodyPr wrap="square" lIns="0" tIns="0" rIns="0" bIns="0" rtlCol="0" anchor="ctr"/>
          <a:lstStyle/>
          <a:p>
            <a:pPr indent="0" marL="0">
              <a:buNone/>
            </a:pPr>
            <a:r>
              <a:rPr lang="en-US" sz="1400" dirty="0">
                <a:solidFill>
                  <a:srgbClr val="E5E5E5"/>
                </a:solidFill>
                <a:latin typeface="Arial" pitchFamily="34" charset="0"/>
                <a:ea typeface="Arial" pitchFamily="34" charset="-122"/>
                <a:cs typeface="Arial" pitchFamily="34" charset="-120"/>
              </a:rPr>
              <a:t>Alıcı Örnek Dokuma'yı cevapta gördü ve LinkedIn'e baktı. Genel müdür orada hiç yazmamıştı. Firmanın arkasında bir insan bulamadı.</a:t>
            </a:r>
            <a:endParaRPr lang="en-US" sz="1400" dirty="0"/>
          </a:p>
        </p:txBody>
      </p:sp>
      <p:sp>
        <p:nvSpPr>
          <p:cNvPr id="11" name="Text 9"/>
          <p:cNvSpPr txBox="1"/>
          <p:nvPr/>
        </p:nvSpPr>
        <p:spPr>
          <a:xfrm>
            <a:off x="868680" y="2240280"/>
            <a:ext cx="5486400" cy="320040"/>
          </a:xfrm>
          <a:prstGeom prst="rect">
            <a:avLst/>
          </a:prstGeom>
          <a:noFill/>
          <a:ln/>
        </p:spPr>
        <p:txBody>
          <a:bodyPr wrap="square" lIns="0" tIns="0" rIns="0" bIns="0" rtlCol="0" anchor="ctr"/>
          <a:lstStyle/>
          <a:p>
            <a:pPr indent="0" marL="0">
              <a:buNone/>
            </a:pPr>
            <a:r>
              <a:rPr lang="en-US" sz="1200" spc="350" kern="0" dirty="0">
                <a:solidFill>
                  <a:srgbClr val="8A8A8A"/>
                </a:solidFill>
                <a:latin typeface="Arial" pitchFamily="34" charset="0"/>
                <a:ea typeface="Arial" pitchFamily="34" charset="-122"/>
                <a:cs typeface="Arial" pitchFamily="34" charset="-120"/>
              </a:rPr>
              <a:t>BÖLÜM 08</a:t>
            </a:r>
            <a:endParaRPr lang="en-US" sz="1200" dirty="0"/>
          </a:p>
        </p:txBody>
      </p:sp>
      <p:sp>
        <p:nvSpPr>
          <p:cNvPr id="12" name="Text 10"/>
          <p:cNvSpPr txBox="1"/>
          <p:nvPr/>
        </p:nvSpPr>
        <p:spPr>
          <a:xfrm>
            <a:off x="868680" y="2651760"/>
            <a:ext cx="10424160" cy="1645920"/>
          </a:xfrm>
          <a:prstGeom prst="rect">
            <a:avLst/>
          </a:prstGeom>
          <a:noFill/>
          <a:ln/>
        </p:spPr>
        <p:txBody>
          <a:bodyPr wrap="square" lIns="0" tIns="0" rIns="0" bIns="0" rtlCol="0" anchor="ctr"/>
          <a:lstStyle/>
          <a:p>
            <a:pPr indent="0" marL="0">
              <a:lnSpc>
                <a:spcPct val="110000"/>
              </a:lnSpc>
              <a:buNone/>
            </a:pPr>
            <a:r>
              <a:rPr lang="en-US" sz="4200" b="1" dirty="0">
                <a:solidFill>
                  <a:srgbClr val="FFFFFF"/>
                </a:solidFill>
                <a:latin typeface="Arial" pitchFamily="34" charset="0"/>
                <a:ea typeface="Arial" pitchFamily="34" charset="-122"/>
                <a:cs typeface="Arial" pitchFamily="34" charset="-120"/>
              </a:rPr>
              <a:t>Ölçemediğinizi
</a:t>
            </a:r>
            <a:pPr indent="0" marL="0">
              <a:lnSpc>
                <a:spcPct val="110000"/>
              </a:lnSpc>
              <a:buNone/>
            </a:pPr>
            <a:r>
              <a:rPr lang="en-US" sz="4200" b="1" i="1" dirty="0">
                <a:solidFill>
                  <a:srgbClr val="A78BFA"/>
                </a:solidFill>
                <a:latin typeface="Cambria" pitchFamily="34" charset="0"/>
                <a:ea typeface="Cambria" pitchFamily="34" charset="-122"/>
                <a:cs typeface="Cambria" pitchFamily="34" charset="-120"/>
              </a:rPr>
              <a:t>yönetemezsiniz</a:t>
            </a:r>
            <a:endParaRPr lang="en-US" sz="4200" dirty="0"/>
          </a:p>
        </p:txBody>
      </p:sp>
      <p:sp>
        <p:nvSpPr>
          <p:cNvPr id="13" name="Text 11"/>
          <p:cNvSpPr txBox="1"/>
          <p:nvPr/>
        </p:nvSpPr>
        <p:spPr>
          <a:xfrm>
            <a:off x="868680" y="4434840"/>
            <a:ext cx="10058400" cy="731520"/>
          </a:xfrm>
          <a:prstGeom prst="rect">
            <a:avLst/>
          </a:prstGeom>
          <a:noFill/>
          <a:ln/>
        </p:spPr>
        <p:txBody>
          <a:bodyPr wrap="square" lIns="0" tIns="0" rIns="0" bIns="0" rtlCol="0" anchor="t"/>
          <a:lstStyle/>
          <a:p>
            <a:pPr indent="0" marL="0">
              <a:buNone/>
            </a:pPr>
            <a:r>
              <a:rPr lang="en-US" sz="1900" dirty="0">
                <a:solidFill>
                  <a:srgbClr val="D0D0D0"/>
                </a:solidFill>
                <a:latin typeface="Arial" pitchFamily="34" charset="0"/>
                <a:ea typeface="Arial" pitchFamily="34" charset="-122"/>
                <a:cs typeface="Arial" pitchFamily="34" charset="-120"/>
              </a:rPr>
              <a:t>Ölçemediğinizi yönetemezsiniz. Tek puana sıkıştırmayın, dört katmana bakın.</a:t>
            </a:r>
            <a:endParaRPr lang="en-US" sz="1900" dirty="0"/>
          </a:p>
        </p:txBody>
      </p:sp>
      <p:sp>
        <p:nvSpPr>
          <p:cNvPr id="14" name="Text 12"/>
          <p:cNvSpPr txBox="1"/>
          <p:nvPr/>
        </p:nvSpPr>
        <p:spPr>
          <a:xfrm>
            <a:off x="868680" y="5440680"/>
            <a:ext cx="9144000" cy="320040"/>
          </a:xfrm>
          <a:prstGeom prst="rect">
            <a:avLst/>
          </a:prstGeom>
          <a:noFill/>
          <a:ln/>
        </p:spPr>
        <p:txBody>
          <a:bodyPr wrap="square" lIns="0" tIns="0" rIns="0" bIns="0" rtlCol="0" anchor="ctr"/>
          <a:lstStyle/>
          <a:p>
            <a:pPr indent="0" marL="0">
              <a:buNone/>
            </a:pPr>
            <a:r>
              <a:rPr lang="en-US" sz="1100" spc="220" kern="0" dirty="0">
                <a:solidFill>
                  <a:srgbClr val="6E6E6E"/>
                </a:solidFill>
                <a:latin typeface="Arial" pitchFamily="34" charset="0"/>
                <a:ea typeface="Arial" pitchFamily="34" charset="-122"/>
                <a:cs typeface="Arial" pitchFamily="34" charset="-120"/>
              </a:rPr>
              <a:t>7 DAKİKA</a:t>
            </a:r>
            <a:endParaRPr lang="en-US" sz="1100" dirty="0"/>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name="Slide 12">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3A3A3A"/>
            </a:solidFill>
            <a:prstDash val="solid"/>
          </a:ln>
        </p:spPr>
      </p:sp>
      <p:sp>
        <p:nvSpPr>
          <p:cNvPr id="3" name="Shape 1"/>
          <p:cNvSpPr/>
          <p:nvPr/>
        </p:nvSpPr>
        <p:spPr>
          <a:xfrm>
            <a:off x="658368" y="6199632"/>
            <a:ext cx="10844784" cy="0"/>
          </a:xfrm>
          <a:prstGeom prst="line">
            <a:avLst/>
          </a:prstGeom>
          <a:noFill/>
          <a:ln w="9525">
            <a:solidFill>
              <a:srgbClr val="3A3A3A"/>
            </a:solidFill>
            <a:prstDash val="solid"/>
          </a:ln>
        </p:spPr>
      </p:sp>
      <p:sp>
        <p:nvSpPr>
          <p:cNvPr id="4" name="Shape 2"/>
          <p:cNvSpPr/>
          <p:nvPr/>
        </p:nvSpPr>
        <p:spPr>
          <a:xfrm>
            <a:off x="658368" y="457200"/>
            <a:ext cx="0" cy="402336"/>
          </a:xfrm>
          <a:prstGeom prst="line">
            <a:avLst/>
          </a:prstGeom>
          <a:noFill/>
          <a:ln w="9525">
            <a:solidFill>
              <a:srgbClr val="3A3A3A"/>
            </a:solidFill>
            <a:prstDash val="solid"/>
          </a:ln>
        </p:spPr>
      </p:sp>
      <p:sp>
        <p:nvSpPr>
          <p:cNvPr id="5" name="Shape 3"/>
          <p:cNvSpPr/>
          <p:nvPr/>
        </p:nvSpPr>
        <p:spPr>
          <a:xfrm>
            <a:off x="658368" y="5998464"/>
            <a:ext cx="0" cy="402336"/>
          </a:xfrm>
          <a:prstGeom prst="line">
            <a:avLst/>
          </a:prstGeom>
          <a:noFill/>
          <a:ln w="9525">
            <a:solidFill>
              <a:srgbClr val="3A3A3A"/>
            </a:solidFill>
            <a:prstDash val="solid"/>
          </a:ln>
        </p:spPr>
      </p:sp>
      <p:sp>
        <p:nvSpPr>
          <p:cNvPr id="6" name="Shape 4"/>
          <p:cNvSpPr/>
          <p:nvPr/>
        </p:nvSpPr>
        <p:spPr>
          <a:xfrm>
            <a:off x="11503152" y="457200"/>
            <a:ext cx="0" cy="402336"/>
          </a:xfrm>
          <a:prstGeom prst="line">
            <a:avLst/>
          </a:prstGeom>
          <a:noFill/>
          <a:ln w="9525">
            <a:solidFill>
              <a:srgbClr val="3A3A3A"/>
            </a:solidFill>
            <a:prstDash val="solid"/>
          </a:ln>
        </p:spPr>
      </p:sp>
      <p:sp>
        <p:nvSpPr>
          <p:cNvPr id="7" name="Shape 5"/>
          <p:cNvSpPr/>
          <p:nvPr/>
        </p:nvSpPr>
        <p:spPr>
          <a:xfrm>
            <a:off x="11503152" y="5998464"/>
            <a:ext cx="0" cy="402336"/>
          </a:xfrm>
          <a:prstGeom prst="line">
            <a:avLst/>
          </a:prstGeom>
          <a:noFill/>
          <a:ln w="9525">
            <a:solidFill>
              <a:srgbClr val="3A3A3A"/>
            </a:solidFill>
            <a:prstDash val="solid"/>
          </a:ln>
        </p:spPr>
      </p:sp>
      <p:sp>
        <p:nvSpPr>
          <p:cNvPr id="8" name="Shape 6"/>
          <p:cNvSpPr/>
          <p:nvPr/>
        </p:nvSpPr>
        <p:spPr>
          <a:xfrm>
            <a:off x="868680" y="960120"/>
            <a:ext cx="10424160" cy="914400"/>
          </a:xfrm>
          <a:prstGeom prst="roundRect">
            <a:avLst>
              <a:gd name="adj" fmla="val 4000"/>
            </a:avLst>
          </a:prstGeom>
          <a:solidFill>
            <a:srgbClr val="2A2145"/>
          </a:solidFill>
          <a:ln w="9525">
            <a:solidFill>
              <a:srgbClr val="A78BFA"/>
            </a:solidFill>
            <a:prstDash val="solid"/>
          </a:ln>
        </p:spPr>
      </p:sp>
      <p:sp>
        <p:nvSpPr>
          <p:cNvPr id="9" name="Text 7"/>
          <p:cNvSpPr txBox="1"/>
          <p:nvPr/>
        </p:nvSpPr>
        <p:spPr>
          <a:xfrm>
            <a:off x="1143000" y="1042416"/>
            <a:ext cx="4572000" cy="256032"/>
          </a:xfrm>
          <a:prstGeom prst="rect">
            <a:avLst/>
          </a:prstGeom>
          <a:noFill/>
          <a:ln/>
        </p:spPr>
        <p:txBody>
          <a:bodyPr wrap="square" lIns="0" tIns="0" rIns="0" bIns="0" rtlCol="0" anchor="ctr"/>
          <a:lstStyle/>
          <a:p>
            <a:pPr indent="0" marL="0">
              <a:buNone/>
            </a:pPr>
            <a:r>
              <a:rPr lang="en-US" sz="1050" b="1" spc="240" kern="0" dirty="0">
                <a:solidFill>
                  <a:srgbClr val="A78BFA"/>
                </a:solidFill>
                <a:latin typeface="Arial" pitchFamily="34" charset="0"/>
                <a:ea typeface="Arial" pitchFamily="34" charset="-122"/>
                <a:cs typeface="Arial" pitchFamily="34" charset="-120"/>
              </a:rPr>
              <a:t>HAVLUDA NE OLDU?</a:t>
            </a:r>
            <a:endParaRPr lang="en-US" sz="1050" dirty="0"/>
          </a:p>
        </p:txBody>
      </p:sp>
      <p:sp>
        <p:nvSpPr>
          <p:cNvPr id="10" name="Text 8"/>
          <p:cNvSpPr txBox="1"/>
          <p:nvPr/>
        </p:nvSpPr>
        <p:spPr>
          <a:xfrm>
            <a:off x="1143000" y="1298448"/>
            <a:ext cx="9966960" cy="502920"/>
          </a:xfrm>
          <a:prstGeom prst="rect">
            <a:avLst/>
          </a:prstGeom>
          <a:noFill/>
          <a:ln/>
        </p:spPr>
        <p:txBody>
          <a:bodyPr wrap="square" lIns="0" tIns="0" rIns="0" bIns="0" rtlCol="0" anchor="ctr"/>
          <a:lstStyle/>
          <a:p>
            <a:pPr indent="0" marL="0">
              <a:buNone/>
            </a:pPr>
            <a:r>
              <a:rPr lang="en-US" sz="1400" dirty="0">
                <a:solidFill>
                  <a:srgbClr val="E5E5E5"/>
                </a:solidFill>
                <a:latin typeface="Arial" pitchFamily="34" charset="0"/>
                <a:ea typeface="Arial" pitchFamily="34" charset="-122"/>
                <a:cs typeface="Arial" pitchFamily="34" charset="-120"/>
              </a:rPr>
              <a:t>Türkiye'den bakınca havlu cevapta çıkıyordu. Almanya'dan Almanca sorulunca çıkmıyordu. Ekip yanlış bir güvenle oturuyordu.</a:t>
            </a:r>
            <a:endParaRPr lang="en-US" sz="1400" dirty="0"/>
          </a:p>
        </p:txBody>
      </p:sp>
      <p:sp>
        <p:nvSpPr>
          <p:cNvPr id="11" name="Text 9"/>
          <p:cNvSpPr txBox="1"/>
          <p:nvPr/>
        </p:nvSpPr>
        <p:spPr>
          <a:xfrm>
            <a:off x="868680" y="2240280"/>
            <a:ext cx="5486400" cy="320040"/>
          </a:xfrm>
          <a:prstGeom prst="rect">
            <a:avLst/>
          </a:prstGeom>
          <a:noFill/>
          <a:ln/>
        </p:spPr>
        <p:txBody>
          <a:bodyPr wrap="square" lIns="0" tIns="0" rIns="0" bIns="0" rtlCol="0" anchor="ctr"/>
          <a:lstStyle/>
          <a:p>
            <a:pPr indent="0" marL="0">
              <a:buNone/>
            </a:pPr>
            <a:r>
              <a:rPr lang="en-US" sz="1200" spc="350" kern="0" dirty="0">
                <a:solidFill>
                  <a:srgbClr val="8A8A8A"/>
                </a:solidFill>
                <a:latin typeface="Arial" pitchFamily="34" charset="0"/>
                <a:ea typeface="Arial" pitchFamily="34" charset="-122"/>
                <a:cs typeface="Arial" pitchFamily="34" charset="-120"/>
              </a:rPr>
              <a:t>BÖLÜM 09</a:t>
            </a:r>
            <a:endParaRPr lang="en-US" sz="1200" dirty="0"/>
          </a:p>
        </p:txBody>
      </p:sp>
      <p:sp>
        <p:nvSpPr>
          <p:cNvPr id="12" name="Text 10"/>
          <p:cNvSpPr txBox="1"/>
          <p:nvPr/>
        </p:nvSpPr>
        <p:spPr>
          <a:xfrm>
            <a:off x="868680" y="2651760"/>
            <a:ext cx="10424160" cy="1645920"/>
          </a:xfrm>
          <a:prstGeom prst="rect">
            <a:avLst/>
          </a:prstGeom>
          <a:noFill/>
          <a:ln/>
        </p:spPr>
        <p:txBody>
          <a:bodyPr wrap="square" lIns="0" tIns="0" rIns="0" bIns="0" rtlCol="0" anchor="ctr"/>
          <a:lstStyle/>
          <a:p>
            <a:pPr indent="0" marL="0">
              <a:lnSpc>
                <a:spcPct val="110000"/>
              </a:lnSpc>
              <a:buNone/>
            </a:pPr>
            <a:r>
              <a:rPr lang="en-US" sz="4200" b="1" dirty="0">
                <a:solidFill>
                  <a:srgbClr val="FFFFFF"/>
                </a:solidFill>
                <a:latin typeface="Arial" pitchFamily="34" charset="0"/>
                <a:ea typeface="Arial" pitchFamily="34" charset="-122"/>
                <a:cs typeface="Arial" pitchFamily="34" charset="-120"/>
              </a:rPr>
              <a:t>Atölye:
</a:t>
            </a:r>
            <a:pPr indent="0" marL="0">
              <a:lnSpc>
                <a:spcPct val="110000"/>
              </a:lnSpc>
              <a:buNone/>
            </a:pPr>
            <a:r>
              <a:rPr lang="en-US" sz="4200" b="1" i="1" dirty="0">
                <a:solidFill>
                  <a:srgbClr val="A78BFA"/>
                </a:solidFill>
                <a:latin typeface="Cambria" pitchFamily="34" charset="0"/>
                <a:ea typeface="Cambria" pitchFamily="34" charset="-122"/>
                <a:cs typeface="Cambria" pitchFamily="34" charset="-120"/>
              </a:rPr>
              <a:t>kendi firmanızın teşhisi</a:t>
            </a:r>
            <a:endParaRPr lang="en-US" sz="4200" dirty="0"/>
          </a:p>
        </p:txBody>
      </p:sp>
      <p:sp>
        <p:nvSpPr>
          <p:cNvPr id="13" name="Text 11"/>
          <p:cNvSpPr txBox="1"/>
          <p:nvPr/>
        </p:nvSpPr>
        <p:spPr>
          <a:xfrm>
            <a:off x="868680" y="4434840"/>
            <a:ext cx="10058400" cy="731520"/>
          </a:xfrm>
          <a:prstGeom prst="rect">
            <a:avLst/>
          </a:prstGeom>
          <a:noFill/>
          <a:ln/>
        </p:spPr>
        <p:txBody>
          <a:bodyPr wrap="square" lIns="0" tIns="0" rIns="0" bIns="0" rtlCol="0" anchor="t"/>
          <a:lstStyle/>
          <a:p>
            <a:pPr indent="0" marL="0">
              <a:buNone/>
            </a:pPr>
            <a:r>
              <a:rPr lang="en-US" sz="1900" dirty="0">
                <a:solidFill>
                  <a:srgbClr val="D0D0D0"/>
                </a:solidFill>
                <a:latin typeface="Arial" pitchFamily="34" charset="0"/>
                <a:ea typeface="Arial" pitchFamily="34" charset="-122"/>
                <a:cs typeface="Arial" pitchFamily="34" charset="-120"/>
              </a:rPr>
              <a:t>Bir pazar, bir ürün, bir ihtiyaç. Bu kadar küçük başlayın.</a:t>
            </a:r>
            <a:endParaRPr lang="en-US" sz="1900" dirty="0"/>
          </a:p>
        </p:txBody>
      </p:sp>
      <p:sp>
        <p:nvSpPr>
          <p:cNvPr id="14" name="Text 12"/>
          <p:cNvSpPr txBox="1"/>
          <p:nvPr/>
        </p:nvSpPr>
        <p:spPr>
          <a:xfrm>
            <a:off x="868680" y="5440680"/>
            <a:ext cx="9144000" cy="320040"/>
          </a:xfrm>
          <a:prstGeom prst="rect">
            <a:avLst/>
          </a:prstGeom>
          <a:noFill/>
          <a:ln/>
        </p:spPr>
        <p:txBody>
          <a:bodyPr wrap="square" lIns="0" tIns="0" rIns="0" bIns="0" rtlCol="0" anchor="ctr"/>
          <a:lstStyle/>
          <a:p>
            <a:pPr indent="0" marL="0">
              <a:buNone/>
            </a:pPr>
            <a:r>
              <a:rPr lang="en-US" sz="1100" spc="220" kern="0" dirty="0">
                <a:solidFill>
                  <a:srgbClr val="6E6E6E"/>
                </a:solidFill>
                <a:latin typeface="Arial" pitchFamily="34" charset="0"/>
                <a:ea typeface="Arial" pitchFamily="34" charset="-122"/>
                <a:cs typeface="Arial" pitchFamily="34" charset="-120"/>
              </a:rPr>
              <a:t>14 DAKİKA</a:t>
            </a:r>
            <a:endParaRPr lang="en-US" sz="1100" dirty="0"/>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name="Slide 14">
    <p:bg>
      <p:bgPr>
        <a:solidFill>
          <a:srgbClr val="EFEFEF"/>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9A9A9A"/>
            </a:solidFill>
            <a:prstDash val="solid"/>
          </a:ln>
        </p:spPr>
      </p:sp>
      <p:sp>
        <p:nvSpPr>
          <p:cNvPr id="3" name="Shape 1"/>
          <p:cNvSpPr/>
          <p:nvPr/>
        </p:nvSpPr>
        <p:spPr>
          <a:xfrm>
            <a:off x="658368" y="6199632"/>
            <a:ext cx="10844784" cy="0"/>
          </a:xfrm>
          <a:prstGeom prst="line">
            <a:avLst/>
          </a:prstGeom>
          <a:noFill/>
          <a:ln w="9525">
            <a:solidFill>
              <a:srgbClr val="9A9A9A"/>
            </a:solidFill>
            <a:prstDash val="solid"/>
          </a:ln>
        </p:spPr>
      </p:sp>
      <p:sp>
        <p:nvSpPr>
          <p:cNvPr id="4" name="Shape 2"/>
          <p:cNvSpPr/>
          <p:nvPr/>
        </p:nvSpPr>
        <p:spPr>
          <a:xfrm>
            <a:off x="658368" y="457200"/>
            <a:ext cx="0" cy="402336"/>
          </a:xfrm>
          <a:prstGeom prst="line">
            <a:avLst/>
          </a:prstGeom>
          <a:noFill/>
          <a:ln w="9525">
            <a:solidFill>
              <a:srgbClr val="9A9A9A"/>
            </a:solidFill>
            <a:prstDash val="solid"/>
          </a:ln>
        </p:spPr>
      </p:sp>
      <p:sp>
        <p:nvSpPr>
          <p:cNvPr id="5" name="Shape 3"/>
          <p:cNvSpPr/>
          <p:nvPr/>
        </p:nvSpPr>
        <p:spPr>
          <a:xfrm>
            <a:off x="658368" y="5998464"/>
            <a:ext cx="0" cy="402336"/>
          </a:xfrm>
          <a:prstGeom prst="line">
            <a:avLst/>
          </a:prstGeom>
          <a:noFill/>
          <a:ln w="9525">
            <a:solidFill>
              <a:srgbClr val="9A9A9A"/>
            </a:solidFill>
            <a:prstDash val="solid"/>
          </a:ln>
        </p:spPr>
      </p:sp>
      <p:sp>
        <p:nvSpPr>
          <p:cNvPr id="6" name="Shape 4"/>
          <p:cNvSpPr/>
          <p:nvPr/>
        </p:nvSpPr>
        <p:spPr>
          <a:xfrm>
            <a:off x="11503152" y="457200"/>
            <a:ext cx="0" cy="402336"/>
          </a:xfrm>
          <a:prstGeom prst="line">
            <a:avLst/>
          </a:prstGeom>
          <a:noFill/>
          <a:ln w="9525">
            <a:solidFill>
              <a:srgbClr val="9A9A9A"/>
            </a:solidFill>
            <a:prstDash val="solid"/>
          </a:ln>
        </p:spPr>
      </p:sp>
      <p:sp>
        <p:nvSpPr>
          <p:cNvPr id="7" name="Shape 5"/>
          <p:cNvSpPr/>
          <p:nvPr/>
        </p:nvSpPr>
        <p:spPr>
          <a:xfrm>
            <a:off x="11503152" y="5998464"/>
            <a:ext cx="0" cy="402336"/>
          </a:xfrm>
          <a:prstGeom prst="line">
            <a:avLst/>
          </a:prstGeom>
          <a:noFill/>
          <a:ln w="9525">
            <a:solidFill>
              <a:srgbClr val="9A9A9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6B6B6B"/>
                </a:solidFill>
                <a:latin typeface="Arial" pitchFamily="34" charset="0"/>
                <a:ea typeface="Arial" pitchFamily="34" charset="-122"/>
                <a:cs typeface="Arial" pitchFamily="34" charset="-120"/>
              </a:rPr>
              <a:t>İKİ VAKA, AYNI SONUÇ</a:t>
            </a:r>
            <a:endParaRPr lang="en-US" sz="1100" dirty="0"/>
          </a:p>
        </p:txBody>
      </p:sp>
      <p:sp>
        <p:nvSpPr>
          <p:cNvPr id="9" name="Shape 7"/>
          <p:cNvSpPr/>
          <p:nvPr/>
        </p:nvSpPr>
        <p:spPr>
          <a:xfrm>
            <a:off x="9464040" y="850392"/>
            <a:ext cx="1783080" cy="274320"/>
          </a:xfrm>
          <a:prstGeom prst="roundRect">
            <a:avLst>
              <a:gd name="adj" fmla="val 16667"/>
            </a:avLst>
          </a:prstGeom>
          <a:solidFill>
            <a:srgbClr val="E2DCF7"/>
          </a:solidFill>
          <a:ln w="6350">
            <a:solidFill>
              <a:srgbClr val="6D4AE0"/>
            </a:solidFill>
            <a:prstDash val="solid"/>
          </a:ln>
        </p:spPr>
      </p:sp>
      <p:sp>
        <p:nvSpPr>
          <p:cNvPr id="10" name="Text 8"/>
          <p:cNvSpPr txBox="1"/>
          <p:nvPr/>
        </p:nvSpPr>
        <p:spPr>
          <a:xfrm>
            <a:off x="9464040" y="850392"/>
            <a:ext cx="1783080" cy="274320"/>
          </a:xfrm>
          <a:prstGeom prst="rect">
            <a:avLst/>
          </a:prstGeom>
          <a:noFill/>
          <a:ln/>
        </p:spPr>
        <p:txBody>
          <a:bodyPr wrap="square" lIns="0" tIns="0" rIns="0" bIns="0" rtlCol="0" anchor="ctr"/>
          <a:lstStyle/>
          <a:p>
            <a:pPr algn="ctr" indent="0" marL="0">
              <a:buNone/>
            </a:pPr>
            <a:r>
              <a:rPr lang="en-US" sz="850" b="1" spc="150" kern="0" dirty="0">
                <a:solidFill>
                  <a:srgbClr val="6D4AE0"/>
                </a:solidFill>
                <a:latin typeface="Arial" pitchFamily="34" charset="0"/>
                <a:ea typeface="Arial" pitchFamily="34" charset="-122"/>
                <a:cs typeface="Arial" pitchFamily="34" charset="-120"/>
              </a:rPr>
              <a:t>KURGUSAL ÖRNEK</a:t>
            </a:r>
            <a:endParaRPr lang="en-US" sz="850" dirty="0"/>
          </a:p>
        </p:txBody>
      </p:sp>
      <p:sp>
        <p:nvSpPr>
          <p:cNvPr id="11" name="Text 9"/>
          <p:cNvSpPr txBox="1"/>
          <p:nvPr/>
        </p:nvSpPr>
        <p:spPr>
          <a:xfrm>
            <a:off x="822960" y="1188720"/>
            <a:ext cx="10515600" cy="731520"/>
          </a:xfrm>
          <a:prstGeom prst="rect">
            <a:avLst/>
          </a:prstGeom>
          <a:noFill/>
          <a:ln/>
        </p:spPr>
        <p:txBody>
          <a:bodyPr wrap="square" lIns="0" tIns="0" rIns="0" bIns="0" rtlCol="0" anchor="ctr"/>
          <a:lstStyle/>
          <a:p>
            <a:pPr algn="ctr" indent="0" marL="0">
              <a:buNone/>
            </a:pPr>
            <a:r>
              <a:rPr lang="en-US" sz="3200" dirty="0">
                <a:solidFill>
                  <a:srgbClr val="111111"/>
                </a:solidFill>
                <a:latin typeface="Arial" pitchFamily="34" charset="0"/>
                <a:ea typeface="Arial" pitchFamily="34" charset="-122"/>
                <a:cs typeface="Arial" pitchFamily="34" charset="-120"/>
              </a:rPr>
              <a:t>Ürün iyi, </a:t>
            </a:r>
            <a:pPr algn="ctr" indent="0" marL="0">
              <a:buNone/>
            </a:pPr>
            <a:r>
              <a:rPr lang="en-US" sz="3200" b="1" i="1" dirty="0">
                <a:solidFill>
                  <a:srgbClr val="6D4AE0"/>
                </a:solidFill>
                <a:latin typeface="Cambria" pitchFamily="34" charset="0"/>
                <a:ea typeface="Cambria" pitchFamily="34" charset="-122"/>
                <a:cs typeface="Cambria" pitchFamily="34" charset="-120"/>
              </a:rPr>
              <a:t>veri eksik</a:t>
            </a:r>
            <a:endParaRPr lang="en-US" sz="3200" dirty="0"/>
          </a:p>
        </p:txBody>
      </p:sp>
      <p:sp>
        <p:nvSpPr>
          <p:cNvPr id="12" name="Shape 10"/>
          <p:cNvSpPr/>
          <p:nvPr/>
        </p:nvSpPr>
        <p:spPr>
          <a:xfrm>
            <a:off x="868680" y="1965960"/>
            <a:ext cx="5074920" cy="3291840"/>
          </a:xfrm>
          <a:prstGeom prst="roundRect">
            <a:avLst>
              <a:gd name="adj" fmla="val 1111"/>
            </a:avLst>
          </a:prstGeom>
          <a:solidFill>
            <a:srgbClr val="E4E4E4"/>
          </a:solidFill>
          <a:ln w="9525">
            <a:solidFill>
              <a:srgbClr val="C2C2C2"/>
            </a:solidFill>
            <a:prstDash val="solid"/>
          </a:ln>
        </p:spPr>
      </p:sp>
      <p:sp>
        <p:nvSpPr>
          <p:cNvPr id="13" name="Text 11"/>
          <p:cNvSpPr txBox="1"/>
          <p:nvPr/>
        </p:nvSpPr>
        <p:spPr>
          <a:xfrm>
            <a:off x="1143000" y="2084832"/>
            <a:ext cx="4572000" cy="384048"/>
          </a:xfrm>
          <a:prstGeom prst="rect">
            <a:avLst/>
          </a:prstGeom>
          <a:noFill/>
          <a:ln/>
        </p:spPr>
        <p:txBody>
          <a:bodyPr wrap="square" lIns="0" tIns="0" rIns="0" bIns="0" rtlCol="0" anchor="ctr"/>
          <a:lstStyle/>
          <a:p>
            <a:pPr indent="0" marL="0">
              <a:buNone/>
            </a:pPr>
            <a:r>
              <a:rPr lang="en-US" sz="1900" b="1" i="1" dirty="0">
                <a:solidFill>
                  <a:srgbClr val="6D4AE0"/>
                </a:solidFill>
                <a:latin typeface="Cambria" pitchFamily="34" charset="0"/>
                <a:ea typeface="Cambria" pitchFamily="34" charset="-122"/>
                <a:cs typeface="Cambria" pitchFamily="34" charset="-120"/>
              </a:rPr>
              <a:t>Örnek Dokuma · havlu</a:t>
            </a:r>
            <a:endParaRPr lang="en-US" sz="1900" dirty="0"/>
          </a:p>
        </p:txBody>
      </p:sp>
      <p:sp>
        <p:nvSpPr>
          <p:cNvPr id="14" name="Text 12"/>
          <p:cNvSpPr txBox="1"/>
          <p:nvPr/>
        </p:nvSpPr>
        <p:spPr>
          <a:xfrm>
            <a:off x="1143000" y="2560320"/>
            <a:ext cx="4572000" cy="256032"/>
          </a:xfrm>
          <a:prstGeom prst="rect">
            <a:avLst/>
          </a:prstGeom>
          <a:noFill/>
          <a:ln/>
        </p:spPr>
        <p:txBody>
          <a:bodyPr wrap="square" lIns="0" tIns="0" rIns="0" bIns="0" rtlCol="0" anchor="ctr"/>
          <a:lstStyle/>
          <a:p>
            <a:pPr indent="0" marL="0">
              <a:buNone/>
            </a:pPr>
            <a:r>
              <a:rPr lang="en-US" sz="1100" spc="240" kern="0" dirty="0">
                <a:solidFill>
                  <a:srgbClr val="777777"/>
                </a:solidFill>
                <a:latin typeface="Arial" pitchFamily="34" charset="0"/>
                <a:ea typeface="Arial" pitchFamily="34" charset="-122"/>
                <a:cs typeface="Arial" pitchFamily="34" charset="-120"/>
              </a:rPr>
              <a:t>ALICI NE İSTİYOR</a:t>
            </a:r>
            <a:endParaRPr lang="en-US" sz="1100" dirty="0"/>
          </a:p>
        </p:txBody>
      </p:sp>
      <p:sp>
        <p:nvSpPr>
          <p:cNvPr id="15" name="Text 13"/>
          <p:cNvSpPr txBox="1"/>
          <p:nvPr/>
        </p:nvSpPr>
        <p:spPr>
          <a:xfrm>
            <a:off x="1143000" y="2816352"/>
            <a:ext cx="4572000" cy="685800"/>
          </a:xfrm>
          <a:prstGeom prst="rect">
            <a:avLst/>
          </a:prstGeom>
          <a:noFill/>
          <a:ln/>
        </p:spPr>
        <p:txBody>
          <a:bodyPr wrap="square" lIns="0" tIns="0" rIns="0" bIns="0" rtlCol="0" anchor="t"/>
          <a:lstStyle/>
          <a:p>
            <a:pPr indent="0" marL="0">
              <a:buNone/>
            </a:pPr>
            <a:r>
              <a:rPr lang="en-US" sz="1450" dirty="0">
                <a:solidFill>
                  <a:srgbClr val="333333"/>
                </a:solidFill>
                <a:latin typeface="Arial" pitchFamily="34" charset="0"/>
                <a:ea typeface="Arial" pitchFamily="34" charset="-122"/>
                <a:cs typeface="Arial" pitchFamily="34" charset="-120"/>
              </a:rPr>
              <a:t>Almanya'da otel tedarikçisi: 5.000 adet, 500 g/m², 4 hafta, izlenebilirlik belgesi.</a:t>
            </a:r>
            <a:endParaRPr lang="en-US" sz="1450" dirty="0"/>
          </a:p>
        </p:txBody>
      </p:sp>
      <p:sp>
        <p:nvSpPr>
          <p:cNvPr id="16" name="Text 14"/>
          <p:cNvSpPr txBox="1"/>
          <p:nvPr/>
        </p:nvSpPr>
        <p:spPr>
          <a:xfrm>
            <a:off x="1143000" y="3566160"/>
            <a:ext cx="4572000" cy="256032"/>
          </a:xfrm>
          <a:prstGeom prst="rect">
            <a:avLst/>
          </a:prstGeom>
          <a:noFill/>
          <a:ln/>
        </p:spPr>
        <p:txBody>
          <a:bodyPr wrap="square" lIns="0" tIns="0" rIns="0" bIns="0" rtlCol="0" anchor="ctr"/>
          <a:lstStyle/>
          <a:p>
            <a:pPr indent="0" marL="0">
              <a:buNone/>
            </a:pPr>
            <a:r>
              <a:rPr lang="en-US" sz="1100" spc="240" kern="0" dirty="0">
                <a:solidFill>
                  <a:srgbClr val="777777"/>
                </a:solidFill>
                <a:latin typeface="Arial" pitchFamily="34" charset="0"/>
                <a:ea typeface="Arial" pitchFamily="34" charset="-122"/>
                <a:cs typeface="Arial" pitchFamily="34" charset="-120"/>
              </a:rPr>
              <a:t>SİTEDE NE VAR</a:t>
            </a:r>
            <a:endParaRPr lang="en-US" sz="1100" dirty="0"/>
          </a:p>
        </p:txBody>
      </p:sp>
      <p:sp>
        <p:nvSpPr>
          <p:cNvPr id="17" name="Text 15"/>
          <p:cNvSpPr txBox="1"/>
          <p:nvPr/>
        </p:nvSpPr>
        <p:spPr>
          <a:xfrm>
            <a:off x="1143000" y="3822192"/>
            <a:ext cx="4572000" cy="548640"/>
          </a:xfrm>
          <a:prstGeom prst="rect">
            <a:avLst/>
          </a:prstGeom>
          <a:noFill/>
          <a:ln/>
        </p:spPr>
        <p:txBody>
          <a:bodyPr wrap="square" lIns="0" tIns="0" rIns="0" bIns="0" rtlCol="0" anchor="t"/>
          <a:lstStyle/>
          <a:p>
            <a:pPr indent="0" marL="0">
              <a:buNone/>
            </a:pPr>
            <a:r>
              <a:rPr lang="en-US" sz="1450" i="1" dirty="0">
                <a:solidFill>
                  <a:srgbClr val="555555"/>
                </a:solidFill>
                <a:latin typeface="Arial" pitchFamily="34" charset="0"/>
                <a:ea typeface="Arial" pitchFamily="34" charset="-122"/>
                <a:cs typeface="Arial" pitchFamily="34" charset="-120"/>
              </a:rPr>
              <a:t>"Kaliteli üretim, hızlı teslimat, müşteri memnuniyeti."</a:t>
            </a:r>
            <a:endParaRPr lang="en-US" sz="1450" dirty="0"/>
          </a:p>
        </p:txBody>
      </p:sp>
      <p:sp>
        <p:nvSpPr>
          <p:cNvPr id="18" name="Text 16"/>
          <p:cNvSpPr txBox="1"/>
          <p:nvPr/>
        </p:nvSpPr>
        <p:spPr>
          <a:xfrm>
            <a:off x="1143000" y="4389120"/>
            <a:ext cx="4572000" cy="256032"/>
          </a:xfrm>
          <a:prstGeom prst="rect">
            <a:avLst/>
          </a:prstGeom>
          <a:noFill/>
          <a:ln/>
        </p:spPr>
        <p:txBody>
          <a:bodyPr wrap="square" lIns="0" tIns="0" rIns="0" bIns="0" rtlCol="0" anchor="ctr"/>
          <a:lstStyle/>
          <a:p>
            <a:pPr indent="0" marL="0">
              <a:buNone/>
            </a:pPr>
            <a:r>
              <a:rPr lang="en-US" sz="1100" spc="240" kern="0" dirty="0">
                <a:solidFill>
                  <a:srgbClr val="6D4AE0"/>
                </a:solidFill>
                <a:latin typeface="Arial" pitchFamily="34" charset="0"/>
                <a:ea typeface="Arial" pitchFamily="34" charset="-122"/>
                <a:cs typeface="Arial" pitchFamily="34" charset="-120"/>
              </a:rPr>
              <a:t>BELİRSİZ KALAN</a:t>
            </a:r>
            <a:endParaRPr lang="en-US" sz="1100" dirty="0"/>
          </a:p>
        </p:txBody>
      </p:sp>
      <p:sp>
        <p:nvSpPr>
          <p:cNvPr id="19" name="Text 17"/>
          <p:cNvSpPr txBox="1"/>
          <p:nvPr/>
        </p:nvSpPr>
        <p:spPr>
          <a:xfrm>
            <a:off x="1143000" y="4645152"/>
            <a:ext cx="4572000" cy="548640"/>
          </a:xfrm>
          <a:prstGeom prst="rect">
            <a:avLst/>
          </a:prstGeom>
          <a:noFill/>
          <a:ln/>
        </p:spPr>
        <p:txBody>
          <a:bodyPr wrap="square" lIns="0" tIns="0" rIns="0" bIns="0" rtlCol="0" anchor="t"/>
          <a:lstStyle/>
          <a:p>
            <a:pPr indent="0" marL="0">
              <a:buNone/>
            </a:pPr>
            <a:r>
              <a:rPr lang="en-US" sz="1450" b="1" dirty="0">
                <a:solidFill>
                  <a:srgbClr val="2A1C6B"/>
                </a:solidFill>
                <a:latin typeface="Arial" pitchFamily="34" charset="0"/>
                <a:ea typeface="Arial" pitchFamily="34" charset="-122"/>
                <a:cs typeface="Arial" pitchFamily="34" charset="-120"/>
              </a:rPr>
              <a:t>Gramaj toleransı, minimum sipariş, üretim süresi, belge kapsamı</a:t>
            </a:r>
            <a:endParaRPr lang="en-US" sz="1450" dirty="0"/>
          </a:p>
        </p:txBody>
      </p:sp>
      <p:sp>
        <p:nvSpPr>
          <p:cNvPr id="20" name="Shape 18"/>
          <p:cNvSpPr/>
          <p:nvPr/>
        </p:nvSpPr>
        <p:spPr>
          <a:xfrm>
            <a:off x="6217920" y="1965960"/>
            <a:ext cx="5074920" cy="3291840"/>
          </a:xfrm>
          <a:prstGeom prst="roundRect">
            <a:avLst>
              <a:gd name="adj" fmla="val 1111"/>
            </a:avLst>
          </a:prstGeom>
          <a:solidFill>
            <a:srgbClr val="E2DCF7"/>
          </a:solidFill>
          <a:ln w="9525">
            <a:solidFill>
              <a:srgbClr val="6D4AE0"/>
            </a:solidFill>
            <a:prstDash val="solid"/>
          </a:ln>
        </p:spPr>
      </p:sp>
      <p:sp>
        <p:nvSpPr>
          <p:cNvPr id="21" name="Text 19"/>
          <p:cNvSpPr txBox="1"/>
          <p:nvPr/>
        </p:nvSpPr>
        <p:spPr>
          <a:xfrm>
            <a:off x="6492240" y="2084832"/>
            <a:ext cx="4572000" cy="384048"/>
          </a:xfrm>
          <a:prstGeom prst="rect">
            <a:avLst/>
          </a:prstGeom>
          <a:noFill/>
          <a:ln/>
        </p:spPr>
        <p:txBody>
          <a:bodyPr wrap="square" lIns="0" tIns="0" rIns="0" bIns="0" rtlCol="0" anchor="ctr"/>
          <a:lstStyle/>
          <a:p>
            <a:pPr indent="0" marL="0">
              <a:buNone/>
            </a:pPr>
            <a:r>
              <a:rPr lang="en-US" sz="1900" b="1" i="1" dirty="0">
                <a:solidFill>
                  <a:srgbClr val="6D4AE0"/>
                </a:solidFill>
                <a:latin typeface="Cambria" pitchFamily="34" charset="0"/>
                <a:ea typeface="Cambria" pitchFamily="34" charset="-122"/>
                <a:cs typeface="Cambria" pitchFamily="34" charset="-120"/>
              </a:rPr>
              <a:t>Örnek Conta · otomotiv</a:t>
            </a:r>
            <a:endParaRPr lang="en-US" sz="1900" dirty="0"/>
          </a:p>
        </p:txBody>
      </p:sp>
      <p:sp>
        <p:nvSpPr>
          <p:cNvPr id="22" name="Text 20"/>
          <p:cNvSpPr txBox="1"/>
          <p:nvPr/>
        </p:nvSpPr>
        <p:spPr>
          <a:xfrm>
            <a:off x="6492240" y="2560320"/>
            <a:ext cx="4572000" cy="256032"/>
          </a:xfrm>
          <a:prstGeom prst="rect">
            <a:avLst/>
          </a:prstGeom>
          <a:noFill/>
          <a:ln/>
        </p:spPr>
        <p:txBody>
          <a:bodyPr wrap="square" lIns="0" tIns="0" rIns="0" bIns="0" rtlCol="0" anchor="ctr"/>
          <a:lstStyle/>
          <a:p>
            <a:pPr indent="0" marL="0">
              <a:buNone/>
            </a:pPr>
            <a:r>
              <a:rPr lang="en-US" sz="1100" spc="240" kern="0" dirty="0">
                <a:solidFill>
                  <a:srgbClr val="777777"/>
                </a:solidFill>
                <a:latin typeface="Arial" pitchFamily="34" charset="0"/>
                <a:ea typeface="Arial" pitchFamily="34" charset="-122"/>
                <a:cs typeface="Arial" pitchFamily="34" charset="-120"/>
              </a:rPr>
              <a:t>ALICI NE İSTİYOR</a:t>
            </a:r>
            <a:endParaRPr lang="en-US" sz="1100" dirty="0"/>
          </a:p>
        </p:txBody>
      </p:sp>
      <p:sp>
        <p:nvSpPr>
          <p:cNvPr id="23" name="Text 21"/>
          <p:cNvSpPr txBox="1"/>
          <p:nvPr/>
        </p:nvSpPr>
        <p:spPr>
          <a:xfrm>
            <a:off x="6492240" y="2816352"/>
            <a:ext cx="4572000" cy="685800"/>
          </a:xfrm>
          <a:prstGeom prst="rect">
            <a:avLst/>
          </a:prstGeom>
          <a:noFill/>
          <a:ln/>
        </p:spPr>
        <p:txBody>
          <a:bodyPr wrap="square" lIns="0" tIns="0" rIns="0" bIns="0" rtlCol="0" anchor="t"/>
          <a:lstStyle/>
          <a:p>
            <a:pPr indent="0" marL="0">
              <a:buNone/>
            </a:pPr>
            <a:r>
              <a:rPr lang="en-US" sz="1450" dirty="0">
                <a:solidFill>
                  <a:srgbClr val="333333"/>
                </a:solidFill>
                <a:latin typeface="Arial" pitchFamily="34" charset="0"/>
                <a:ea typeface="Arial" pitchFamily="34" charset="-122"/>
                <a:cs typeface="Arial" pitchFamily="34" charset="-120"/>
              </a:rPr>
              <a:t>Stuttgart'ta Tier 1: Çin dışı EPDM kapı contası, IATF 16949, PPAP seviye 3, ayda 20.000 adet.</a:t>
            </a:r>
            <a:endParaRPr lang="en-US" sz="1450" dirty="0"/>
          </a:p>
        </p:txBody>
      </p:sp>
      <p:sp>
        <p:nvSpPr>
          <p:cNvPr id="24" name="Text 22"/>
          <p:cNvSpPr txBox="1"/>
          <p:nvPr/>
        </p:nvSpPr>
        <p:spPr>
          <a:xfrm>
            <a:off x="6492240" y="3566160"/>
            <a:ext cx="4572000" cy="256032"/>
          </a:xfrm>
          <a:prstGeom prst="rect">
            <a:avLst/>
          </a:prstGeom>
          <a:noFill/>
          <a:ln/>
        </p:spPr>
        <p:txBody>
          <a:bodyPr wrap="square" lIns="0" tIns="0" rIns="0" bIns="0" rtlCol="0" anchor="ctr"/>
          <a:lstStyle/>
          <a:p>
            <a:pPr indent="0" marL="0">
              <a:buNone/>
            </a:pPr>
            <a:r>
              <a:rPr lang="en-US" sz="1100" spc="240" kern="0" dirty="0">
                <a:solidFill>
                  <a:srgbClr val="777777"/>
                </a:solidFill>
                <a:latin typeface="Arial" pitchFamily="34" charset="0"/>
                <a:ea typeface="Arial" pitchFamily="34" charset="-122"/>
                <a:cs typeface="Arial" pitchFamily="34" charset="-120"/>
              </a:rPr>
              <a:t>SİTEDE NE VAR</a:t>
            </a:r>
            <a:endParaRPr lang="en-US" sz="1100" dirty="0"/>
          </a:p>
        </p:txBody>
      </p:sp>
      <p:sp>
        <p:nvSpPr>
          <p:cNvPr id="25" name="Text 23"/>
          <p:cNvSpPr txBox="1"/>
          <p:nvPr/>
        </p:nvSpPr>
        <p:spPr>
          <a:xfrm>
            <a:off x="6492240" y="3822192"/>
            <a:ext cx="4572000" cy="548640"/>
          </a:xfrm>
          <a:prstGeom prst="rect">
            <a:avLst/>
          </a:prstGeom>
          <a:noFill/>
          <a:ln/>
        </p:spPr>
        <p:txBody>
          <a:bodyPr wrap="square" lIns="0" tIns="0" rIns="0" bIns="0" rtlCol="0" anchor="t"/>
          <a:lstStyle/>
          <a:p>
            <a:pPr indent="0" marL="0">
              <a:buNone/>
            </a:pPr>
            <a:r>
              <a:rPr lang="en-US" sz="1450" i="1" dirty="0">
                <a:solidFill>
                  <a:srgbClr val="555555"/>
                </a:solidFill>
                <a:latin typeface="Arial" pitchFamily="34" charset="0"/>
                <a:ea typeface="Arial" pitchFamily="34" charset="-122"/>
                <a:cs typeface="Arial" pitchFamily="34" charset="-120"/>
              </a:rPr>
              <a:t>IATF belgesi bir PDF'in içinde, kapasite yok, Almanca sayfa yok.</a:t>
            </a:r>
            <a:endParaRPr lang="en-US" sz="1450" dirty="0"/>
          </a:p>
        </p:txBody>
      </p:sp>
      <p:sp>
        <p:nvSpPr>
          <p:cNvPr id="26" name="Text 24"/>
          <p:cNvSpPr txBox="1"/>
          <p:nvPr/>
        </p:nvSpPr>
        <p:spPr>
          <a:xfrm>
            <a:off x="6492240" y="4389120"/>
            <a:ext cx="4572000" cy="256032"/>
          </a:xfrm>
          <a:prstGeom prst="rect">
            <a:avLst/>
          </a:prstGeom>
          <a:noFill/>
          <a:ln/>
        </p:spPr>
        <p:txBody>
          <a:bodyPr wrap="square" lIns="0" tIns="0" rIns="0" bIns="0" rtlCol="0" anchor="ctr"/>
          <a:lstStyle/>
          <a:p>
            <a:pPr indent="0" marL="0">
              <a:buNone/>
            </a:pPr>
            <a:r>
              <a:rPr lang="en-US" sz="1100" spc="240" kern="0" dirty="0">
                <a:solidFill>
                  <a:srgbClr val="6D4AE0"/>
                </a:solidFill>
                <a:latin typeface="Arial" pitchFamily="34" charset="0"/>
                <a:ea typeface="Arial" pitchFamily="34" charset="-122"/>
                <a:cs typeface="Arial" pitchFamily="34" charset="-120"/>
              </a:rPr>
              <a:t>SONUÇ</a:t>
            </a:r>
            <a:endParaRPr lang="en-US" sz="1100" dirty="0"/>
          </a:p>
        </p:txBody>
      </p:sp>
      <p:sp>
        <p:nvSpPr>
          <p:cNvPr id="27" name="Text 25"/>
          <p:cNvSpPr txBox="1"/>
          <p:nvPr/>
        </p:nvSpPr>
        <p:spPr>
          <a:xfrm>
            <a:off x="6492240" y="4645152"/>
            <a:ext cx="4572000" cy="548640"/>
          </a:xfrm>
          <a:prstGeom prst="rect">
            <a:avLst/>
          </a:prstGeom>
          <a:noFill/>
          <a:ln/>
        </p:spPr>
        <p:txBody>
          <a:bodyPr wrap="square" lIns="0" tIns="0" rIns="0" bIns="0" rtlCol="0" anchor="t"/>
          <a:lstStyle/>
          <a:p>
            <a:pPr indent="0" marL="0">
              <a:buNone/>
            </a:pPr>
            <a:r>
              <a:rPr lang="en-US" sz="1450" b="1" dirty="0">
                <a:solidFill>
                  <a:srgbClr val="2A1C6B"/>
                </a:solidFill>
                <a:latin typeface="Arial" pitchFamily="34" charset="0"/>
                <a:ea typeface="Arial" pitchFamily="34" charset="-122"/>
                <a:cs typeface="Arial" pitchFamily="34" charset="-120"/>
              </a:rPr>
              <a:t>Yapay zekânın kısa listesinde Polonya, Çekya ve başka bir Türk firması var. Örnek Conta yok.</a:t>
            </a:r>
            <a:endParaRPr lang="en-US" sz="1450" dirty="0"/>
          </a:p>
        </p:txBody>
      </p:sp>
      <p:sp>
        <p:nvSpPr>
          <p:cNvPr id="28" name="Text 26"/>
          <p:cNvSpPr txBox="1"/>
          <p:nvPr/>
        </p:nvSpPr>
        <p:spPr>
          <a:xfrm>
            <a:off x="868680" y="5440680"/>
            <a:ext cx="10424160" cy="457200"/>
          </a:xfrm>
          <a:prstGeom prst="rect">
            <a:avLst/>
          </a:prstGeom>
          <a:noFill/>
          <a:ln/>
        </p:spPr>
        <p:txBody>
          <a:bodyPr wrap="square" lIns="0" tIns="0" rIns="0" bIns="0" rtlCol="0" anchor="ctr"/>
          <a:lstStyle/>
          <a:p>
            <a:pPr algn="ctr" indent="0" marL="0">
              <a:buNone/>
            </a:pPr>
            <a:r>
              <a:rPr lang="en-US" sz="1800" b="1" i="1" dirty="0">
                <a:solidFill>
                  <a:srgbClr val="222222"/>
                </a:solidFill>
                <a:latin typeface="Cambria" pitchFamily="34" charset="0"/>
                <a:ea typeface="Cambria" pitchFamily="34" charset="-122"/>
                <a:cs typeface="Cambria" pitchFamily="34" charset="-120"/>
              </a:rPr>
              <a:t>Cevap, ürünü iyi olana değil, verisi hazır olana gidiyor.</a:t>
            </a:r>
            <a:endParaRPr lang="en-US" sz="1800" dirty="0"/>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name="Slide 15">
    <p:bg>
      <p:bgPr>
        <a:solidFill>
          <a:srgbClr val="EFEFEF"/>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9A9A9A"/>
            </a:solidFill>
            <a:prstDash val="solid"/>
          </a:ln>
        </p:spPr>
      </p:sp>
      <p:sp>
        <p:nvSpPr>
          <p:cNvPr id="3" name="Shape 1"/>
          <p:cNvSpPr/>
          <p:nvPr/>
        </p:nvSpPr>
        <p:spPr>
          <a:xfrm>
            <a:off x="658368" y="6199632"/>
            <a:ext cx="10844784" cy="0"/>
          </a:xfrm>
          <a:prstGeom prst="line">
            <a:avLst/>
          </a:prstGeom>
          <a:noFill/>
          <a:ln w="9525">
            <a:solidFill>
              <a:srgbClr val="9A9A9A"/>
            </a:solidFill>
            <a:prstDash val="solid"/>
          </a:ln>
        </p:spPr>
      </p:sp>
      <p:sp>
        <p:nvSpPr>
          <p:cNvPr id="4" name="Shape 2"/>
          <p:cNvSpPr/>
          <p:nvPr/>
        </p:nvSpPr>
        <p:spPr>
          <a:xfrm>
            <a:off x="658368" y="457200"/>
            <a:ext cx="0" cy="402336"/>
          </a:xfrm>
          <a:prstGeom prst="line">
            <a:avLst/>
          </a:prstGeom>
          <a:noFill/>
          <a:ln w="9525">
            <a:solidFill>
              <a:srgbClr val="9A9A9A"/>
            </a:solidFill>
            <a:prstDash val="solid"/>
          </a:ln>
        </p:spPr>
      </p:sp>
      <p:sp>
        <p:nvSpPr>
          <p:cNvPr id="5" name="Shape 3"/>
          <p:cNvSpPr/>
          <p:nvPr/>
        </p:nvSpPr>
        <p:spPr>
          <a:xfrm>
            <a:off x="658368" y="5998464"/>
            <a:ext cx="0" cy="402336"/>
          </a:xfrm>
          <a:prstGeom prst="line">
            <a:avLst/>
          </a:prstGeom>
          <a:noFill/>
          <a:ln w="9525">
            <a:solidFill>
              <a:srgbClr val="9A9A9A"/>
            </a:solidFill>
            <a:prstDash val="solid"/>
          </a:ln>
        </p:spPr>
      </p:sp>
      <p:sp>
        <p:nvSpPr>
          <p:cNvPr id="6" name="Shape 4"/>
          <p:cNvSpPr/>
          <p:nvPr/>
        </p:nvSpPr>
        <p:spPr>
          <a:xfrm>
            <a:off x="11503152" y="457200"/>
            <a:ext cx="0" cy="402336"/>
          </a:xfrm>
          <a:prstGeom prst="line">
            <a:avLst/>
          </a:prstGeom>
          <a:noFill/>
          <a:ln w="9525">
            <a:solidFill>
              <a:srgbClr val="9A9A9A"/>
            </a:solidFill>
            <a:prstDash val="solid"/>
          </a:ln>
        </p:spPr>
      </p:sp>
      <p:sp>
        <p:nvSpPr>
          <p:cNvPr id="7" name="Shape 5"/>
          <p:cNvSpPr/>
          <p:nvPr/>
        </p:nvSpPr>
        <p:spPr>
          <a:xfrm>
            <a:off x="11503152" y="5998464"/>
            <a:ext cx="0" cy="402336"/>
          </a:xfrm>
          <a:prstGeom prst="line">
            <a:avLst/>
          </a:prstGeom>
          <a:noFill/>
          <a:ln w="9525">
            <a:solidFill>
              <a:srgbClr val="9A9A9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6B6B6B"/>
                </a:solidFill>
                <a:latin typeface="Arial" pitchFamily="34" charset="0"/>
                <a:ea typeface="Arial" pitchFamily="34" charset="-122"/>
                <a:cs typeface="Arial" pitchFamily="34" charset="-120"/>
              </a:rPr>
              <a:t>ÖĞRETİCİ BİR BENZETME, SINIRINI BİLEREK</a:t>
            </a:r>
            <a:endParaRPr lang="en-US" sz="1100" dirty="0"/>
          </a:p>
        </p:txBody>
      </p:sp>
      <p:sp>
        <p:nvSpPr>
          <p:cNvPr id="9" name="Text 7"/>
          <p:cNvSpPr txBox="1"/>
          <p:nvPr/>
        </p:nvSpPr>
        <p:spPr>
          <a:xfrm>
            <a:off x="822960" y="1188720"/>
            <a:ext cx="10515600" cy="731520"/>
          </a:xfrm>
          <a:prstGeom prst="rect">
            <a:avLst/>
          </a:prstGeom>
          <a:noFill/>
          <a:ln/>
        </p:spPr>
        <p:txBody>
          <a:bodyPr wrap="square" lIns="0" tIns="0" rIns="0" bIns="0" rtlCol="0" anchor="ctr"/>
          <a:lstStyle/>
          <a:p>
            <a:pPr algn="ctr" indent="0" marL="0">
              <a:buNone/>
            </a:pPr>
            <a:r>
              <a:rPr lang="en-US" sz="3000" dirty="0">
                <a:solidFill>
                  <a:srgbClr val="111111"/>
                </a:solidFill>
                <a:latin typeface="Arial" pitchFamily="34" charset="0"/>
                <a:ea typeface="Arial" pitchFamily="34" charset="-122"/>
                <a:cs typeface="Arial" pitchFamily="34" charset="-120"/>
              </a:rPr>
              <a:t>İnsan hafızası ve </a:t>
            </a:r>
            <a:pPr algn="ctr" indent="0" marL="0">
              <a:buNone/>
            </a:pPr>
            <a:r>
              <a:rPr lang="en-US" sz="3000" b="1" i="1" dirty="0">
                <a:solidFill>
                  <a:srgbClr val="6D4AE0"/>
                </a:solidFill>
                <a:latin typeface="Cambria" pitchFamily="34" charset="0"/>
                <a:ea typeface="Cambria" pitchFamily="34" charset="-122"/>
                <a:cs typeface="Cambria" pitchFamily="34" charset="-120"/>
              </a:rPr>
              <a:t>yapay zekânın bilgisi</a:t>
            </a:r>
            <a:endParaRPr lang="en-US" sz="3000" dirty="0"/>
          </a:p>
        </p:txBody>
      </p:sp>
      <p:sp>
        <p:nvSpPr>
          <p:cNvPr id="10" name="Shape 8"/>
          <p:cNvSpPr/>
          <p:nvPr/>
        </p:nvSpPr>
        <p:spPr>
          <a:xfrm>
            <a:off x="868680" y="1965960"/>
            <a:ext cx="5074920" cy="1691640"/>
          </a:xfrm>
          <a:prstGeom prst="roundRect">
            <a:avLst>
              <a:gd name="adj" fmla="val 2162"/>
            </a:avLst>
          </a:prstGeom>
          <a:solidFill>
            <a:srgbClr val="E4E4E4"/>
          </a:solidFill>
          <a:ln w="9525">
            <a:solidFill>
              <a:srgbClr val="C2C2C2"/>
            </a:solidFill>
            <a:prstDash val="solid"/>
          </a:ln>
        </p:spPr>
      </p:sp>
      <p:sp>
        <p:nvSpPr>
          <p:cNvPr id="11" name="Text 9"/>
          <p:cNvSpPr txBox="1"/>
          <p:nvPr/>
        </p:nvSpPr>
        <p:spPr>
          <a:xfrm>
            <a:off x="1143000" y="2103120"/>
            <a:ext cx="4572000" cy="256032"/>
          </a:xfrm>
          <a:prstGeom prst="rect">
            <a:avLst/>
          </a:prstGeom>
          <a:noFill/>
          <a:ln/>
        </p:spPr>
        <p:txBody>
          <a:bodyPr wrap="square" lIns="0" tIns="0" rIns="0" bIns="0" rtlCol="0" anchor="ctr"/>
          <a:lstStyle/>
          <a:p>
            <a:pPr indent="0" marL="0">
              <a:buNone/>
            </a:pPr>
            <a:r>
              <a:rPr lang="en-US" sz="1100" spc="240" kern="0" dirty="0">
                <a:solidFill>
                  <a:srgbClr val="777777"/>
                </a:solidFill>
                <a:latin typeface="Arial" pitchFamily="34" charset="0"/>
                <a:ea typeface="Arial" pitchFamily="34" charset="-122"/>
                <a:cs typeface="Arial" pitchFamily="34" charset="-120"/>
              </a:rPr>
              <a:t>İNSAN HAFIZASI</a:t>
            </a:r>
            <a:endParaRPr lang="en-US" sz="1100" dirty="0"/>
          </a:p>
        </p:txBody>
      </p:sp>
      <p:sp>
        <p:nvSpPr>
          <p:cNvPr id="12" name="Text 10"/>
          <p:cNvSpPr txBox="1"/>
          <p:nvPr/>
        </p:nvSpPr>
        <p:spPr>
          <a:xfrm>
            <a:off x="1143000" y="2423160"/>
            <a:ext cx="4572000" cy="1097280"/>
          </a:xfrm>
          <a:prstGeom prst="rect">
            <a:avLst/>
          </a:prstGeom>
          <a:noFill/>
          <a:ln/>
        </p:spPr>
        <p:txBody>
          <a:bodyPr wrap="square" lIns="0" tIns="0" rIns="0" bIns="0" rtlCol="0" anchor="t"/>
          <a:lstStyle/>
          <a:p>
            <a:pPr indent="0" marL="0">
              <a:buNone/>
            </a:pPr>
            <a:r>
              <a:rPr lang="en-US" sz="1600" dirty="0">
                <a:solidFill>
                  <a:srgbClr val="333333"/>
                </a:solidFill>
                <a:latin typeface="Arial" pitchFamily="34" charset="0"/>
                <a:ea typeface="Arial" pitchFamily="34" charset="-122"/>
                <a:cs typeface="Arial" pitchFamily="34" charset="-120"/>
              </a:rPr>
              <a:t>Deneyim, reklam, tavsiye, fuar, geçmiş temaslar. Yıllar içinde birikir.</a:t>
            </a:r>
            <a:endParaRPr lang="en-US" sz="1600" dirty="0"/>
          </a:p>
        </p:txBody>
      </p:sp>
      <p:sp>
        <p:nvSpPr>
          <p:cNvPr id="13" name="Shape 11"/>
          <p:cNvSpPr/>
          <p:nvPr/>
        </p:nvSpPr>
        <p:spPr>
          <a:xfrm>
            <a:off x="6217920" y="1965960"/>
            <a:ext cx="5074920" cy="1691640"/>
          </a:xfrm>
          <a:prstGeom prst="roundRect">
            <a:avLst>
              <a:gd name="adj" fmla="val 2162"/>
            </a:avLst>
          </a:prstGeom>
          <a:solidFill>
            <a:srgbClr val="E2DCF7"/>
          </a:solidFill>
          <a:ln w="9525">
            <a:solidFill>
              <a:srgbClr val="6D4AE0"/>
            </a:solidFill>
            <a:prstDash val="solid"/>
          </a:ln>
        </p:spPr>
      </p:sp>
      <p:sp>
        <p:nvSpPr>
          <p:cNvPr id="14" name="Text 12"/>
          <p:cNvSpPr txBox="1"/>
          <p:nvPr/>
        </p:nvSpPr>
        <p:spPr>
          <a:xfrm>
            <a:off x="6492240" y="2103120"/>
            <a:ext cx="4572000" cy="256032"/>
          </a:xfrm>
          <a:prstGeom prst="rect">
            <a:avLst/>
          </a:prstGeom>
          <a:noFill/>
          <a:ln/>
        </p:spPr>
        <p:txBody>
          <a:bodyPr wrap="square" lIns="0" tIns="0" rIns="0" bIns="0" rtlCol="0" anchor="ctr"/>
          <a:lstStyle/>
          <a:p>
            <a:pPr indent="0" marL="0">
              <a:buNone/>
            </a:pPr>
            <a:r>
              <a:rPr lang="en-US" sz="1100" spc="240" kern="0" dirty="0">
                <a:solidFill>
                  <a:srgbClr val="6D4AE0"/>
                </a:solidFill>
                <a:latin typeface="Arial" pitchFamily="34" charset="0"/>
                <a:ea typeface="Arial" pitchFamily="34" charset="-122"/>
                <a:cs typeface="Arial" pitchFamily="34" charset="-120"/>
              </a:rPr>
              <a:t>YAPAY ZEKÂ YANITI</a:t>
            </a:r>
            <a:endParaRPr lang="en-US" sz="1100" dirty="0"/>
          </a:p>
        </p:txBody>
      </p:sp>
      <p:sp>
        <p:nvSpPr>
          <p:cNvPr id="15" name="Text 13"/>
          <p:cNvSpPr txBox="1"/>
          <p:nvPr/>
        </p:nvSpPr>
        <p:spPr>
          <a:xfrm>
            <a:off x="6492240" y="2423160"/>
            <a:ext cx="4572000" cy="1143000"/>
          </a:xfrm>
          <a:prstGeom prst="rect">
            <a:avLst/>
          </a:prstGeom>
          <a:noFill/>
          <a:ln/>
        </p:spPr>
        <p:txBody>
          <a:bodyPr wrap="square" lIns="0" tIns="0" rIns="0" bIns="0" rtlCol="0" anchor="t"/>
          <a:lstStyle/>
          <a:p>
            <a:pPr indent="0" marL="0">
              <a:buNone/>
            </a:pPr>
            <a:r>
              <a:rPr lang="en-US" sz="1600" dirty="0">
                <a:solidFill>
                  <a:srgbClr val="2A1C6B"/>
                </a:solidFill>
                <a:latin typeface="Arial" pitchFamily="34" charset="0"/>
                <a:ea typeface="Arial" pitchFamily="34" charset="-122"/>
                <a:cs typeface="Arial" pitchFamily="34" charset="-120"/>
              </a:rPr>
              <a:t>Eğitimden öğrenilen örüntüler, o an getirilen web kaynakları, ürün verisi ve konuşma bağlamı birlikte rol oynar.</a:t>
            </a:r>
            <a:endParaRPr lang="en-US" sz="1600" dirty="0"/>
          </a:p>
        </p:txBody>
      </p:sp>
      <p:sp>
        <p:nvSpPr>
          <p:cNvPr id="16" name="Text 14"/>
          <p:cNvSpPr txBox="1"/>
          <p:nvPr/>
        </p:nvSpPr>
        <p:spPr>
          <a:xfrm>
            <a:off x="868680" y="3794760"/>
            <a:ext cx="10424160" cy="640080"/>
          </a:xfrm>
          <a:prstGeom prst="rect">
            <a:avLst/>
          </a:prstGeom>
          <a:noFill/>
          <a:ln/>
        </p:spPr>
        <p:txBody>
          <a:bodyPr wrap="square" lIns="0" tIns="0" rIns="0" bIns="0" rtlCol="0" anchor="ctr"/>
          <a:lstStyle/>
          <a:p>
            <a:pPr algn="ctr" indent="0" marL="0">
              <a:buNone/>
            </a:pPr>
            <a:r>
              <a:rPr lang="en-US" sz="1600" dirty="0">
                <a:solidFill>
                  <a:srgbClr val="333333"/>
                </a:solidFill>
                <a:latin typeface="Arial" pitchFamily="34" charset="0"/>
                <a:ea typeface="Arial" pitchFamily="34" charset="-122"/>
                <a:cs typeface="Arial" pitchFamily="34" charset="-120"/>
              </a:rPr>
              <a:t>Bir web sayfasını güncellemek, temel modeli hemen yeniden eğitmez. Soru şu: hangi arayüzde, hangi soruda, hangi kaynak kullanıldı?</a:t>
            </a:r>
            <a:endParaRPr lang="en-US" sz="1600" dirty="0"/>
          </a:p>
        </p:txBody>
      </p:sp>
      <p:sp>
        <p:nvSpPr>
          <p:cNvPr id="17" name="Shape 15"/>
          <p:cNvSpPr/>
          <p:nvPr/>
        </p:nvSpPr>
        <p:spPr>
          <a:xfrm>
            <a:off x="868680" y="4572000"/>
            <a:ext cx="10424160" cy="1143000"/>
          </a:xfrm>
          <a:prstGeom prst="rect">
            <a:avLst/>
          </a:prstGeom>
          <a:solidFill>
            <a:srgbClr val="E6E6E6"/>
          </a:solidFill>
          <a:ln w="12700">
            <a:solidFill>
              <a:srgbClr val="E6E6E6"/>
            </a:solidFill>
            <a:prstDash val="solid"/>
          </a:ln>
        </p:spPr>
      </p:sp>
      <p:sp>
        <p:nvSpPr>
          <p:cNvPr id="18" name="Shape 16"/>
          <p:cNvSpPr/>
          <p:nvPr/>
        </p:nvSpPr>
        <p:spPr>
          <a:xfrm>
            <a:off x="868680" y="4572000"/>
            <a:ext cx="0" cy="1143000"/>
          </a:xfrm>
          <a:prstGeom prst="line">
            <a:avLst/>
          </a:prstGeom>
          <a:noFill/>
          <a:ln w="25400">
            <a:solidFill>
              <a:srgbClr val="8A8A8A"/>
            </a:solidFill>
            <a:prstDash val="solid"/>
          </a:ln>
        </p:spPr>
      </p:sp>
      <p:sp>
        <p:nvSpPr>
          <p:cNvPr id="19" name="Text 17"/>
          <p:cNvSpPr txBox="1"/>
          <p:nvPr/>
        </p:nvSpPr>
        <p:spPr>
          <a:xfrm>
            <a:off x="1143000" y="4700016"/>
            <a:ext cx="3657600" cy="237744"/>
          </a:xfrm>
          <a:prstGeom prst="rect">
            <a:avLst/>
          </a:prstGeom>
          <a:noFill/>
          <a:ln/>
        </p:spPr>
        <p:txBody>
          <a:bodyPr wrap="square" lIns="0" tIns="0" rIns="0" bIns="0" rtlCol="0" anchor="ctr"/>
          <a:lstStyle/>
          <a:p>
            <a:pPr indent="0" marL="0">
              <a:buNone/>
            </a:pPr>
            <a:r>
              <a:rPr lang="en-US" sz="1000" spc="240" kern="0" dirty="0">
                <a:solidFill>
                  <a:srgbClr val="8A8A8A"/>
                </a:solidFill>
                <a:latin typeface="Arial" pitchFamily="34" charset="0"/>
                <a:ea typeface="Arial" pitchFamily="34" charset="-122"/>
                <a:cs typeface="Arial" pitchFamily="34" charset="-120"/>
              </a:rPr>
              <a:t>BENİM OKUMAM</a:t>
            </a:r>
            <a:endParaRPr lang="en-US" sz="1000" dirty="0"/>
          </a:p>
        </p:txBody>
      </p:sp>
      <p:sp>
        <p:nvSpPr>
          <p:cNvPr id="20" name="Text 18"/>
          <p:cNvSpPr txBox="1"/>
          <p:nvPr/>
        </p:nvSpPr>
        <p:spPr>
          <a:xfrm>
            <a:off x="1143000" y="4956048"/>
            <a:ext cx="9921240" cy="667512"/>
          </a:xfrm>
          <a:prstGeom prst="rect">
            <a:avLst/>
          </a:prstGeom>
          <a:noFill/>
          <a:ln/>
        </p:spPr>
        <p:txBody>
          <a:bodyPr wrap="square" lIns="0" tIns="0" rIns="0" bIns="0" rtlCol="0" anchor="t"/>
          <a:lstStyle/>
          <a:p>
            <a:pPr indent="0" marL="0">
              <a:buNone/>
            </a:pPr>
            <a:r>
              <a:rPr lang="en-US" sz="1500" i="1" dirty="0">
                <a:solidFill>
                  <a:srgbClr val="555555"/>
                </a:solidFill>
                <a:latin typeface="Arial" pitchFamily="34" charset="0"/>
                <a:ea typeface="Arial" pitchFamily="34" charset="-122"/>
                <a:cs typeface="Arial" pitchFamily="34" charset="-120"/>
              </a:rPr>
              <a:t>Fuarda tanıştığınız alıcının aklında kalmak hâlâ işin yarısı. Diğer yarısı, o alıcının asistanı sizi sorduğunda doğru cevabın çıkması. Ben ikisini ayrı bütçe değil, aynı işin iki yüzü olarak görüyorum.</a:t>
            </a:r>
            <a:endParaRPr lang="en-US" sz="1500" dirty="0"/>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name="Slide 16">
    <p:bg>
      <p:bgPr>
        <a:solidFill>
          <a:srgbClr val="EFEFEF"/>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9A9A9A"/>
            </a:solidFill>
            <a:prstDash val="solid"/>
          </a:ln>
        </p:spPr>
      </p:sp>
      <p:sp>
        <p:nvSpPr>
          <p:cNvPr id="3" name="Shape 1"/>
          <p:cNvSpPr/>
          <p:nvPr/>
        </p:nvSpPr>
        <p:spPr>
          <a:xfrm>
            <a:off x="658368" y="6199632"/>
            <a:ext cx="10844784" cy="0"/>
          </a:xfrm>
          <a:prstGeom prst="line">
            <a:avLst/>
          </a:prstGeom>
          <a:noFill/>
          <a:ln w="9525">
            <a:solidFill>
              <a:srgbClr val="9A9A9A"/>
            </a:solidFill>
            <a:prstDash val="solid"/>
          </a:ln>
        </p:spPr>
      </p:sp>
      <p:sp>
        <p:nvSpPr>
          <p:cNvPr id="4" name="Shape 2"/>
          <p:cNvSpPr/>
          <p:nvPr/>
        </p:nvSpPr>
        <p:spPr>
          <a:xfrm>
            <a:off x="658368" y="457200"/>
            <a:ext cx="0" cy="402336"/>
          </a:xfrm>
          <a:prstGeom prst="line">
            <a:avLst/>
          </a:prstGeom>
          <a:noFill/>
          <a:ln w="9525">
            <a:solidFill>
              <a:srgbClr val="9A9A9A"/>
            </a:solidFill>
            <a:prstDash val="solid"/>
          </a:ln>
        </p:spPr>
      </p:sp>
      <p:sp>
        <p:nvSpPr>
          <p:cNvPr id="5" name="Shape 3"/>
          <p:cNvSpPr/>
          <p:nvPr/>
        </p:nvSpPr>
        <p:spPr>
          <a:xfrm>
            <a:off x="658368" y="5998464"/>
            <a:ext cx="0" cy="402336"/>
          </a:xfrm>
          <a:prstGeom prst="line">
            <a:avLst/>
          </a:prstGeom>
          <a:noFill/>
          <a:ln w="9525">
            <a:solidFill>
              <a:srgbClr val="9A9A9A"/>
            </a:solidFill>
            <a:prstDash val="solid"/>
          </a:ln>
        </p:spPr>
      </p:sp>
      <p:sp>
        <p:nvSpPr>
          <p:cNvPr id="6" name="Shape 4"/>
          <p:cNvSpPr/>
          <p:nvPr/>
        </p:nvSpPr>
        <p:spPr>
          <a:xfrm>
            <a:off x="11503152" y="457200"/>
            <a:ext cx="0" cy="402336"/>
          </a:xfrm>
          <a:prstGeom prst="line">
            <a:avLst/>
          </a:prstGeom>
          <a:noFill/>
          <a:ln w="9525">
            <a:solidFill>
              <a:srgbClr val="9A9A9A"/>
            </a:solidFill>
            <a:prstDash val="solid"/>
          </a:ln>
        </p:spPr>
      </p:sp>
      <p:sp>
        <p:nvSpPr>
          <p:cNvPr id="7" name="Shape 5"/>
          <p:cNvSpPr/>
          <p:nvPr/>
        </p:nvSpPr>
        <p:spPr>
          <a:xfrm>
            <a:off x="11503152" y="5998464"/>
            <a:ext cx="0" cy="402336"/>
          </a:xfrm>
          <a:prstGeom prst="line">
            <a:avLst/>
          </a:prstGeom>
          <a:noFill/>
          <a:ln w="9525">
            <a:solidFill>
              <a:srgbClr val="9A9A9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6B6B6B"/>
                </a:solidFill>
                <a:latin typeface="Arial" pitchFamily="34" charset="0"/>
                <a:ea typeface="Arial" pitchFamily="34" charset="-122"/>
                <a:cs typeface="Arial" pitchFamily="34" charset="-120"/>
              </a:rPr>
              <a:t>YAPILANDIRILMIŞ VERİ, SADE HÂLİ</a:t>
            </a:r>
            <a:endParaRPr lang="en-US" sz="1100" dirty="0"/>
          </a:p>
        </p:txBody>
      </p:sp>
      <p:sp>
        <p:nvSpPr>
          <p:cNvPr id="9" name="Text 7"/>
          <p:cNvSpPr txBox="1"/>
          <p:nvPr/>
        </p:nvSpPr>
        <p:spPr>
          <a:xfrm>
            <a:off x="822960" y="1188720"/>
            <a:ext cx="10515600" cy="731520"/>
          </a:xfrm>
          <a:prstGeom prst="rect">
            <a:avLst/>
          </a:prstGeom>
          <a:noFill/>
          <a:ln/>
        </p:spPr>
        <p:txBody>
          <a:bodyPr wrap="square" lIns="0" tIns="0" rIns="0" bIns="0" rtlCol="0" anchor="ctr"/>
          <a:lstStyle/>
          <a:p>
            <a:pPr algn="ctr" indent="0" marL="0">
              <a:buNone/>
            </a:pPr>
            <a:r>
              <a:rPr lang="en-US" sz="3000" dirty="0">
                <a:solidFill>
                  <a:srgbClr val="111111"/>
                </a:solidFill>
                <a:latin typeface="Arial" pitchFamily="34" charset="0"/>
                <a:ea typeface="Arial" pitchFamily="34" charset="-122"/>
                <a:cs typeface="Arial" pitchFamily="34" charset="-120"/>
              </a:rPr>
              <a:t>Üç bilgi, </a:t>
            </a:r>
            <a:pPr algn="ctr" indent="0" marL="0">
              <a:buNone/>
            </a:pPr>
            <a:r>
              <a:rPr lang="en-US" sz="3000" b="1" i="1" dirty="0">
                <a:solidFill>
                  <a:srgbClr val="6D4AE0"/>
                </a:solidFill>
                <a:latin typeface="Cambria" pitchFamily="34" charset="0"/>
                <a:ea typeface="Cambria" pitchFamily="34" charset="-122"/>
                <a:cs typeface="Cambria" pitchFamily="34" charset="-120"/>
              </a:rPr>
              <a:t>makinenin okuyacağı biçimde</a:t>
            </a:r>
            <a:endParaRPr lang="en-US" sz="3000" dirty="0"/>
          </a:p>
        </p:txBody>
      </p:sp>
      <p:sp>
        <p:nvSpPr>
          <p:cNvPr id="10" name="Text 8"/>
          <p:cNvSpPr txBox="1"/>
          <p:nvPr/>
        </p:nvSpPr>
        <p:spPr>
          <a:xfrm>
            <a:off x="941832" y="1874520"/>
            <a:ext cx="2057400" cy="256032"/>
          </a:xfrm>
          <a:prstGeom prst="rect">
            <a:avLst/>
          </a:prstGeom>
          <a:noFill/>
          <a:ln/>
        </p:spPr>
        <p:txBody>
          <a:bodyPr wrap="square" lIns="0" tIns="0" rIns="0" bIns="0" rtlCol="0" anchor="ctr"/>
          <a:lstStyle/>
          <a:p>
            <a:pPr indent="0" marL="0">
              <a:buNone/>
            </a:pPr>
            <a:r>
              <a:rPr lang="en-US" sz="1050" spc="200" kern="0" dirty="0">
                <a:solidFill>
                  <a:srgbClr val="777777"/>
                </a:solidFill>
                <a:latin typeface="Arial" pitchFamily="34" charset="0"/>
                <a:ea typeface="Arial" pitchFamily="34" charset="-122"/>
                <a:cs typeface="Arial" pitchFamily="34" charset="-120"/>
              </a:rPr>
              <a:t>KATMAN</a:t>
            </a:r>
            <a:endParaRPr lang="en-US" sz="1050" dirty="0"/>
          </a:p>
        </p:txBody>
      </p:sp>
      <p:sp>
        <p:nvSpPr>
          <p:cNvPr id="11" name="Text 9"/>
          <p:cNvSpPr txBox="1"/>
          <p:nvPr/>
        </p:nvSpPr>
        <p:spPr>
          <a:xfrm>
            <a:off x="3136392" y="1874520"/>
            <a:ext cx="3886200" cy="256032"/>
          </a:xfrm>
          <a:prstGeom prst="rect">
            <a:avLst/>
          </a:prstGeom>
          <a:noFill/>
          <a:ln/>
        </p:spPr>
        <p:txBody>
          <a:bodyPr wrap="square" lIns="0" tIns="0" rIns="0" bIns="0" rtlCol="0" anchor="ctr"/>
          <a:lstStyle/>
          <a:p>
            <a:pPr indent="0" marL="0">
              <a:buNone/>
            </a:pPr>
            <a:r>
              <a:rPr lang="en-US" sz="1050" spc="200" kern="0" dirty="0">
                <a:solidFill>
                  <a:srgbClr val="777777"/>
                </a:solidFill>
                <a:latin typeface="Arial" pitchFamily="34" charset="0"/>
                <a:ea typeface="Arial" pitchFamily="34" charset="-122"/>
                <a:cs typeface="Arial" pitchFamily="34" charset="-120"/>
              </a:rPr>
              <a:t>NE ANLATIR</a:t>
            </a:r>
            <a:endParaRPr lang="en-US" sz="1050" dirty="0"/>
          </a:p>
        </p:txBody>
      </p:sp>
      <p:sp>
        <p:nvSpPr>
          <p:cNvPr id="12" name="Text 10"/>
          <p:cNvSpPr txBox="1"/>
          <p:nvPr/>
        </p:nvSpPr>
        <p:spPr>
          <a:xfrm>
            <a:off x="7159752" y="1874520"/>
            <a:ext cx="4069080" cy="256032"/>
          </a:xfrm>
          <a:prstGeom prst="rect">
            <a:avLst/>
          </a:prstGeom>
          <a:noFill/>
          <a:ln/>
        </p:spPr>
        <p:txBody>
          <a:bodyPr wrap="square" lIns="0" tIns="0" rIns="0" bIns="0" rtlCol="0" anchor="ctr"/>
          <a:lstStyle/>
          <a:p>
            <a:pPr indent="0" marL="0">
              <a:buNone/>
            </a:pPr>
            <a:r>
              <a:rPr lang="en-US" sz="1050" spc="200" kern="0" dirty="0">
                <a:solidFill>
                  <a:srgbClr val="777777"/>
                </a:solidFill>
                <a:latin typeface="Arial" pitchFamily="34" charset="0"/>
                <a:ea typeface="Arial" pitchFamily="34" charset="-122"/>
                <a:cs typeface="Arial" pitchFamily="34" charset="-120"/>
              </a:rPr>
              <a:t>ÖRNEK ALAN</a:t>
            </a:r>
            <a:endParaRPr lang="en-US" sz="1050" dirty="0"/>
          </a:p>
        </p:txBody>
      </p:sp>
      <p:sp>
        <p:nvSpPr>
          <p:cNvPr id="13" name="Shape 11"/>
          <p:cNvSpPr/>
          <p:nvPr/>
        </p:nvSpPr>
        <p:spPr>
          <a:xfrm>
            <a:off x="868680" y="2203704"/>
            <a:ext cx="10424160" cy="0"/>
          </a:xfrm>
          <a:prstGeom prst="line">
            <a:avLst/>
          </a:prstGeom>
          <a:noFill/>
          <a:ln w="9525">
            <a:solidFill>
              <a:srgbClr val="C2C2C2"/>
            </a:solidFill>
            <a:prstDash val="dash"/>
          </a:ln>
        </p:spPr>
      </p:sp>
      <p:sp>
        <p:nvSpPr>
          <p:cNvPr id="14" name="Text 12"/>
          <p:cNvSpPr txBox="1"/>
          <p:nvPr/>
        </p:nvSpPr>
        <p:spPr>
          <a:xfrm>
            <a:off x="941832" y="2240280"/>
            <a:ext cx="2011680" cy="530352"/>
          </a:xfrm>
          <a:prstGeom prst="rect">
            <a:avLst/>
          </a:prstGeom>
          <a:noFill/>
          <a:ln/>
        </p:spPr>
        <p:txBody>
          <a:bodyPr wrap="square" lIns="0" tIns="0" rIns="0" bIns="0" rtlCol="0" anchor="ctr"/>
          <a:lstStyle/>
          <a:p>
            <a:pPr indent="0" marL="0">
              <a:buNone/>
            </a:pPr>
            <a:r>
              <a:rPr lang="en-US" sz="1600" b="1" dirty="0">
                <a:solidFill>
                  <a:srgbClr val="111111"/>
                </a:solidFill>
                <a:latin typeface="Arial" pitchFamily="34" charset="0"/>
                <a:ea typeface="Arial" pitchFamily="34" charset="-122"/>
                <a:cs typeface="Arial" pitchFamily="34" charset="-120"/>
              </a:rPr>
              <a:t>Kimlik</a:t>
            </a:r>
            <a:endParaRPr lang="en-US" sz="1600" dirty="0"/>
          </a:p>
        </p:txBody>
      </p:sp>
      <p:sp>
        <p:nvSpPr>
          <p:cNvPr id="15" name="Text 13"/>
          <p:cNvSpPr txBox="1"/>
          <p:nvPr/>
        </p:nvSpPr>
        <p:spPr>
          <a:xfrm>
            <a:off x="3136392" y="2240280"/>
            <a:ext cx="3840480" cy="530352"/>
          </a:xfrm>
          <a:prstGeom prst="rect">
            <a:avLst/>
          </a:prstGeom>
          <a:noFill/>
          <a:ln/>
        </p:spPr>
        <p:txBody>
          <a:bodyPr wrap="square" lIns="0" tIns="0" rIns="0" bIns="0" rtlCol="0" anchor="ctr"/>
          <a:lstStyle/>
          <a:p>
            <a:pPr indent="0" marL="0">
              <a:buNone/>
            </a:pPr>
            <a:r>
              <a:rPr lang="en-US" sz="1600" dirty="0">
                <a:solidFill>
                  <a:srgbClr val="333333"/>
                </a:solidFill>
                <a:latin typeface="Arial" pitchFamily="34" charset="0"/>
                <a:ea typeface="Arial" pitchFamily="34" charset="-122"/>
                <a:cs typeface="Arial" pitchFamily="34" charset="-120"/>
              </a:rPr>
              <a:t>Kim olduğunuz, nerede olduğunuz</a:t>
            </a:r>
            <a:endParaRPr lang="en-US" sz="1600" dirty="0"/>
          </a:p>
        </p:txBody>
      </p:sp>
      <p:sp>
        <p:nvSpPr>
          <p:cNvPr id="16" name="Text 14"/>
          <p:cNvSpPr txBox="1"/>
          <p:nvPr/>
        </p:nvSpPr>
        <p:spPr>
          <a:xfrm>
            <a:off x="7159752" y="2240280"/>
            <a:ext cx="4023360" cy="530352"/>
          </a:xfrm>
          <a:prstGeom prst="rect">
            <a:avLst/>
          </a:prstGeom>
          <a:noFill/>
          <a:ln/>
        </p:spPr>
        <p:txBody>
          <a:bodyPr wrap="square" lIns="0" tIns="0" rIns="0" bIns="0" rtlCol="0" anchor="ctr"/>
          <a:lstStyle/>
          <a:p>
            <a:pPr indent="0" marL="0">
              <a:buNone/>
            </a:pPr>
            <a:r>
              <a:rPr lang="en-US" sz="1600" dirty="0">
                <a:solidFill>
                  <a:srgbClr val="333333"/>
                </a:solidFill>
                <a:latin typeface="Arial" pitchFamily="34" charset="0"/>
                <a:ea typeface="Arial" pitchFamily="34" charset="-122"/>
                <a:cs typeface="Arial" pitchFamily="34" charset="-120"/>
              </a:rPr>
              <a:t>Firma adı, adres, iletişim, belge</a:t>
            </a:r>
            <a:endParaRPr lang="en-US" sz="1600" dirty="0"/>
          </a:p>
        </p:txBody>
      </p:sp>
      <p:sp>
        <p:nvSpPr>
          <p:cNvPr id="17" name="Shape 15"/>
          <p:cNvSpPr/>
          <p:nvPr/>
        </p:nvSpPr>
        <p:spPr>
          <a:xfrm>
            <a:off x="868680" y="2807208"/>
            <a:ext cx="10424160" cy="0"/>
          </a:xfrm>
          <a:prstGeom prst="line">
            <a:avLst/>
          </a:prstGeom>
          <a:noFill/>
          <a:ln w="9525">
            <a:solidFill>
              <a:srgbClr val="C2C2C2"/>
            </a:solidFill>
            <a:prstDash val="dash"/>
          </a:ln>
        </p:spPr>
      </p:sp>
      <p:sp>
        <p:nvSpPr>
          <p:cNvPr id="18" name="Text 16"/>
          <p:cNvSpPr txBox="1"/>
          <p:nvPr/>
        </p:nvSpPr>
        <p:spPr>
          <a:xfrm>
            <a:off x="941832" y="2843784"/>
            <a:ext cx="2011680" cy="530352"/>
          </a:xfrm>
          <a:prstGeom prst="rect">
            <a:avLst/>
          </a:prstGeom>
          <a:noFill/>
          <a:ln/>
        </p:spPr>
        <p:txBody>
          <a:bodyPr wrap="square" lIns="0" tIns="0" rIns="0" bIns="0" rtlCol="0" anchor="ctr"/>
          <a:lstStyle/>
          <a:p>
            <a:pPr indent="0" marL="0">
              <a:buNone/>
            </a:pPr>
            <a:r>
              <a:rPr lang="en-US" sz="1600" b="1" dirty="0">
                <a:solidFill>
                  <a:srgbClr val="111111"/>
                </a:solidFill>
                <a:latin typeface="Arial" pitchFamily="34" charset="0"/>
                <a:ea typeface="Arial" pitchFamily="34" charset="-122"/>
                <a:cs typeface="Arial" pitchFamily="34" charset="-120"/>
              </a:rPr>
              <a:t>Ürün</a:t>
            </a:r>
            <a:endParaRPr lang="en-US" sz="1600" dirty="0"/>
          </a:p>
        </p:txBody>
      </p:sp>
      <p:sp>
        <p:nvSpPr>
          <p:cNvPr id="19" name="Text 17"/>
          <p:cNvSpPr txBox="1"/>
          <p:nvPr/>
        </p:nvSpPr>
        <p:spPr>
          <a:xfrm>
            <a:off x="3136392" y="2843784"/>
            <a:ext cx="3840480" cy="530352"/>
          </a:xfrm>
          <a:prstGeom prst="rect">
            <a:avLst/>
          </a:prstGeom>
          <a:noFill/>
          <a:ln/>
        </p:spPr>
        <p:txBody>
          <a:bodyPr wrap="square" lIns="0" tIns="0" rIns="0" bIns="0" rtlCol="0" anchor="ctr"/>
          <a:lstStyle/>
          <a:p>
            <a:pPr indent="0" marL="0">
              <a:buNone/>
            </a:pPr>
            <a:r>
              <a:rPr lang="en-US" sz="1600" dirty="0">
                <a:solidFill>
                  <a:srgbClr val="333333"/>
                </a:solidFill>
                <a:latin typeface="Arial" pitchFamily="34" charset="0"/>
                <a:ea typeface="Arial" pitchFamily="34" charset="-122"/>
                <a:cs typeface="Arial" pitchFamily="34" charset="-120"/>
              </a:rPr>
              <a:t>Ne sattığınız</a:t>
            </a:r>
            <a:endParaRPr lang="en-US" sz="1600" dirty="0"/>
          </a:p>
        </p:txBody>
      </p:sp>
      <p:sp>
        <p:nvSpPr>
          <p:cNvPr id="20" name="Text 18"/>
          <p:cNvSpPr txBox="1"/>
          <p:nvPr/>
        </p:nvSpPr>
        <p:spPr>
          <a:xfrm>
            <a:off x="7159752" y="2843784"/>
            <a:ext cx="4023360" cy="530352"/>
          </a:xfrm>
          <a:prstGeom prst="rect">
            <a:avLst/>
          </a:prstGeom>
          <a:noFill/>
          <a:ln/>
        </p:spPr>
        <p:txBody>
          <a:bodyPr wrap="square" lIns="0" tIns="0" rIns="0" bIns="0" rtlCol="0" anchor="ctr"/>
          <a:lstStyle/>
          <a:p>
            <a:pPr indent="0" marL="0">
              <a:buNone/>
            </a:pPr>
            <a:r>
              <a:rPr lang="en-US" sz="1600" dirty="0">
                <a:solidFill>
                  <a:srgbClr val="333333"/>
                </a:solidFill>
                <a:latin typeface="Arial" pitchFamily="34" charset="0"/>
                <a:ea typeface="Arial" pitchFamily="34" charset="-122"/>
                <a:cs typeface="Arial" pitchFamily="34" charset="-120"/>
              </a:rPr>
              <a:t>Ürün kodu, malzeme, ölçü, gramaj</a:t>
            </a:r>
            <a:endParaRPr lang="en-US" sz="1600" dirty="0"/>
          </a:p>
        </p:txBody>
      </p:sp>
      <p:sp>
        <p:nvSpPr>
          <p:cNvPr id="21" name="Shape 19"/>
          <p:cNvSpPr/>
          <p:nvPr/>
        </p:nvSpPr>
        <p:spPr>
          <a:xfrm>
            <a:off x="868680" y="3410712"/>
            <a:ext cx="10424160" cy="0"/>
          </a:xfrm>
          <a:prstGeom prst="line">
            <a:avLst/>
          </a:prstGeom>
          <a:noFill/>
          <a:ln w="9525">
            <a:solidFill>
              <a:srgbClr val="C2C2C2"/>
            </a:solidFill>
            <a:prstDash val="dash"/>
          </a:ln>
        </p:spPr>
      </p:sp>
      <p:sp>
        <p:nvSpPr>
          <p:cNvPr id="22" name="Text 20"/>
          <p:cNvSpPr txBox="1"/>
          <p:nvPr/>
        </p:nvSpPr>
        <p:spPr>
          <a:xfrm>
            <a:off x="941832" y="3447288"/>
            <a:ext cx="2011680" cy="530352"/>
          </a:xfrm>
          <a:prstGeom prst="rect">
            <a:avLst/>
          </a:prstGeom>
          <a:noFill/>
          <a:ln/>
        </p:spPr>
        <p:txBody>
          <a:bodyPr wrap="square" lIns="0" tIns="0" rIns="0" bIns="0" rtlCol="0" anchor="ctr"/>
          <a:lstStyle/>
          <a:p>
            <a:pPr indent="0" marL="0">
              <a:buNone/>
            </a:pPr>
            <a:r>
              <a:rPr lang="en-US" sz="1600" b="1" dirty="0">
                <a:solidFill>
                  <a:srgbClr val="111111"/>
                </a:solidFill>
                <a:latin typeface="Arial" pitchFamily="34" charset="0"/>
                <a:ea typeface="Arial" pitchFamily="34" charset="-122"/>
                <a:cs typeface="Arial" pitchFamily="34" charset="-120"/>
              </a:rPr>
              <a:t>Teklif</a:t>
            </a:r>
            <a:endParaRPr lang="en-US" sz="1600" dirty="0"/>
          </a:p>
        </p:txBody>
      </p:sp>
      <p:sp>
        <p:nvSpPr>
          <p:cNvPr id="23" name="Text 21"/>
          <p:cNvSpPr txBox="1"/>
          <p:nvPr/>
        </p:nvSpPr>
        <p:spPr>
          <a:xfrm>
            <a:off x="3136392" y="3447288"/>
            <a:ext cx="3840480" cy="530352"/>
          </a:xfrm>
          <a:prstGeom prst="rect">
            <a:avLst/>
          </a:prstGeom>
          <a:noFill/>
          <a:ln/>
        </p:spPr>
        <p:txBody>
          <a:bodyPr wrap="square" lIns="0" tIns="0" rIns="0" bIns="0" rtlCol="0" anchor="ctr"/>
          <a:lstStyle/>
          <a:p>
            <a:pPr indent="0" marL="0">
              <a:buNone/>
            </a:pPr>
            <a:r>
              <a:rPr lang="en-US" sz="1600" dirty="0">
                <a:solidFill>
                  <a:srgbClr val="333333"/>
                </a:solidFill>
                <a:latin typeface="Arial" pitchFamily="34" charset="0"/>
                <a:ea typeface="Arial" pitchFamily="34" charset="-122"/>
                <a:cs typeface="Arial" pitchFamily="34" charset="-120"/>
              </a:rPr>
              <a:t>Hangi koşulla sattığınız</a:t>
            </a:r>
            <a:endParaRPr lang="en-US" sz="1600" dirty="0"/>
          </a:p>
        </p:txBody>
      </p:sp>
      <p:sp>
        <p:nvSpPr>
          <p:cNvPr id="24" name="Text 22"/>
          <p:cNvSpPr txBox="1"/>
          <p:nvPr/>
        </p:nvSpPr>
        <p:spPr>
          <a:xfrm>
            <a:off x="7159752" y="3447288"/>
            <a:ext cx="4023360" cy="530352"/>
          </a:xfrm>
          <a:prstGeom prst="rect">
            <a:avLst/>
          </a:prstGeom>
          <a:noFill/>
          <a:ln/>
        </p:spPr>
        <p:txBody>
          <a:bodyPr wrap="square" lIns="0" tIns="0" rIns="0" bIns="0" rtlCol="0" anchor="ctr"/>
          <a:lstStyle/>
          <a:p>
            <a:pPr indent="0" marL="0">
              <a:buNone/>
            </a:pPr>
            <a:r>
              <a:rPr lang="en-US" sz="1600" dirty="0">
                <a:solidFill>
                  <a:srgbClr val="333333"/>
                </a:solidFill>
                <a:latin typeface="Arial" pitchFamily="34" charset="0"/>
                <a:ea typeface="Arial" pitchFamily="34" charset="-122"/>
                <a:cs typeface="Arial" pitchFamily="34" charset="-120"/>
              </a:rPr>
              <a:t>Minimum sipariş, teslim süresi, fiyat aralığı</a:t>
            </a:r>
            <a:endParaRPr lang="en-US" sz="1600" dirty="0"/>
          </a:p>
        </p:txBody>
      </p:sp>
      <p:sp>
        <p:nvSpPr>
          <p:cNvPr id="25" name="Shape 23"/>
          <p:cNvSpPr/>
          <p:nvPr/>
        </p:nvSpPr>
        <p:spPr>
          <a:xfrm>
            <a:off x="868680" y="4014216"/>
            <a:ext cx="10424160" cy="0"/>
          </a:xfrm>
          <a:prstGeom prst="line">
            <a:avLst/>
          </a:prstGeom>
          <a:noFill/>
          <a:ln w="9525">
            <a:solidFill>
              <a:srgbClr val="C2C2C2"/>
            </a:solidFill>
            <a:prstDash val="dash"/>
          </a:ln>
        </p:spPr>
      </p:sp>
      <p:sp>
        <p:nvSpPr>
          <p:cNvPr id="26" name="Shape 24"/>
          <p:cNvSpPr/>
          <p:nvPr/>
        </p:nvSpPr>
        <p:spPr>
          <a:xfrm>
            <a:off x="3017520" y="2203704"/>
            <a:ext cx="0" cy="1810512"/>
          </a:xfrm>
          <a:prstGeom prst="line">
            <a:avLst/>
          </a:prstGeom>
          <a:noFill/>
          <a:ln w="9525">
            <a:solidFill>
              <a:srgbClr val="C2C2C2"/>
            </a:solidFill>
            <a:prstDash val="dash"/>
          </a:ln>
        </p:spPr>
      </p:sp>
      <p:sp>
        <p:nvSpPr>
          <p:cNvPr id="27" name="Shape 25"/>
          <p:cNvSpPr/>
          <p:nvPr/>
        </p:nvSpPr>
        <p:spPr>
          <a:xfrm>
            <a:off x="7040880" y="2203704"/>
            <a:ext cx="0" cy="1810512"/>
          </a:xfrm>
          <a:prstGeom prst="line">
            <a:avLst/>
          </a:prstGeom>
          <a:noFill/>
          <a:ln w="9525">
            <a:solidFill>
              <a:srgbClr val="C2C2C2"/>
            </a:solidFill>
            <a:prstDash val="dash"/>
          </a:ln>
        </p:spPr>
      </p:sp>
      <p:sp>
        <p:nvSpPr>
          <p:cNvPr id="28" name="Shape 26"/>
          <p:cNvSpPr/>
          <p:nvPr/>
        </p:nvSpPr>
        <p:spPr>
          <a:xfrm>
            <a:off x="868680" y="4206240"/>
            <a:ext cx="10424160" cy="868680"/>
          </a:xfrm>
          <a:prstGeom prst="roundRect">
            <a:avLst>
              <a:gd name="adj" fmla="val 4211"/>
            </a:avLst>
          </a:prstGeom>
          <a:solidFill>
            <a:srgbClr val="E2DCF7"/>
          </a:solidFill>
          <a:ln w="9525">
            <a:solidFill>
              <a:srgbClr val="6D4AE0"/>
            </a:solidFill>
            <a:prstDash val="solid"/>
          </a:ln>
        </p:spPr>
      </p:sp>
      <p:sp>
        <p:nvSpPr>
          <p:cNvPr id="29" name="Text 27"/>
          <p:cNvSpPr txBox="1"/>
          <p:nvPr/>
        </p:nvSpPr>
        <p:spPr>
          <a:xfrm>
            <a:off x="1143000" y="4206240"/>
            <a:ext cx="9875520" cy="868680"/>
          </a:xfrm>
          <a:prstGeom prst="rect">
            <a:avLst/>
          </a:prstGeom>
          <a:noFill/>
          <a:ln/>
        </p:spPr>
        <p:txBody>
          <a:bodyPr wrap="square" lIns="0" tIns="0" rIns="0" bIns="0" rtlCol="0" anchor="ctr"/>
          <a:lstStyle/>
          <a:p>
            <a:pPr algn="ctr" indent="0" marL="0">
              <a:buNone/>
            </a:pPr>
            <a:r>
              <a:rPr lang="en-US" sz="1900" b="1" dirty="0">
                <a:solidFill>
                  <a:srgbClr val="2A1C6B"/>
                </a:solidFill>
                <a:latin typeface="Arial" pitchFamily="34" charset="0"/>
                <a:ea typeface="Arial" pitchFamily="34" charset="-122"/>
                <a:cs typeface="Arial" pitchFamily="34" charset="-120"/>
              </a:rPr>
              <a:t>Google'ın yapay zekâ için özel bir şeması yok; şema görünürlüğü garanti etmez.</a:t>
            </a:r>
            <a:endParaRPr lang="en-US" sz="1900" dirty="0"/>
          </a:p>
        </p:txBody>
      </p:sp>
      <p:sp>
        <p:nvSpPr>
          <p:cNvPr id="30" name="Text 28"/>
          <p:cNvSpPr txBox="1"/>
          <p:nvPr/>
        </p:nvSpPr>
        <p:spPr>
          <a:xfrm>
            <a:off x="868680" y="5212080"/>
            <a:ext cx="10424160" cy="457200"/>
          </a:xfrm>
          <a:prstGeom prst="rect">
            <a:avLst/>
          </a:prstGeom>
          <a:noFill/>
          <a:ln/>
        </p:spPr>
        <p:txBody>
          <a:bodyPr wrap="square" lIns="0" tIns="0" rIns="0" bIns="0" rtlCol="0" anchor="ctr"/>
          <a:lstStyle/>
          <a:p>
            <a:pPr algn="ctr" indent="0" marL="0">
              <a:buNone/>
            </a:pPr>
            <a:r>
              <a:rPr lang="en-US" sz="1500" dirty="0">
                <a:solidFill>
                  <a:srgbClr val="444444"/>
                </a:solidFill>
                <a:latin typeface="Arial" pitchFamily="34" charset="0"/>
                <a:ea typeface="Arial" pitchFamily="34" charset="-122"/>
                <a:cs typeface="Arial" pitchFamily="34" charset="-120"/>
              </a:rPr>
              <a:t>Şema, sayfada zaten yazan bilgiyi makineye düzenli verir. Sayfada olmayan bilgiyi şemaya yazmayın.</a:t>
            </a:r>
            <a:endParaRPr lang="en-US" sz="1500" dirty="0"/>
          </a:p>
        </p:txBody>
      </p:sp>
      <p:sp>
        <p:nvSpPr>
          <p:cNvPr id="9901" name="EkLink"/>
          <p:cNvSpPr txBox="1"/>
          <p:nvPr/>
        </p:nvSpPr>
        <p:spPr>
          <a:xfrm>
            <a:off x="8778240" y="6245352"/>
            <a:ext cx="2724912" cy="237744"/>
          </a:xfrm>
          <a:prstGeom prst="rect">
            <a:avLst/>
          </a:prstGeom>
          <a:noFill/>
        </p:spPr>
        <p:txBody>
          <a:bodyPr wrap="square" lIns="0" tIns="0" rIns="0" bIns="0" anchor="ctr"/>
          <a:lstStyle/>
          <a:p>
            <a:pPr algn="r"/>
            <a:r>
              <a:rPr lang="tr-TR" sz="1100" b="1">
                <a:solidFill>
                  <a:srgbClr val="6D4AE0"/>
                </a:solidFill>
                <a:latin typeface="Arial"/>
              </a:rPr>
              <a:t>▸ Ek s. 95</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name="Slide 18">
    <p:bg>
      <p:bgPr>
        <a:solidFill>
          <a:srgbClr val="EFEFEF"/>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9A9A9A"/>
            </a:solidFill>
            <a:prstDash val="solid"/>
          </a:ln>
        </p:spPr>
      </p:sp>
      <p:sp>
        <p:nvSpPr>
          <p:cNvPr id="3" name="Shape 1"/>
          <p:cNvSpPr/>
          <p:nvPr/>
        </p:nvSpPr>
        <p:spPr>
          <a:xfrm>
            <a:off x="658368" y="6199632"/>
            <a:ext cx="10844784" cy="0"/>
          </a:xfrm>
          <a:prstGeom prst="line">
            <a:avLst/>
          </a:prstGeom>
          <a:noFill/>
          <a:ln w="9525">
            <a:solidFill>
              <a:srgbClr val="9A9A9A"/>
            </a:solidFill>
            <a:prstDash val="solid"/>
          </a:ln>
        </p:spPr>
      </p:sp>
      <p:sp>
        <p:nvSpPr>
          <p:cNvPr id="4" name="Shape 2"/>
          <p:cNvSpPr/>
          <p:nvPr/>
        </p:nvSpPr>
        <p:spPr>
          <a:xfrm>
            <a:off x="658368" y="457200"/>
            <a:ext cx="0" cy="402336"/>
          </a:xfrm>
          <a:prstGeom prst="line">
            <a:avLst/>
          </a:prstGeom>
          <a:noFill/>
          <a:ln w="9525">
            <a:solidFill>
              <a:srgbClr val="9A9A9A"/>
            </a:solidFill>
            <a:prstDash val="solid"/>
          </a:ln>
        </p:spPr>
      </p:sp>
      <p:sp>
        <p:nvSpPr>
          <p:cNvPr id="5" name="Shape 3"/>
          <p:cNvSpPr/>
          <p:nvPr/>
        </p:nvSpPr>
        <p:spPr>
          <a:xfrm>
            <a:off x="658368" y="5998464"/>
            <a:ext cx="0" cy="402336"/>
          </a:xfrm>
          <a:prstGeom prst="line">
            <a:avLst/>
          </a:prstGeom>
          <a:noFill/>
          <a:ln w="9525">
            <a:solidFill>
              <a:srgbClr val="9A9A9A"/>
            </a:solidFill>
            <a:prstDash val="solid"/>
          </a:ln>
        </p:spPr>
      </p:sp>
      <p:sp>
        <p:nvSpPr>
          <p:cNvPr id="6" name="Shape 4"/>
          <p:cNvSpPr/>
          <p:nvPr/>
        </p:nvSpPr>
        <p:spPr>
          <a:xfrm>
            <a:off x="11503152" y="457200"/>
            <a:ext cx="0" cy="402336"/>
          </a:xfrm>
          <a:prstGeom prst="line">
            <a:avLst/>
          </a:prstGeom>
          <a:noFill/>
          <a:ln w="9525">
            <a:solidFill>
              <a:srgbClr val="9A9A9A"/>
            </a:solidFill>
            <a:prstDash val="solid"/>
          </a:ln>
        </p:spPr>
      </p:sp>
      <p:sp>
        <p:nvSpPr>
          <p:cNvPr id="7" name="Shape 5"/>
          <p:cNvSpPr/>
          <p:nvPr/>
        </p:nvSpPr>
        <p:spPr>
          <a:xfrm>
            <a:off x="11503152" y="5998464"/>
            <a:ext cx="0" cy="402336"/>
          </a:xfrm>
          <a:prstGeom prst="line">
            <a:avLst/>
          </a:prstGeom>
          <a:noFill/>
          <a:ln w="9525">
            <a:solidFill>
              <a:srgbClr val="9A9A9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6B6B6B"/>
                </a:solidFill>
                <a:latin typeface="Arial" pitchFamily="34" charset="0"/>
                <a:ea typeface="Arial" pitchFamily="34" charset="-122"/>
                <a:cs typeface="Arial" pitchFamily="34" charset="-120"/>
              </a:rPr>
              <a:t>ÖNCESİ VE SONRASI STANDARDI</a:t>
            </a:r>
            <a:endParaRPr lang="en-US" sz="1100" dirty="0"/>
          </a:p>
        </p:txBody>
      </p:sp>
      <p:sp>
        <p:nvSpPr>
          <p:cNvPr id="9" name="Shape 7"/>
          <p:cNvSpPr/>
          <p:nvPr/>
        </p:nvSpPr>
        <p:spPr>
          <a:xfrm>
            <a:off x="9464040" y="850392"/>
            <a:ext cx="1783080" cy="274320"/>
          </a:xfrm>
          <a:prstGeom prst="roundRect">
            <a:avLst>
              <a:gd name="adj" fmla="val 16667"/>
            </a:avLst>
          </a:prstGeom>
          <a:solidFill>
            <a:srgbClr val="E2DCF7"/>
          </a:solidFill>
          <a:ln w="6350">
            <a:solidFill>
              <a:srgbClr val="6D4AE0"/>
            </a:solidFill>
            <a:prstDash val="solid"/>
          </a:ln>
        </p:spPr>
      </p:sp>
      <p:sp>
        <p:nvSpPr>
          <p:cNvPr id="10" name="Text 8"/>
          <p:cNvSpPr txBox="1"/>
          <p:nvPr/>
        </p:nvSpPr>
        <p:spPr>
          <a:xfrm>
            <a:off x="9464040" y="850392"/>
            <a:ext cx="1783080" cy="274320"/>
          </a:xfrm>
          <a:prstGeom prst="rect">
            <a:avLst/>
          </a:prstGeom>
          <a:noFill/>
          <a:ln/>
        </p:spPr>
        <p:txBody>
          <a:bodyPr wrap="square" lIns="0" tIns="0" rIns="0" bIns="0" rtlCol="0" anchor="ctr"/>
          <a:lstStyle/>
          <a:p>
            <a:pPr algn="ctr" indent="0" marL="0">
              <a:buNone/>
            </a:pPr>
            <a:r>
              <a:rPr lang="en-US" sz="850" b="1" spc="150" kern="0" dirty="0">
                <a:solidFill>
                  <a:srgbClr val="6D4AE0"/>
                </a:solidFill>
                <a:latin typeface="Arial" pitchFamily="34" charset="0"/>
                <a:ea typeface="Arial" pitchFamily="34" charset="-122"/>
                <a:cs typeface="Arial" pitchFamily="34" charset="-120"/>
              </a:rPr>
              <a:t>KURGUSAL ÖRNEK</a:t>
            </a:r>
            <a:endParaRPr lang="en-US" sz="850" dirty="0"/>
          </a:p>
        </p:txBody>
      </p:sp>
      <p:sp>
        <p:nvSpPr>
          <p:cNvPr id="11" name="Text 9"/>
          <p:cNvSpPr txBox="1"/>
          <p:nvPr/>
        </p:nvSpPr>
        <p:spPr>
          <a:xfrm>
            <a:off x="822960" y="1188720"/>
            <a:ext cx="10515600" cy="731520"/>
          </a:xfrm>
          <a:prstGeom prst="rect">
            <a:avLst/>
          </a:prstGeom>
          <a:noFill/>
          <a:ln/>
        </p:spPr>
        <p:txBody>
          <a:bodyPr wrap="square" lIns="0" tIns="0" rIns="0" bIns="0" rtlCol="0" anchor="ctr"/>
          <a:lstStyle/>
          <a:p>
            <a:pPr algn="ctr" indent="0" marL="0">
              <a:buNone/>
            </a:pPr>
            <a:r>
              <a:rPr lang="en-US" sz="3200" dirty="0">
                <a:solidFill>
                  <a:srgbClr val="111111"/>
                </a:solidFill>
                <a:latin typeface="Arial" pitchFamily="34" charset="0"/>
                <a:ea typeface="Arial" pitchFamily="34" charset="-122"/>
                <a:cs typeface="Arial" pitchFamily="34" charset="-120"/>
              </a:rPr>
              <a:t>İki sektör, </a:t>
            </a:r>
            <a:pPr algn="ctr" indent="0" marL="0">
              <a:buNone/>
            </a:pPr>
            <a:r>
              <a:rPr lang="en-US" sz="3200" b="1" i="1" dirty="0">
                <a:solidFill>
                  <a:srgbClr val="6D4AE0"/>
                </a:solidFill>
                <a:latin typeface="Cambria" pitchFamily="34" charset="0"/>
                <a:ea typeface="Cambria" pitchFamily="34" charset="-122"/>
                <a:cs typeface="Cambria" pitchFamily="34" charset="-120"/>
              </a:rPr>
              <a:t>tek şablon</a:t>
            </a:r>
            <a:endParaRPr lang="en-US" sz="3200" dirty="0"/>
          </a:p>
        </p:txBody>
      </p:sp>
      <p:sp>
        <p:nvSpPr>
          <p:cNvPr id="12" name="Text 10"/>
          <p:cNvSpPr txBox="1"/>
          <p:nvPr/>
        </p:nvSpPr>
        <p:spPr>
          <a:xfrm>
            <a:off x="941832" y="1828800"/>
            <a:ext cx="2240280" cy="256032"/>
          </a:xfrm>
          <a:prstGeom prst="rect">
            <a:avLst/>
          </a:prstGeom>
          <a:noFill/>
          <a:ln/>
        </p:spPr>
        <p:txBody>
          <a:bodyPr wrap="square" lIns="0" tIns="0" rIns="0" bIns="0" rtlCol="0" anchor="ctr"/>
          <a:lstStyle/>
          <a:p>
            <a:pPr indent="0" marL="0">
              <a:buNone/>
            </a:pPr>
            <a:r>
              <a:rPr lang="en-US" sz="1050" spc="200" kern="0" dirty="0">
                <a:solidFill>
                  <a:srgbClr val="777777"/>
                </a:solidFill>
                <a:latin typeface="Arial" pitchFamily="34" charset="0"/>
                <a:ea typeface="Arial" pitchFamily="34" charset="-122"/>
                <a:cs typeface="Arial" pitchFamily="34" charset="-120"/>
              </a:rPr>
              <a:t>ALAN</a:t>
            </a:r>
            <a:endParaRPr lang="en-US" sz="1050" dirty="0"/>
          </a:p>
        </p:txBody>
      </p:sp>
      <p:sp>
        <p:nvSpPr>
          <p:cNvPr id="13" name="Text 11"/>
          <p:cNvSpPr txBox="1"/>
          <p:nvPr/>
        </p:nvSpPr>
        <p:spPr>
          <a:xfrm>
            <a:off x="3319272" y="1828800"/>
            <a:ext cx="2194560" cy="256032"/>
          </a:xfrm>
          <a:prstGeom prst="rect">
            <a:avLst/>
          </a:prstGeom>
          <a:noFill/>
          <a:ln/>
        </p:spPr>
        <p:txBody>
          <a:bodyPr wrap="square" lIns="0" tIns="0" rIns="0" bIns="0" rtlCol="0" anchor="ctr"/>
          <a:lstStyle/>
          <a:p>
            <a:pPr indent="0" marL="0">
              <a:buNone/>
            </a:pPr>
            <a:r>
              <a:rPr lang="en-US" sz="1050" spc="200" kern="0" dirty="0">
                <a:solidFill>
                  <a:srgbClr val="777777"/>
                </a:solidFill>
                <a:latin typeface="Arial" pitchFamily="34" charset="0"/>
                <a:ea typeface="Arial" pitchFamily="34" charset="-122"/>
                <a:cs typeface="Arial" pitchFamily="34" charset="-120"/>
              </a:rPr>
              <a:t>BUGÜN SİTEDE YAZAN</a:t>
            </a:r>
            <a:endParaRPr lang="en-US" sz="1050" dirty="0"/>
          </a:p>
        </p:txBody>
      </p:sp>
      <p:sp>
        <p:nvSpPr>
          <p:cNvPr id="14" name="Text 12"/>
          <p:cNvSpPr txBox="1"/>
          <p:nvPr/>
        </p:nvSpPr>
        <p:spPr>
          <a:xfrm>
            <a:off x="5650992" y="1828800"/>
            <a:ext cx="2971800" cy="256032"/>
          </a:xfrm>
          <a:prstGeom prst="rect">
            <a:avLst/>
          </a:prstGeom>
          <a:noFill/>
          <a:ln/>
        </p:spPr>
        <p:txBody>
          <a:bodyPr wrap="square" lIns="0" tIns="0" rIns="0" bIns="0" rtlCol="0" anchor="ctr"/>
          <a:lstStyle/>
          <a:p>
            <a:pPr indent="0" marL="0">
              <a:buNone/>
            </a:pPr>
            <a:r>
              <a:rPr lang="en-US" sz="1050" spc="200" kern="0" dirty="0">
                <a:solidFill>
                  <a:srgbClr val="6D4AE0"/>
                </a:solidFill>
                <a:latin typeface="Arial" pitchFamily="34" charset="0"/>
                <a:ea typeface="Arial" pitchFamily="34" charset="-122"/>
                <a:cs typeface="Arial" pitchFamily="34" charset="-120"/>
              </a:rPr>
              <a:t>ALICININ GÖRMEK İSTEDİĞİ</a:t>
            </a:r>
            <a:endParaRPr lang="en-US" sz="1050" dirty="0"/>
          </a:p>
        </p:txBody>
      </p:sp>
      <p:sp>
        <p:nvSpPr>
          <p:cNvPr id="15" name="Text 13"/>
          <p:cNvSpPr txBox="1"/>
          <p:nvPr/>
        </p:nvSpPr>
        <p:spPr>
          <a:xfrm>
            <a:off x="8759952" y="1828800"/>
            <a:ext cx="2468880" cy="256032"/>
          </a:xfrm>
          <a:prstGeom prst="rect">
            <a:avLst/>
          </a:prstGeom>
          <a:noFill/>
          <a:ln/>
        </p:spPr>
        <p:txBody>
          <a:bodyPr wrap="square" lIns="0" tIns="0" rIns="0" bIns="0" rtlCol="0" anchor="ctr"/>
          <a:lstStyle/>
          <a:p>
            <a:pPr indent="0" marL="0">
              <a:buNone/>
            </a:pPr>
            <a:r>
              <a:rPr lang="en-US" sz="1050" spc="200" kern="0" dirty="0">
                <a:solidFill>
                  <a:srgbClr val="777777"/>
                </a:solidFill>
                <a:latin typeface="Arial" pitchFamily="34" charset="0"/>
                <a:ea typeface="Arial" pitchFamily="34" charset="-122"/>
                <a:cs typeface="Arial" pitchFamily="34" charset="-120"/>
              </a:rPr>
              <a:t>KANIT</a:t>
            </a:r>
            <a:endParaRPr lang="en-US" sz="1050" dirty="0"/>
          </a:p>
        </p:txBody>
      </p:sp>
      <p:sp>
        <p:nvSpPr>
          <p:cNvPr id="16" name="Shape 14"/>
          <p:cNvSpPr/>
          <p:nvPr/>
        </p:nvSpPr>
        <p:spPr>
          <a:xfrm>
            <a:off x="868680" y="2157984"/>
            <a:ext cx="10424160" cy="0"/>
          </a:xfrm>
          <a:prstGeom prst="line">
            <a:avLst/>
          </a:prstGeom>
          <a:noFill/>
          <a:ln w="9525">
            <a:solidFill>
              <a:srgbClr val="C2C2C2"/>
            </a:solidFill>
            <a:prstDash val="dash"/>
          </a:ln>
        </p:spPr>
      </p:sp>
      <p:sp>
        <p:nvSpPr>
          <p:cNvPr id="17" name="Text 15"/>
          <p:cNvSpPr txBox="1"/>
          <p:nvPr/>
        </p:nvSpPr>
        <p:spPr>
          <a:xfrm>
            <a:off x="941832" y="2194560"/>
            <a:ext cx="2194560" cy="548640"/>
          </a:xfrm>
          <a:prstGeom prst="rect">
            <a:avLst/>
          </a:prstGeom>
          <a:noFill/>
          <a:ln/>
        </p:spPr>
        <p:txBody>
          <a:bodyPr wrap="square" lIns="0" tIns="0" rIns="0" bIns="0" rtlCol="0" anchor="ctr"/>
          <a:lstStyle/>
          <a:p>
            <a:pPr indent="0" marL="0">
              <a:buNone/>
            </a:pPr>
            <a:r>
              <a:rPr lang="en-US" sz="1450" b="1" dirty="0">
                <a:solidFill>
                  <a:srgbClr val="111111"/>
                </a:solidFill>
                <a:latin typeface="Arial" pitchFamily="34" charset="0"/>
                <a:ea typeface="Arial" pitchFamily="34" charset="-122"/>
                <a:cs typeface="Arial" pitchFamily="34" charset="-120"/>
              </a:rPr>
              <a:t>Havlu · gramaj</a:t>
            </a:r>
            <a:endParaRPr lang="en-US" sz="1450" dirty="0"/>
          </a:p>
        </p:txBody>
      </p:sp>
      <p:sp>
        <p:nvSpPr>
          <p:cNvPr id="18" name="Text 16"/>
          <p:cNvSpPr txBox="1"/>
          <p:nvPr/>
        </p:nvSpPr>
        <p:spPr>
          <a:xfrm>
            <a:off x="3319272" y="2194560"/>
            <a:ext cx="2148840" cy="548640"/>
          </a:xfrm>
          <a:prstGeom prst="rect">
            <a:avLst/>
          </a:prstGeom>
          <a:noFill/>
          <a:ln/>
        </p:spPr>
        <p:txBody>
          <a:bodyPr wrap="square" lIns="0" tIns="0" rIns="0" bIns="0" rtlCol="0" anchor="ctr"/>
          <a:lstStyle/>
          <a:p>
            <a:pPr indent="0" marL="0">
              <a:buNone/>
            </a:pPr>
            <a:r>
              <a:rPr lang="en-US" sz="1450" i="1" dirty="0">
                <a:solidFill>
                  <a:srgbClr val="777777"/>
                </a:solidFill>
                <a:latin typeface="Arial" pitchFamily="34" charset="0"/>
                <a:ea typeface="Arial" pitchFamily="34" charset="-122"/>
                <a:cs typeface="Arial" pitchFamily="34" charset="-120"/>
              </a:rPr>
              <a:t>"Kaliteli, kalın havlu"</a:t>
            </a:r>
            <a:endParaRPr lang="en-US" sz="1450" dirty="0"/>
          </a:p>
        </p:txBody>
      </p:sp>
      <p:sp>
        <p:nvSpPr>
          <p:cNvPr id="19" name="Text 17"/>
          <p:cNvSpPr txBox="1"/>
          <p:nvPr/>
        </p:nvSpPr>
        <p:spPr>
          <a:xfrm>
            <a:off x="5650992" y="2194560"/>
            <a:ext cx="2926080" cy="548640"/>
          </a:xfrm>
          <a:prstGeom prst="rect">
            <a:avLst/>
          </a:prstGeom>
          <a:noFill/>
          <a:ln/>
        </p:spPr>
        <p:txBody>
          <a:bodyPr wrap="square" lIns="0" tIns="0" rIns="0" bIns="0" rtlCol="0" anchor="ctr"/>
          <a:lstStyle/>
          <a:p>
            <a:pPr indent="0" marL="0">
              <a:buNone/>
            </a:pPr>
            <a:r>
              <a:rPr lang="en-US" sz="1450" b="1" dirty="0">
                <a:solidFill>
                  <a:srgbClr val="2A1C6B"/>
                </a:solidFill>
                <a:latin typeface="Arial" pitchFamily="34" charset="0"/>
                <a:ea typeface="Arial" pitchFamily="34" charset="-122"/>
                <a:cs typeface="Arial" pitchFamily="34" charset="-120"/>
              </a:rPr>
              <a:t>500 g/m², ±%5 tolerans</a:t>
            </a:r>
            <a:endParaRPr lang="en-US" sz="1450" dirty="0"/>
          </a:p>
        </p:txBody>
      </p:sp>
      <p:sp>
        <p:nvSpPr>
          <p:cNvPr id="20" name="Text 18"/>
          <p:cNvSpPr txBox="1"/>
          <p:nvPr/>
        </p:nvSpPr>
        <p:spPr>
          <a:xfrm>
            <a:off x="8759952" y="2194560"/>
            <a:ext cx="2423160" cy="548640"/>
          </a:xfrm>
          <a:prstGeom prst="rect">
            <a:avLst/>
          </a:prstGeom>
          <a:noFill/>
          <a:ln/>
        </p:spPr>
        <p:txBody>
          <a:bodyPr wrap="square" lIns="0" tIns="0" rIns="0" bIns="0" rtlCol="0" anchor="ctr"/>
          <a:lstStyle/>
          <a:p>
            <a:pPr indent="0" marL="0">
              <a:buNone/>
            </a:pPr>
            <a:r>
              <a:rPr lang="en-US" sz="1450" dirty="0">
                <a:solidFill>
                  <a:srgbClr val="333333"/>
                </a:solidFill>
                <a:latin typeface="Arial" pitchFamily="34" charset="0"/>
                <a:ea typeface="Arial" pitchFamily="34" charset="-122"/>
                <a:cs typeface="Arial" pitchFamily="34" charset="-120"/>
              </a:rPr>
              <a:t>Test raporu, numune</a:t>
            </a:r>
            <a:endParaRPr lang="en-US" sz="1450" dirty="0"/>
          </a:p>
        </p:txBody>
      </p:sp>
      <p:sp>
        <p:nvSpPr>
          <p:cNvPr id="21" name="Shape 19"/>
          <p:cNvSpPr/>
          <p:nvPr/>
        </p:nvSpPr>
        <p:spPr>
          <a:xfrm>
            <a:off x="868680" y="2779776"/>
            <a:ext cx="10424160" cy="0"/>
          </a:xfrm>
          <a:prstGeom prst="line">
            <a:avLst/>
          </a:prstGeom>
          <a:noFill/>
          <a:ln w="9525">
            <a:solidFill>
              <a:srgbClr val="C2C2C2"/>
            </a:solidFill>
            <a:prstDash val="dash"/>
          </a:ln>
        </p:spPr>
      </p:sp>
      <p:sp>
        <p:nvSpPr>
          <p:cNvPr id="22" name="Text 20"/>
          <p:cNvSpPr txBox="1"/>
          <p:nvPr/>
        </p:nvSpPr>
        <p:spPr>
          <a:xfrm>
            <a:off x="941832" y="2816352"/>
            <a:ext cx="2194560" cy="548640"/>
          </a:xfrm>
          <a:prstGeom prst="rect">
            <a:avLst/>
          </a:prstGeom>
          <a:noFill/>
          <a:ln/>
        </p:spPr>
        <p:txBody>
          <a:bodyPr wrap="square" lIns="0" tIns="0" rIns="0" bIns="0" rtlCol="0" anchor="ctr"/>
          <a:lstStyle/>
          <a:p>
            <a:pPr indent="0" marL="0">
              <a:buNone/>
            </a:pPr>
            <a:r>
              <a:rPr lang="en-US" sz="1450" b="1" dirty="0">
                <a:solidFill>
                  <a:srgbClr val="111111"/>
                </a:solidFill>
                <a:latin typeface="Arial" pitchFamily="34" charset="0"/>
                <a:ea typeface="Arial" pitchFamily="34" charset="-122"/>
                <a:cs typeface="Arial" pitchFamily="34" charset="-120"/>
              </a:rPr>
              <a:t>Havlu · sipariş</a:t>
            </a:r>
            <a:endParaRPr lang="en-US" sz="1450" dirty="0"/>
          </a:p>
        </p:txBody>
      </p:sp>
      <p:sp>
        <p:nvSpPr>
          <p:cNvPr id="23" name="Text 21"/>
          <p:cNvSpPr txBox="1"/>
          <p:nvPr/>
        </p:nvSpPr>
        <p:spPr>
          <a:xfrm>
            <a:off x="3319272" y="2816352"/>
            <a:ext cx="2148840" cy="548640"/>
          </a:xfrm>
          <a:prstGeom prst="rect">
            <a:avLst/>
          </a:prstGeom>
          <a:noFill/>
          <a:ln/>
        </p:spPr>
        <p:txBody>
          <a:bodyPr wrap="square" lIns="0" tIns="0" rIns="0" bIns="0" rtlCol="0" anchor="ctr"/>
          <a:lstStyle/>
          <a:p>
            <a:pPr indent="0" marL="0">
              <a:buNone/>
            </a:pPr>
            <a:r>
              <a:rPr lang="en-US" sz="1450" i="1" dirty="0">
                <a:solidFill>
                  <a:srgbClr val="777777"/>
                </a:solidFill>
                <a:latin typeface="Arial" pitchFamily="34" charset="0"/>
                <a:ea typeface="Arial" pitchFamily="34" charset="-122"/>
                <a:cs typeface="Arial" pitchFamily="34" charset="-120"/>
              </a:rPr>
              <a:t>"Esnek sipariş"</a:t>
            </a:r>
            <a:endParaRPr lang="en-US" sz="1450" dirty="0"/>
          </a:p>
        </p:txBody>
      </p:sp>
      <p:sp>
        <p:nvSpPr>
          <p:cNvPr id="24" name="Text 22"/>
          <p:cNvSpPr txBox="1"/>
          <p:nvPr/>
        </p:nvSpPr>
        <p:spPr>
          <a:xfrm>
            <a:off x="5650992" y="2816352"/>
            <a:ext cx="2926080" cy="548640"/>
          </a:xfrm>
          <a:prstGeom prst="rect">
            <a:avLst/>
          </a:prstGeom>
          <a:noFill/>
          <a:ln/>
        </p:spPr>
        <p:txBody>
          <a:bodyPr wrap="square" lIns="0" tIns="0" rIns="0" bIns="0" rtlCol="0" anchor="ctr"/>
          <a:lstStyle/>
          <a:p>
            <a:pPr indent="0" marL="0">
              <a:buNone/>
            </a:pPr>
            <a:r>
              <a:rPr lang="en-US" sz="1450" b="1" dirty="0">
                <a:solidFill>
                  <a:srgbClr val="2A1C6B"/>
                </a:solidFill>
                <a:latin typeface="Arial" pitchFamily="34" charset="0"/>
                <a:ea typeface="Arial" pitchFamily="34" charset="-122"/>
                <a:cs typeface="Arial" pitchFamily="34" charset="-120"/>
              </a:rPr>
              <a:t>Renk başına 500 adet</a:t>
            </a:r>
            <a:endParaRPr lang="en-US" sz="1450" dirty="0"/>
          </a:p>
        </p:txBody>
      </p:sp>
      <p:sp>
        <p:nvSpPr>
          <p:cNvPr id="25" name="Text 23"/>
          <p:cNvSpPr txBox="1"/>
          <p:nvPr/>
        </p:nvSpPr>
        <p:spPr>
          <a:xfrm>
            <a:off x="8759952" y="2816352"/>
            <a:ext cx="2423160" cy="548640"/>
          </a:xfrm>
          <a:prstGeom prst="rect">
            <a:avLst/>
          </a:prstGeom>
          <a:noFill/>
          <a:ln/>
        </p:spPr>
        <p:txBody>
          <a:bodyPr wrap="square" lIns="0" tIns="0" rIns="0" bIns="0" rtlCol="0" anchor="ctr"/>
          <a:lstStyle/>
          <a:p>
            <a:pPr indent="0" marL="0">
              <a:buNone/>
            </a:pPr>
            <a:r>
              <a:rPr lang="en-US" sz="1450" dirty="0">
                <a:solidFill>
                  <a:srgbClr val="333333"/>
                </a:solidFill>
                <a:latin typeface="Arial" pitchFamily="34" charset="0"/>
                <a:ea typeface="Arial" pitchFamily="34" charset="-122"/>
                <a:cs typeface="Arial" pitchFamily="34" charset="-120"/>
              </a:rPr>
              <a:t>Güncel fiyat listesi</a:t>
            </a:r>
            <a:endParaRPr lang="en-US" sz="1450" dirty="0"/>
          </a:p>
        </p:txBody>
      </p:sp>
      <p:sp>
        <p:nvSpPr>
          <p:cNvPr id="26" name="Shape 24"/>
          <p:cNvSpPr/>
          <p:nvPr/>
        </p:nvSpPr>
        <p:spPr>
          <a:xfrm>
            <a:off x="868680" y="3401568"/>
            <a:ext cx="10424160" cy="0"/>
          </a:xfrm>
          <a:prstGeom prst="line">
            <a:avLst/>
          </a:prstGeom>
          <a:noFill/>
          <a:ln w="9525">
            <a:solidFill>
              <a:srgbClr val="C2C2C2"/>
            </a:solidFill>
            <a:prstDash val="dash"/>
          </a:ln>
        </p:spPr>
      </p:sp>
      <p:sp>
        <p:nvSpPr>
          <p:cNvPr id="27" name="Text 25"/>
          <p:cNvSpPr txBox="1"/>
          <p:nvPr/>
        </p:nvSpPr>
        <p:spPr>
          <a:xfrm>
            <a:off x="941832" y="3438144"/>
            <a:ext cx="2194560" cy="548640"/>
          </a:xfrm>
          <a:prstGeom prst="rect">
            <a:avLst/>
          </a:prstGeom>
          <a:noFill/>
          <a:ln/>
        </p:spPr>
        <p:txBody>
          <a:bodyPr wrap="square" lIns="0" tIns="0" rIns="0" bIns="0" rtlCol="0" anchor="ctr"/>
          <a:lstStyle/>
          <a:p>
            <a:pPr indent="0" marL="0">
              <a:buNone/>
            </a:pPr>
            <a:r>
              <a:rPr lang="en-US" sz="1450" b="1" dirty="0">
                <a:solidFill>
                  <a:srgbClr val="111111"/>
                </a:solidFill>
                <a:latin typeface="Arial" pitchFamily="34" charset="0"/>
                <a:ea typeface="Arial" pitchFamily="34" charset="-122"/>
                <a:cs typeface="Arial" pitchFamily="34" charset="-120"/>
              </a:rPr>
              <a:t>Conta · uyumluluk</a:t>
            </a:r>
            <a:endParaRPr lang="en-US" sz="1450" dirty="0"/>
          </a:p>
        </p:txBody>
      </p:sp>
      <p:sp>
        <p:nvSpPr>
          <p:cNvPr id="28" name="Text 26"/>
          <p:cNvSpPr txBox="1"/>
          <p:nvPr/>
        </p:nvSpPr>
        <p:spPr>
          <a:xfrm>
            <a:off x="3319272" y="3438144"/>
            <a:ext cx="2148840" cy="548640"/>
          </a:xfrm>
          <a:prstGeom prst="rect">
            <a:avLst/>
          </a:prstGeom>
          <a:noFill/>
          <a:ln/>
        </p:spPr>
        <p:txBody>
          <a:bodyPr wrap="square" lIns="0" tIns="0" rIns="0" bIns="0" rtlCol="0" anchor="ctr"/>
          <a:lstStyle/>
          <a:p>
            <a:pPr indent="0" marL="0">
              <a:buNone/>
            </a:pPr>
            <a:r>
              <a:rPr lang="en-US" sz="1450" i="1" dirty="0">
                <a:solidFill>
                  <a:srgbClr val="777777"/>
                </a:solidFill>
                <a:latin typeface="Arial" pitchFamily="34" charset="0"/>
                <a:ea typeface="Arial" pitchFamily="34" charset="-122"/>
                <a:cs typeface="Arial" pitchFamily="34" charset="-120"/>
              </a:rPr>
              <a:t>"OEM onaylı"</a:t>
            </a:r>
            <a:endParaRPr lang="en-US" sz="1450" dirty="0"/>
          </a:p>
        </p:txBody>
      </p:sp>
      <p:sp>
        <p:nvSpPr>
          <p:cNvPr id="29" name="Text 27"/>
          <p:cNvSpPr txBox="1"/>
          <p:nvPr/>
        </p:nvSpPr>
        <p:spPr>
          <a:xfrm>
            <a:off x="5650992" y="3438144"/>
            <a:ext cx="2926080" cy="548640"/>
          </a:xfrm>
          <a:prstGeom prst="rect">
            <a:avLst/>
          </a:prstGeom>
          <a:noFill/>
          <a:ln/>
        </p:spPr>
        <p:txBody>
          <a:bodyPr wrap="square" lIns="0" tIns="0" rIns="0" bIns="0" rtlCol="0" anchor="ctr"/>
          <a:lstStyle/>
          <a:p>
            <a:pPr indent="0" marL="0">
              <a:buNone/>
            </a:pPr>
            <a:r>
              <a:rPr lang="en-US" sz="1450" b="1" dirty="0">
                <a:solidFill>
                  <a:srgbClr val="2A1C6B"/>
                </a:solidFill>
                <a:latin typeface="Arial" pitchFamily="34" charset="0"/>
                <a:ea typeface="Arial" pitchFamily="34" charset="-122"/>
                <a:cs typeface="Arial" pitchFamily="34" charset="-120"/>
              </a:rPr>
              <a:t>Hangi standarda, hangi test raporuyla</a:t>
            </a:r>
            <a:endParaRPr lang="en-US" sz="1450" dirty="0"/>
          </a:p>
        </p:txBody>
      </p:sp>
      <p:sp>
        <p:nvSpPr>
          <p:cNvPr id="30" name="Text 28"/>
          <p:cNvSpPr txBox="1"/>
          <p:nvPr/>
        </p:nvSpPr>
        <p:spPr>
          <a:xfrm>
            <a:off x="8759952" y="3438144"/>
            <a:ext cx="2423160" cy="548640"/>
          </a:xfrm>
          <a:prstGeom prst="rect">
            <a:avLst/>
          </a:prstGeom>
          <a:noFill/>
          <a:ln/>
        </p:spPr>
        <p:txBody>
          <a:bodyPr wrap="square" lIns="0" tIns="0" rIns="0" bIns="0" rtlCol="0" anchor="ctr"/>
          <a:lstStyle/>
          <a:p>
            <a:pPr indent="0" marL="0">
              <a:buNone/>
            </a:pPr>
            <a:r>
              <a:rPr lang="en-US" sz="1450" dirty="0">
                <a:solidFill>
                  <a:srgbClr val="333333"/>
                </a:solidFill>
                <a:latin typeface="Arial" pitchFamily="34" charset="0"/>
                <a:ea typeface="Arial" pitchFamily="34" charset="-122"/>
                <a:cs typeface="Arial" pitchFamily="34" charset="-120"/>
              </a:rPr>
              <a:t>IATF 16949, test raporu no</a:t>
            </a:r>
            <a:endParaRPr lang="en-US" sz="1450" dirty="0"/>
          </a:p>
        </p:txBody>
      </p:sp>
      <p:sp>
        <p:nvSpPr>
          <p:cNvPr id="31" name="Shape 29"/>
          <p:cNvSpPr/>
          <p:nvPr/>
        </p:nvSpPr>
        <p:spPr>
          <a:xfrm>
            <a:off x="868680" y="4023360"/>
            <a:ext cx="10424160" cy="0"/>
          </a:xfrm>
          <a:prstGeom prst="line">
            <a:avLst/>
          </a:prstGeom>
          <a:noFill/>
          <a:ln w="9525">
            <a:solidFill>
              <a:srgbClr val="C2C2C2"/>
            </a:solidFill>
            <a:prstDash val="dash"/>
          </a:ln>
        </p:spPr>
      </p:sp>
      <p:sp>
        <p:nvSpPr>
          <p:cNvPr id="32" name="Text 30"/>
          <p:cNvSpPr txBox="1"/>
          <p:nvPr/>
        </p:nvSpPr>
        <p:spPr>
          <a:xfrm>
            <a:off x="941832" y="4059936"/>
            <a:ext cx="2194560" cy="548640"/>
          </a:xfrm>
          <a:prstGeom prst="rect">
            <a:avLst/>
          </a:prstGeom>
          <a:noFill/>
          <a:ln/>
        </p:spPr>
        <p:txBody>
          <a:bodyPr wrap="square" lIns="0" tIns="0" rIns="0" bIns="0" rtlCol="0" anchor="ctr"/>
          <a:lstStyle/>
          <a:p>
            <a:pPr indent="0" marL="0">
              <a:buNone/>
            </a:pPr>
            <a:r>
              <a:rPr lang="en-US" sz="1450" b="1" dirty="0">
                <a:solidFill>
                  <a:srgbClr val="111111"/>
                </a:solidFill>
                <a:latin typeface="Arial" pitchFamily="34" charset="0"/>
                <a:ea typeface="Arial" pitchFamily="34" charset="-122"/>
                <a:cs typeface="Arial" pitchFamily="34" charset="-120"/>
              </a:rPr>
              <a:t>Conta · süre</a:t>
            </a:r>
            <a:endParaRPr lang="en-US" sz="1450" dirty="0"/>
          </a:p>
        </p:txBody>
      </p:sp>
      <p:sp>
        <p:nvSpPr>
          <p:cNvPr id="33" name="Text 31"/>
          <p:cNvSpPr txBox="1"/>
          <p:nvPr/>
        </p:nvSpPr>
        <p:spPr>
          <a:xfrm>
            <a:off x="3319272" y="4059936"/>
            <a:ext cx="2148840" cy="548640"/>
          </a:xfrm>
          <a:prstGeom prst="rect">
            <a:avLst/>
          </a:prstGeom>
          <a:noFill/>
          <a:ln/>
        </p:spPr>
        <p:txBody>
          <a:bodyPr wrap="square" lIns="0" tIns="0" rIns="0" bIns="0" rtlCol="0" anchor="ctr"/>
          <a:lstStyle/>
          <a:p>
            <a:pPr indent="0" marL="0">
              <a:buNone/>
            </a:pPr>
            <a:r>
              <a:rPr lang="en-US" sz="1450" i="1" dirty="0">
                <a:solidFill>
                  <a:srgbClr val="777777"/>
                </a:solidFill>
                <a:latin typeface="Arial" pitchFamily="34" charset="0"/>
                <a:ea typeface="Arial" pitchFamily="34" charset="-122"/>
                <a:cs typeface="Arial" pitchFamily="34" charset="-120"/>
              </a:rPr>
              <a:t>"Hızlı teslimat"</a:t>
            </a:r>
            <a:endParaRPr lang="en-US" sz="1450" dirty="0"/>
          </a:p>
        </p:txBody>
      </p:sp>
      <p:sp>
        <p:nvSpPr>
          <p:cNvPr id="34" name="Text 32"/>
          <p:cNvSpPr txBox="1"/>
          <p:nvPr/>
        </p:nvSpPr>
        <p:spPr>
          <a:xfrm>
            <a:off x="5650992" y="4059936"/>
            <a:ext cx="2926080" cy="548640"/>
          </a:xfrm>
          <a:prstGeom prst="rect">
            <a:avLst/>
          </a:prstGeom>
          <a:noFill/>
          <a:ln/>
        </p:spPr>
        <p:txBody>
          <a:bodyPr wrap="square" lIns="0" tIns="0" rIns="0" bIns="0" rtlCol="0" anchor="ctr"/>
          <a:lstStyle/>
          <a:p>
            <a:pPr indent="0" marL="0">
              <a:buNone/>
            </a:pPr>
            <a:r>
              <a:rPr lang="en-US" sz="1450" b="1" dirty="0">
                <a:solidFill>
                  <a:srgbClr val="2A1C6B"/>
                </a:solidFill>
                <a:latin typeface="Arial" pitchFamily="34" charset="0"/>
                <a:ea typeface="Arial" pitchFamily="34" charset="-122"/>
                <a:cs typeface="Arial" pitchFamily="34" charset="-120"/>
              </a:rPr>
              <a:t>Numune 10 iş günü, seri 6 hafta</a:t>
            </a:r>
            <a:endParaRPr lang="en-US" sz="1450" dirty="0"/>
          </a:p>
        </p:txBody>
      </p:sp>
      <p:sp>
        <p:nvSpPr>
          <p:cNvPr id="35" name="Text 33"/>
          <p:cNvSpPr txBox="1"/>
          <p:nvPr/>
        </p:nvSpPr>
        <p:spPr>
          <a:xfrm>
            <a:off x="8759952" y="4059936"/>
            <a:ext cx="2423160" cy="548640"/>
          </a:xfrm>
          <a:prstGeom prst="rect">
            <a:avLst/>
          </a:prstGeom>
          <a:noFill/>
          <a:ln/>
        </p:spPr>
        <p:txBody>
          <a:bodyPr wrap="square" lIns="0" tIns="0" rIns="0" bIns="0" rtlCol="0" anchor="ctr"/>
          <a:lstStyle/>
          <a:p>
            <a:pPr indent="0" marL="0">
              <a:buNone/>
            </a:pPr>
            <a:r>
              <a:rPr lang="en-US" sz="1450" dirty="0">
                <a:solidFill>
                  <a:srgbClr val="333333"/>
                </a:solidFill>
                <a:latin typeface="Arial" pitchFamily="34" charset="0"/>
                <a:ea typeface="Arial" pitchFamily="34" charset="-122"/>
                <a:cs typeface="Arial" pitchFamily="34" charset="-120"/>
              </a:rPr>
              <a:t>Son teslim kayıtları</a:t>
            </a:r>
            <a:endParaRPr lang="en-US" sz="1450" dirty="0"/>
          </a:p>
        </p:txBody>
      </p:sp>
      <p:sp>
        <p:nvSpPr>
          <p:cNvPr id="36" name="Shape 34"/>
          <p:cNvSpPr/>
          <p:nvPr/>
        </p:nvSpPr>
        <p:spPr>
          <a:xfrm>
            <a:off x="868680" y="4645152"/>
            <a:ext cx="10424160" cy="0"/>
          </a:xfrm>
          <a:prstGeom prst="line">
            <a:avLst/>
          </a:prstGeom>
          <a:noFill/>
          <a:ln w="9525">
            <a:solidFill>
              <a:srgbClr val="C2C2C2"/>
            </a:solidFill>
            <a:prstDash val="dash"/>
          </a:ln>
        </p:spPr>
      </p:sp>
      <p:sp>
        <p:nvSpPr>
          <p:cNvPr id="37" name="Text 35"/>
          <p:cNvSpPr txBox="1"/>
          <p:nvPr/>
        </p:nvSpPr>
        <p:spPr>
          <a:xfrm>
            <a:off x="941832" y="4681728"/>
            <a:ext cx="2194560" cy="548640"/>
          </a:xfrm>
          <a:prstGeom prst="rect">
            <a:avLst/>
          </a:prstGeom>
          <a:noFill/>
          <a:ln/>
        </p:spPr>
        <p:txBody>
          <a:bodyPr wrap="square" lIns="0" tIns="0" rIns="0" bIns="0" rtlCol="0" anchor="ctr"/>
          <a:lstStyle/>
          <a:p>
            <a:pPr indent="0" marL="0">
              <a:buNone/>
            </a:pPr>
            <a:r>
              <a:rPr lang="en-US" sz="1450" b="1" dirty="0">
                <a:solidFill>
                  <a:srgbClr val="111111"/>
                </a:solidFill>
                <a:latin typeface="Arial" pitchFamily="34" charset="0"/>
                <a:ea typeface="Arial" pitchFamily="34" charset="-122"/>
                <a:cs typeface="Arial" pitchFamily="34" charset="-120"/>
              </a:rPr>
              <a:t>Conta · kapasite</a:t>
            </a:r>
            <a:endParaRPr lang="en-US" sz="1450" dirty="0"/>
          </a:p>
        </p:txBody>
      </p:sp>
      <p:sp>
        <p:nvSpPr>
          <p:cNvPr id="38" name="Text 36"/>
          <p:cNvSpPr txBox="1"/>
          <p:nvPr/>
        </p:nvSpPr>
        <p:spPr>
          <a:xfrm>
            <a:off x="3319272" y="4681728"/>
            <a:ext cx="2148840" cy="548640"/>
          </a:xfrm>
          <a:prstGeom prst="rect">
            <a:avLst/>
          </a:prstGeom>
          <a:noFill/>
          <a:ln/>
        </p:spPr>
        <p:txBody>
          <a:bodyPr wrap="square" lIns="0" tIns="0" rIns="0" bIns="0" rtlCol="0" anchor="ctr"/>
          <a:lstStyle/>
          <a:p>
            <a:pPr indent="0" marL="0">
              <a:buNone/>
            </a:pPr>
            <a:r>
              <a:rPr lang="en-US" sz="1450" i="1" dirty="0">
                <a:solidFill>
                  <a:srgbClr val="777777"/>
                </a:solidFill>
                <a:latin typeface="Arial" pitchFamily="34" charset="0"/>
                <a:ea typeface="Arial" pitchFamily="34" charset="-122"/>
                <a:cs typeface="Arial" pitchFamily="34" charset="-120"/>
              </a:rPr>
              <a:t>"Yüksek kapasite"</a:t>
            </a:r>
            <a:endParaRPr lang="en-US" sz="1450" dirty="0"/>
          </a:p>
        </p:txBody>
      </p:sp>
      <p:sp>
        <p:nvSpPr>
          <p:cNvPr id="39" name="Text 37"/>
          <p:cNvSpPr txBox="1"/>
          <p:nvPr/>
        </p:nvSpPr>
        <p:spPr>
          <a:xfrm>
            <a:off x="5650992" y="4681728"/>
            <a:ext cx="2926080" cy="548640"/>
          </a:xfrm>
          <a:prstGeom prst="rect">
            <a:avLst/>
          </a:prstGeom>
          <a:noFill/>
          <a:ln/>
        </p:spPr>
        <p:txBody>
          <a:bodyPr wrap="square" lIns="0" tIns="0" rIns="0" bIns="0" rtlCol="0" anchor="ctr"/>
          <a:lstStyle/>
          <a:p>
            <a:pPr indent="0" marL="0">
              <a:buNone/>
            </a:pPr>
            <a:r>
              <a:rPr lang="en-US" sz="1450" b="1" dirty="0">
                <a:solidFill>
                  <a:srgbClr val="2A1C6B"/>
                </a:solidFill>
                <a:latin typeface="Arial" pitchFamily="34" charset="0"/>
                <a:ea typeface="Arial" pitchFamily="34" charset="-122"/>
                <a:cs typeface="Arial" pitchFamily="34" charset="-120"/>
              </a:rPr>
              <a:t>Aylık 20.000 adet ve yedek kapasite</a:t>
            </a:r>
            <a:endParaRPr lang="en-US" sz="1450" dirty="0"/>
          </a:p>
        </p:txBody>
      </p:sp>
      <p:sp>
        <p:nvSpPr>
          <p:cNvPr id="40" name="Text 38"/>
          <p:cNvSpPr txBox="1"/>
          <p:nvPr/>
        </p:nvSpPr>
        <p:spPr>
          <a:xfrm>
            <a:off x="8759952" y="4681728"/>
            <a:ext cx="2423160" cy="548640"/>
          </a:xfrm>
          <a:prstGeom prst="rect">
            <a:avLst/>
          </a:prstGeom>
          <a:noFill/>
          <a:ln/>
        </p:spPr>
        <p:txBody>
          <a:bodyPr wrap="square" lIns="0" tIns="0" rIns="0" bIns="0" rtlCol="0" anchor="ctr"/>
          <a:lstStyle/>
          <a:p>
            <a:pPr indent="0" marL="0">
              <a:buNone/>
            </a:pPr>
            <a:r>
              <a:rPr lang="en-US" sz="1450" dirty="0">
                <a:solidFill>
                  <a:srgbClr val="333333"/>
                </a:solidFill>
                <a:latin typeface="Arial" pitchFamily="34" charset="0"/>
                <a:ea typeface="Arial" pitchFamily="34" charset="-122"/>
                <a:cs typeface="Arial" pitchFamily="34" charset="-120"/>
              </a:rPr>
              <a:t>Hat ve vardiya bilgisi</a:t>
            </a:r>
            <a:endParaRPr lang="en-US" sz="1450" dirty="0"/>
          </a:p>
        </p:txBody>
      </p:sp>
      <p:sp>
        <p:nvSpPr>
          <p:cNvPr id="41" name="Shape 39"/>
          <p:cNvSpPr/>
          <p:nvPr/>
        </p:nvSpPr>
        <p:spPr>
          <a:xfrm>
            <a:off x="868680" y="5266944"/>
            <a:ext cx="10424160" cy="0"/>
          </a:xfrm>
          <a:prstGeom prst="line">
            <a:avLst/>
          </a:prstGeom>
          <a:noFill/>
          <a:ln w="9525">
            <a:solidFill>
              <a:srgbClr val="C2C2C2"/>
            </a:solidFill>
            <a:prstDash val="dash"/>
          </a:ln>
        </p:spPr>
      </p:sp>
      <p:sp>
        <p:nvSpPr>
          <p:cNvPr id="42" name="Shape 40"/>
          <p:cNvSpPr/>
          <p:nvPr/>
        </p:nvSpPr>
        <p:spPr>
          <a:xfrm>
            <a:off x="3200400" y="2157984"/>
            <a:ext cx="0" cy="3108960"/>
          </a:xfrm>
          <a:prstGeom prst="line">
            <a:avLst/>
          </a:prstGeom>
          <a:noFill/>
          <a:ln w="9525">
            <a:solidFill>
              <a:srgbClr val="C2C2C2"/>
            </a:solidFill>
            <a:prstDash val="dash"/>
          </a:ln>
        </p:spPr>
      </p:sp>
      <p:sp>
        <p:nvSpPr>
          <p:cNvPr id="43" name="Shape 41"/>
          <p:cNvSpPr/>
          <p:nvPr/>
        </p:nvSpPr>
        <p:spPr>
          <a:xfrm>
            <a:off x="5532120" y="2157984"/>
            <a:ext cx="0" cy="3108960"/>
          </a:xfrm>
          <a:prstGeom prst="line">
            <a:avLst/>
          </a:prstGeom>
          <a:noFill/>
          <a:ln w="9525">
            <a:solidFill>
              <a:srgbClr val="C2C2C2"/>
            </a:solidFill>
            <a:prstDash val="dash"/>
          </a:ln>
        </p:spPr>
      </p:sp>
      <p:sp>
        <p:nvSpPr>
          <p:cNvPr id="44" name="Shape 42"/>
          <p:cNvSpPr/>
          <p:nvPr/>
        </p:nvSpPr>
        <p:spPr>
          <a:xfrm>
            <a:off x="8641080" y="2157984"/>
            <a:ext cx="0" cy="3108960"/>
          </a:xfrm>
          <a:prstGeom prst="line">
            <a:avLst/>
          </a:prstGeom>
          <a:noFill/>
          <a:ln w="9525">
            <a:solidFill>
              <a:srgbClr val="C2C2C2"/>
            </a:solidFill>
            <a:prstDash val="dash"/>
          </a:ln>
        </p:spPr>
      </p:sp>
      <p:sp>
        <p:nvSpPr>
          <p:cNvPr id="45" name="Text 43"/>
          <p:cNvSpPr txBox="1"/>
          <p:nvPr/>
        </p:nvSpPr>
        <p:spPr>
          <a:xfrm>
            <a:off x="868680" y="5349240"/>
            <a:ext cx="10424160" cy="457200"/>
          </a:xfrm>
          <a:prstGeom prst="rect">
            <a:avLst/>
          </a:prstGeom>
          <a:noFill/>
          <a:ln/>
        </p:spPr>
        <p:txBody>
          <a:bodyPr wrap="square" lIns="0" tIns="0" rIns="0" bIns="0" rtlCol="0" anchor="ctr"/>
          <a:lstStyle/>
          <a:p>
            <a:pPr algn="ctr" indent="0" marL="0">
              <a:buNone/>
            </a:pPr>
            <a:r>
              <a:rPr lang="en-US" sz="1800" b="1" i="1" dirty="0">
                <a:solidFill>
                  <a:srgbClr val="222222"/>
                </a:solidFill>
                <a:latin typeface="Cambria" pitchFamily="34" charset="0"/>
                <a:ea typeface="Cambria" pitchFamily="34" charset="-122"/>
                <a:cs typeface="Cambria" pitchFamily="34" charset="-120"/>
              </a:rPr>
              <a:t>Sıfatı silin, yerine sayı ve kanıt yazın.</a:t>
            </a:r>
            <a:endParaRPr lang="en-US" sz="1800" dirty="0"/>
          </a:p>
        </p:txBody>
      </p:sp>
      <p:sp>
        <p:nvSpPr>
          <p:cNvPr id="9901" name="EkLink"/>
          <p:cNvSpPr txBox="1"/>
          <p:nvPr/>
        </p:nvSpPr>
        <p:spPr>
          <a:xfrm>
            <a:off x="8778240" y="6245352"/>
            <a:ext cx="2724912" cy="237744"/>
          </a:xfrm>
          <a:prstGeom prst="rect">
            <a:avLst/>
          </a:prstGeom>
          <a:noFill/>
        </p:spPr>
        <p:txBody>
          <a:bodyPr wrap="square" lIns="0" tIns="0" rIns="0" bIns="0" anchor="ctr"/>
          <a:lstStyle/>
          <a:p>
            <a:pPr algn="r"/>
            <a:r>
              <a:rPr lang="tr-TR" sz="1100" b="1">
                <a:solidFill>
                  <a:srgbClr val="6D4AE0"/>
                </a:solidFill>
                <a:latin typeface="Arial"/>
              </a:rPr>
              <a:t>▸ Ek s. 105, 106, 112</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name="Slide 19">
    <p:bg>
      <p:bgPr>
        <a:solidFill>
          <a:srgbClr val="EFEFEF"/>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9A9A9A"/>
            </a:solidFill>
            <a:prstDash val="solid"/>
          </a:ln>
        </p:spPr>
      </p:sp>
      <p:sp>
        <p:nvSpPr>
          <p:cNvPr id="3" name="Shape 1"/>
          <p:cNvSpPr/>
          <p:nvPr/>
        </p:nvSpPr>
        <p:spPr>
          <a:xfrm>
            <a:off x="658368" y="6199632"/>
            <a:ext cx="10844784" cy="0"/>
          </a:xfrm>
          <a:prstGeom prst="line">
            <a:avLst/>
          </a:prstGeom>
          <a:noFill/>
          <a:ln w="9525">
            <a:solidFill>
              <a:srgbClr val="9A9A9A"/>
            </a:solidFill>
            <a:prstDash val="solid"/>
          </a:ln>
        </p:spPr>
      </p:sp>
      <p:sp>
        <p:nvSpPr>
          <p:cNvPr id="4" name="Shape 2"/>
          <p:cNvSpPr/>
          <p:nvPr/>
        </p:nvSpPr>
        <p:spPr>
          <a:xfrm>
            <a:off x="658368" y="457200"/>
            <a:ext cx="0" cy="402336"/>
          </a:xfrm>
          <a:prstGeom prst="line">
            <a:avLst/>
          </a:prstGeom>
          <a:noFill/>
          <a:ln w="9525">
            <a:solidFill>
              <a:srgbClr val="9A9A9A"/>
            </a:solidFill>
            <a:prstDash val="solid"/>
          </a:ln>
        </p:spPr>
      </p:sp>
      <p:sp>
        <p:nvSpPr>
          <p:cNvPr id="5" name="Shape 3"/>
          <p:cNvSpPr/>
          <p:nvPr/>
        </p:nvSpPr>
        <p:spPr>
          <a:xfrm>
            <a:off x="658368" y="5998464"/>
            <a:ext cx="0" cy="402336"/>
          </a:xfrm>
          <a:prstGeom prst="line">
            <a:avLst/>
          </a:prstGeom>
          <a:noFill/>
          <a:ln w="9525">
            <a:solidFill>
              <a:srgbClr val="9A9A9A"/>
            </a:solidFill>
            <a:prstDash val="solid"/>
          </a:ln>
        </p:spPr>
      </p:sp>
      <p:sp>
        <p:nvSpPr>
          <p:cNvPr id="6" name="Shape 4"/>
          <p:cNvSpPr/>
          <p:nvPr/>
        </p:nvSpPr>
        <p:spPr>
          <a:xfrm>
            <a:off x="11503152" y="457200"/>
            <a:ext cx="0" cy="402336"/>
          </a:xfrm>
          <a:prstGeom prst="line">
            <a:avLst/>
          </a:prstGeom>
          <a:noFill/>
          <a:ln w="9525">
            <a:solidFill>
              <a:srgbClr val="9A9A9A"/>
            </a:solidFill>
            <a:prstDash val="solid"/>
          </a:ln>
        </p:spPr>
      </p:sp>
      <p:sp>
        <p:nvSpPr>
          <p:cNvPr id="7" name="Shape 5"/>
          <p:cNvSpPr/>
          <p:nvPr/>
        </p:nvSpPr>
        <p:spPr>
          <a:xfrm>
            <a:off x="11503152" y="5998464"/>
            <a:ext cx="0" cy="402336"/>
          </a:xfrm>
          <a:prstGeom prst="line">
            <a:avLst/>
          </a:prstGeom>
          <a:noFill/>
          <a:ln w="9525">
            <a:solidFill>
              <a:srgbClr val="9A9A9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6B6B6B"/>
                </a:solidFill>
                <a:latin typeface="Arial" pitchFamily="34" charset="0"/>
                <a:ea typeface="Arial" pitchFamily="34" charset="-122"/>
                <a:cs typeface="Arial" pitchFamily="34" charset="-120"/>
              </a:rPr>
              <a:t>AYNI ŞABLON, ÜÇÜNCÜ SEKTÖR</a:t>
            </a:r>
            <a:endParaRPr lang="en-US" sz="1100" dirty="0"/>
          </a:p>
        </p:txBody>
      </p:sp>
      <p:sp>
        <p:nvSpPr>
          <p:cNvPr id="9" name="Shape 7"/>
          <p:cNvSpPr/>
          <p:nvPr/>
        </p:nvSpPr>
        <p:spPr>
          <a:xfrm>
            <a:off x="9464040" y="850392"/>
            <a:ext cx="1783080" cy="274320"/>
          </a:xfrm>
          <a:prstGeom prst="roundRect">
            <a:avLst>
              <a:gd name="adj" fmla="val 16667"/>
            </a:avLst>
          </a:prstGeom>
          <a:solidFill>
            <a:srgbClr val="E2DCF7"/>
          </a:solidFill>
          <a:ln w="6350">
            <a:solidFill>
              <a:srgbClr val="6D4AE0"/>
            </a:solidFill>
            <a:prstDash val="solid"/>
          </a:ln>
        </p:spPr>
      </p:sp>
      <p:sp>
        <p:nvSpPr>
          <p:cNvPr id="10" name="Text 8"/>
          <p:cNvSpPr txBox="1"/>
          <p:nvPr/>
        </p:nvSpPr>
        <p:spPr>
          <a:xfrm>
            <a:off x="9464040" y="850392"/>
            <a:ext cx="1783080" cy="274320"/>
          </a:xfrm>
          <a:prstGeom prst="rect">
            <a:avLst/>
          </a:prstGeom>
          <a:noFill/>
          <a:ln/>
        </p:spPr>
        <p:txBody>
          <a:bodyPr wrap="square" lIns="0" tIns="0" rIns="0" bIns="0" rtlCol="0" anchor="ctr"/>
          <a:lstStyle/>
          <a:p>
            <a:pPr algn="ctr" indent="0" marL="0">
              <a:buNone/>
            </a:pPr>
            <a:r>
              <a:rPr lang="en-US" sz="850" b="1" spc="150" kern="0" dirty="0">
                <a:solidFill>
                  <a:srgbClr val="6D4AE0"/>
                </a:solidFill>
                <a:latin typeface="Arial" pitchFamily="34" charset="0"/>
                <a:ea typeface="Arial" pitchFamily="34" charset="-122"/>
                <a:cs typeface="Arial" pitchFamily="34" charset="-120"/>
              </a:rPr>
              <a:t>KURGUSAL ÖRNEK</a:t>
            </a:r>
            <a:endParaRPr lang="en-US" sz="850" dirty="0"/>
          </a:p>
        </p:txBody>
      </p:sp>
      <p:sp>
        <p:nvSpPr>
          <p:cNvPr id="11" name="Text 9"/>
          <p:cNvSpPr txBox="1"/>
          <p:nvPr/>
        </p:nvSpPr>
        <p:spPr>
          <a:xfrm>
            <a:off x="822960" y="1188720"/>
            <a:ext cx="10515600" cy="731520"/>
          </a:xfrm>
          <a:prstGeom prst="rect">
            <a:avLst/>
          </a:prstGeom>
          <a:noFill/>
          <a:ln/>
        </p:spPr>
        <p:txBody>
          <a:bodyPr wrap="square" lIns="0" tIns="0" rIns="0" bIns="0" rtlCol="0" anchor="ctr"/>
          <a:lstStyle/>
          <a:p>
            <a:pPr algn="ctr" indent="0" marL="0">
              <a:buNone/>
            </a:pPr>
            <a:r>
              <a:rPr lang="en-US" sz="3000" dirty="0">
                <a:solidFill>
                  <a:srgbClr val="111111"/>
                </a:solidFill>
                <a:latin typeface="Arial" pitchFamily="34" charset="0"/>
                <a:ea typeface="Arial" pitchFamily="34" charset="-122"/>
                <a:cs typeface="Arial" pitchFamily="34" charset="-120"/>
              </a:rPr>
              <a:t>Yaş meyve sebzede de </a:t>
            </a:r>
            <a:pPr algn="ctr" indent="0" marL="0">
              <a:buNone/>
            </a:pPr>
            <a:r>
              <a:rPr lang="en-US" sz="3000" b="1" i="1" dirty="0">
                <a:solidFill>
                  <a:srgbClr val="6D4AE0"/>
                </a:solidFill>
                <a:latin typeface="Cambria" pitchFamily="34" charset="0"/>
                <a:ea typeface="Cambria" pitchFamily="34" charset="-122"/>
                <a:cs typeface="Cambria" pitchFamily="34" charset="-120"/>
              </a:rPr>
              <a:t>aynı dört sütun</a:t>
            </a:r>
            <a:endParaRPr lang="en-US" sz="3000" dirty="0"/>
          </a:p>
        </p:txBody>
      </p:sp>
      <p:sp>
        <p:nvSpPr>
          <p:cNvPr id="12" name="Text 10"/>
          <p:cNvSpPr txBox="1"/>
          <p:nvPr/>
        </p:nvSpPr>
        <p:spPr>
          <a:xfrm>
            <a:off x="941832" y="1828800"/>
            <a:ext cx="2057400" cy="256032"/>
          </a:xfrm>
          <a:prstGeom prst="rect">
            <a:avLst/>
          </a:prstGeom>
          <a:noFill/>
          <a:ln/>
        </p:spPr>
        <p:txBody>
          <a:bodyPr wrap="square" lIns="0" tIns="0" rIns="0" bIns="0" rtlCol="0" anchor="ctr"/>
          <a:lstStyle/>
          <a:p>
            <a:pPr indent="0" marL="0">
              <a:buNone/>
            </a:pPr>
            <a:r>
              <a:rPr lang="en-US" sz="1050" spc="200" kern="0" dirty="0">
                <a:solidFill>
                  <a:srgbClr val="777777"/>
                </a:solidFill>
                <a:latin typeface="Arial" pitchFamily="34" charset="0"/>
                <a:ea typeface="Arial" pitchFamily="34" charset="-122"/>
                <a:cs typeface="Arial" pitchFamily="34" charset="-120"/>
              </a:rPr>
              <a:t>ALAN</a:t>
            </a:r>
            <a:endParaRPr lang="en-US" sz="1050" dirty="0"/>
          </a:p>
        </p:txBody>
      </p:sp>
      <p:sp>
        <p:nvSpPr>
          <p:cNvPr id="13" name="Text 11"/>
          <p:cNvSpPr txBox="1"/>
          <p:nvPr/>
        </p:nvSpPr>
        <p:spPr>
          <a:xfrm>
            <a:off x="3136392" y="1828800"/>
            <a:ext cx="2194560" cy="256032"/>
          </a:xfrm>
          <a:prstGeom prst="rect">
            <a:avLst/>
          </a:prstGeom>
          <a:noFill/>
          <a:ln/>
        </p:spPr>
        <p:txBody>
          <a:bodyPr wrap="square" lIns="0" tIns="0" rIns="0" bIns="0" rtlCol="0" anchor="ctr"/>
          <a:lstStyle/>
          <a:p>
            <a:pPr indent="0" marL="0">
              <a:buNone/>
            </a:pPr>
            <a:r>
              <a:rPr lang="en-US" sz="1050" spc="200" kern="0" dirty="0">
                <a:solidFill>
                  <a:srgbClr val="777777"/>
                </a:solidFill>
                <a:latin typeface="Arial" pitchFamily="34" charset="0"/>
                <a:ea typeface="Arial" pitchFamily="34" charset="-122"/>
                <a:cs typeface="Arial" pitchFamily="34" charset="-120"/>
              </a:rPr>
              <a:t>BUGÜN SİTEDE YAZAN</a:t>
            </a:r>
            <a:endParaRPr lang="en-US" sz="1050" dirty="0"/>
          </a:p>
        </p:txBody>
      </p:sp>
      <p:sp>
        <p:nvSpPr>
          <p:cNvPr id="14" name="Text 12"/>
          <p:cNvSpPr txBox="1"/>
          <p:nvPr/>
        </p:nvSpPr>
        <p:spPr>
          <a:xfrm>
            <a:off x="5468112" y="1828800"/>
            <a:ext cx="3154680" cy="256032"/>
          </a:xfrm>
          <a:prstGeom prst="rect">
            <a:avLst/>
          </a:prstGeom>
          <a:noFill/>
          <a:ln/>
        </p:spPr>
        <p:txBody>
          <a:bodyPr wrap="square" lIns="0" tIns="0" rIns="0" bIns="0" rtlCol="0" anchor="ctr"/>
          <a:lstStyle/>
          <a:p>
            <a:pPr indent="0" marL="0">
              <a:buNone/>
            </a:pPr>
            <a:r>
              <a:rPr lang="en-US" sz="1050" spc="200" kern="0" dirty="0">
                <a:solidFill>
                  <a:srgbClr val="6D4AE0"/>
                </a:solidFill>
                <a:latin typeface="Arial" pitchFamily="34" charset="0"/>
                <a:ea typeface="Arial" pitchFamily="34" charset="-122"/>
                <a:cs typeface="Arial" pitchFamily="34" charset="-120"/>
              </a:rPr>
              <a:t>ALICININ GÖRMEK İSTEDİĞİ</a:t>
            </a:r>
            <a:endParaRPr lang="en-US" sz="1050" dirty="0"/>
          </a:p>
        </p:txBody>
      </p:sp>
      <p:sp>
        <p:nvSpPr>
          <p:cNvPr id="15" name="Text 13"/>
          <p:cNvSpPr txBox="1"/>
          <p:nvPr/>
        </p:nvSpPr>
        <p:spPr>
          <a:xfrm>
            <a:off x="8759952" y="1828800"/>
            <a:ext cx="2468880" cy="256032"/>
          </a:xfrm>
          <a:prstGeom prst="rect">
            <a:avLst/>
          </a:prstGeom>
          <a:noFill/>
          <a:ln/>
        </p:spPr>
        <p:txBody>
          <a:bodyPr wrap="square" lIns="0" tIns="0" rIns="0" bIns="0" rtlCol="0" anchor="ctr"/>
          <a:lstStyle/>
          <a:p>
            <a:pPr indent="0" marL="0">
              <a:buNone/>
            </a:pPr>
            <a:r>
              <a:rPr lang="en-US" sz="1050" spc="200" kern="0" dirty="0">
                <a:solidFill>
                  <a:srgbClr val="777777"/>
                </a:solidFill>
                <a:latin typeface="Arial" pitchFamily="34" charset="0"/>
                <a:ea typeface="Arial" pitchFamily="34" charset="-122"/>
                <a:cs typeface="Arial" pitchFamily="34" charset="-120"/>
              </a:rPr>
              <a:t>KANIT</a:t>
            </a:r>
            <a:endParaRPr lang="en-US" sz="1050" dirty="0"/>
          </a:p>
        </p:txBody>
      </p:sp>
      <p:sp>
        <p:nvSpPr>
          <p:cNvPr id="16" name="Shape 14"/>
          <p:cNvSpPr/>
          <p:nvPr/>
        </p:nvSpPr>
        <p:spPr>
          <a:xfrm>
            <a:off x="868680" y="2157984"/>
            <a:ext cx="10424160" cy="0"/>
          </a:xfrm>
          <a:prstGeom prst="line">
            <a:avLst/>
          </a:prstGeom>
          <a:noFill/>
          <a:ln w="9525">
            <a:solidFill>
              <a:srgbClr val="C2C2C2"/>
            </a:solidFill>
            <a:prstDash val="dash"/>
          </a:ln>
        </p:spPr>
      </p:sp>
      <p:sp>
        <p:nvSpPr>
          <p:cNvPr id="17" name="Text 15"/>
          <p:cNvSpPr txBox="1"/>
          <p:nvPr/>
        </p:nvSpPr>
        <p:spPr>
          <a:xfrm>
            <a:off x="941832" y="2194560"/>
            <a:ext cx="2011680" cy="621792"/>
          </a:xfrm>
          <a:prstGeom prst="rect">
            <a:avLst/>
          </a:prstGeom>
          <a:noFill/>
          <a:ln/>
        </p:spPr>
        <p:txBody>
          <a:bodyPr wrap="square" lIns="0" tIns="0" rIns="0" bIns="0" rtlCol="0" anchor="ctr"/>
          <a:lstStyle/>
          <a:p>
            <a:pPr indent="0" marL="0">
              <a:buNone/>
            </a:pPr>
            <a:r>
              <a:rPr lang="en-US" sz="1450" b="1" dirty="0">
                <a:solidFill>
                  <a:srgbClr val="111111"/>
                </a:solidFill>
                <a:latin typeface="Arial" pitchFamily="34" charset="0"/>
                <a:ea typeface="Arial" pitchFamily="34" charset="-122"/>
                <a:cs typeface="Arial" pitchFamily="34" charset="-120"/>
              </a:rPr>
              <a:t>Kalibre, sınıf</a:t>
            </a:r>
            <a:endParaRPr lang="en-US" sz="1450" dirty="0"/>
          </a:p>
        </p:txBody>
      </p:sp>
      <p:sp>
        <p:nvSpPr>
          <p:cNvPr id="18" name="Text 16"/>
          <p:cNvSpPr txBox="1"/>
          <p:nvPr/>
        </p:nvSpPr>
        <p:spPr>
          <a:xfrm>
            <a:off x="3136392" y="2194560"/>
            <a:ext cx="2148840" cy="621792"/>
          </a:xfrm>
          <a:prstGeom prst="rect">
            <a:avLst/>
          </a:prstGeom>
          <a:noFill/>
          <a:ln/>
        </p:spPr>
        <p:txBody>
          <a:bodyPr wrap="square" lIns="0" tIns="0" rIns="0" bIns="0" rtlCol="0" anchor="ctr"/>
          <a:lstStyle/>
          <a:p>
            <a:pPr indent="0" marL="0">
              <a:buNone/>
            </a:pPr>
            <a:r>
              <a:rPr lang="en-US" sz="1450" i="1" dirty="0">
                <a:solidFill>
                  <a:srgbClr val="777777"/>
                </a:solidFill>
                <a:latin typeface="Arial" pitchFamily="34" charset="0"/>
                <a:ea typeface="Arial" pitchFamily="34" charset="-122"/>
                <a:cs typeface="Arial" pitchFamily="34" charset="-120"/>
              </a:rPr>
              <a:t>"Birinci kalite ürün"</a:t>
            </a:r>
            <a:endParaRPr lang="en-US" sz="1450" dirty="0"/>
          </a:p>
        </p:txBody>
      </p:sp>
      <p:sp>
        <p:nvSpPr>
          <p:cNvPr id="19" name="Text 17"/>
          <p:cNvSpPr txBox="1"/>
          <p:nvPr/>
        </p:nvSpPr>
        <p:spPr>
          <a:xfrm>
            <a:off x="5468112" y="2194560"/>
            <a:ext cx="3108960" cy="621792"/>
          </a:xfrm>
          <a:prstGeom prst="rect">
            <a:avLst/>
          </a:prstGeom>
          <a:noFill/>
          <a:ln/>
        </p:spPr>
        <p:txBody>
          <a:bodyPr wrap="square" lIns="0" tIns="0" rIns="0" bIns="0" rtlCol="0" anchor="ctr"/>
          <a:lstStyle/>
          <a:p>
            <a:pPr indent="0" marL="0">
              <a:buNone/>
            </a:pPr>
            <a:r>
              <a:rPr lang="en-US" sz="1450" b="1" dirty="0">
                <a:solidFill>
                  <a:srgbClr val="2A1C6B"/>
                </a:solidFill>
                <a:latin typeface="Arial" pitchFamily="34" charset="0"/>
                <a:ea typeface="Arial" pitchFamily="34" charset="-122"/>
                <a:cs typeface="Arial" pitchFamily="34" charset="-120"/>
              </a:rPr>
              <a:t>Kalibre aralığı, sınıf, tolerans</a:t>
            </a:r>
            <a:endParaRPr lang="en-US" sz="1450" dirty="0"/>
          </a:p>
        </p:txBody>
      </p:sp>
      <p:sp>
        <p:nvSpPr>
          <p:cNvPr id="20" name="Text 18"/>
          <p:cNvSpPr txBox="1"/>
          <p:nvPr/>
        </p:nvSpPr>
        <p:spPr>
          <a:xfrm>
            <a:off x="8759952" y="2194560"/>
            <a:ext cx="2423160" cy="621792"/>
          </a:xfrm>
          <a:prstGeom prst="rect">
            <a:avLst/>
          </a:prstGeom>
          <a:noFill/>
          <a:ln/>
        </p:spPr>
        <p:txBody>
          <a:bodyPr wrap="square" lIns="0" tIns="0" rIns="0" bIns="0" rtlCol="0" anchor="ctr"/>
          <a:lstStyle/>
          <a:p>
            <a:pPr indent="0" marL="0">
              <a:buNone/>
            </a:pPr>
            <a:r>
              <a:rPr lang="en-US" sz="1450" dirty="0">
                <a:solidFill>
                  <a:srgbClr val="333333"/>
                </a:solidFill>
                <a:latin typeface="Arial" pitchFamily="34" charset="0"/>
                <a:ea typeface="Arial" pitchFamily="34" charset="-122"/>
                <a:cs typeface="Arial" pitchFamily="34" charset="-120"/>
              </a:rPr>
              <a:t>Sınıflandırma kaydı</a:t>
            </a:r>
            <a:endParaRPr lang="en-US" sz="1450" dirty="0"/>
          </a:p>
        </p:txBody>
      </p:sp>
      <p:sp>
        <p:nvSpPr>
          <p:cNvPr id="21" name="Shape 19"/>
          <p:cNvSpPr/>
          <p:nvPr/>
        </p:nvSpPr>
        <p:spPr>
          <a:xfrm>
            <a:off x="868680" y="2852928"/>
            <a:ext cx="10424160" cy="0"/>
          </a:xfrm>
          <a:prstGeom prst="line">
            <a:avLst/>
          </a:prstGeom>
          <a:noFill/>
          <a:ln w="9525">
            <a:solidFill>
              <a:srgbClr val="C2C2C2"/>
            </a:solidFill>
            <a:prstDash val="dash"/>
          </a:ln>
        </p:spPr>
      </p:sp>
      <p:sp>
        <p:nvSpPr>
          <p:cNvPr id="22" name="Text 20"/>
          <p:cNvSpPr txBox="1"/>
          <p:nvPr/>
        </p:nvSpPr>
        <p:spPr>
          <a:xfrm>
            <a:off x="941832" y="2889504"/>
            <a:ext cx="2011680" cy="621792"/>
          </a:xfrm>
          <a:prstGeom prst="rect">
            <a:avLst/>
          </a:prstGeom>
          <a:noFill/>
          <a:ln/>
        </p:spPr>
        <p:txBody>
          <a:bodyPr wrap="square" lIns="0" tIns="0" rIns="0" bIns="0" rtlCol="0" anchor="ctr"/>
          <a:lstStyle/>
          <a:p>
            <a:pPr indent="0" marL="0">
              <a:buNone/>
            </a:pPr>
            <a:r>
              <a:rPr lang="en-US" sz="1450" b="1" dirty="0">
                <a:solidFill>
                  <a:srgbClr val="111111"/>
                </a:solidFill>
                <a:latin typeface="Arial" pitchFamily="34" charset="0"/>
                <a:ea typeface="Arial" pitchFamily="34" charset="-122"/>
                <a:cs typeface="Arial" pitchFamily="34" charset="-120"/>
              </a:rPr>
              <a:t>Soğuk zincir</a:t>
            </a:r>
            <a:endParaRPr lang="en-US" sz="1450" dirty="0"/>
          </a:p>
        </p:txBody>
      </p:sp>
      <p:sp>
        <p:nvSpPr>
          <p:cNvPr id="23" name="Text 21"/>
          <p:cNvSpPr txBox="1"/>
          <p:nvPr/>
        </p:nvSpPr>
        <p:spPr>
          <a:xfrm>
            <a:off x="3136392" y="2889504"/>
            <a:ext cx="2148840" cy="621792"/>
          </a:xfrm>
          <a:prstGeom prst="rect">
            <a:avLst/>
          </a:prstGeom>
          <a:noFill/>
          <a:ln/>
        </p:spPr>
        <p:txBody>
          <a:bodyPr wrap="square" lIns="0" tIns="0" rIns="0" bIns="0" rtlCol="0" anchor="ctr"/>
          <a:lstStyle/>
          <a:p>
            <a:pPr indent="0" marL="0">
              <a:buNone/>
            </a:pPr>
            <a:r>
              <a:rPr lang="en-US" sz="1450" i="1" dirty="0">
                <a:solidFill>
                  <a:srgbClr val="777777"/>
                </a:solidFill>
                <a:latin typeface="Arial" pitchFamily="34" charset="0"/>
                <a:ea typeface="Arial" pitchFamily="34" charset="-122"/>
                <a:cs typeface="Arial" pitchFamily="34" charset="-120"/>
              </a:rPr>
              <a:t>"Taze teslim"</a:t>
            </a:r>
            <a:endParaRPr lang="en-US" sz="1450" dirty="0"/>
          </a:p>
        </p:txBody>
      </p:sp>
      <p:sp>
        <p:nvSpPr>
          <p:cNvPr id="24" name="Text 22"/>
          <p:cNvSpPr txBox="1"/>
          <p:nvPr/>
        </p:nvSpPr>
        <p:spPr>
          <a:xfrm>
            <a:off x="5468112" y="2889504"/>
            <a:ext cx="3108960" cy="621792"/>
          </a:xfrm>
          <a:prstGeom prst="rect">
            <a:avLst/>
          </a:prstGeom>
          <a:noFill/>
          <a:ln/>
        </p:spPr>
        <p:txBody>
          <a:bodyPr wrap="square" lIns="0" tIns="0" rIns="0" bIns="0" rtlCol="0" anchor="ctr"/>
          <a:lstStyle/>
          <a:p>
            <a:pPr indent="0" marL="0">
              <a:buNone/>
            </a:pPr>
            <a:r>
              <a:rPr lang="en-US" sz="1450" b="1" dirty="0">
                <a:solidFill>
                  <a:srgbClr val="2A1C6B"/>
                </a:solidFill>
                <a:latin typeface="Arial" pitchFamily="34" charset="0"/>
                <a:ea typeface="Arial" pitchFamily="34" charset="-122"/>
                <a:cs typeface="Arial" pitchFamily="34" charset="-120"/>
              </a:rPr>
              <a:t>Yükleme sıcaklığı, soğutmalı taşıma</a:t>
            </a:r>
            <a:endParaRPr lang="en-US" sz="1450" dirty="0"/>
          </a:p>
        </p:txBody>
      </p:sp>
      <p:sp>
        <p:nvSpPr>
          <p:cNvPr id="25" name="Text 23"/>
          <p:cNvSpPr txBox="1"/>
          <p:nvPr/>
        </p:nvSpPr>
        <p:spPr>
          <a:xfrm>
            <a:off x="8759952" y="2889504"/>
            <a:ext cx="2423160" cy="621792"/>
          </a:xfrm>
          <a:prstGeom prst="rect">
            <a:avLst/>
          </a:prstGeom>
          <a:noFill/>
          <a:ln/>
        </p:spPr>
        <p:txBody>
          <a:bodyPr wrap="square" lIns="0" tIns="0" rIns="0" bIns="0" rtlCol="0" anchor="ctr"/>
          <a:lstStyle/>
          <a:p>
            <a:pPr indent="0" marL="0">
              <a:buNone/>
            </a:pPr>
            <a:r>
              <a:rPr lang="en-US" sz="1450" dirty="0">
                <a:solidFill>
                  <a:srgbClr val="333333"/>
                </a:solidFill>
                <a:latin typeface="Arial" pitchFamily="34" charset="0"/>
                <a:ea typeface="Arial" pitchFamily="34" charset="-122"/>
                <a:cs typeface="Arial" pitchFamily="34" charset="-120"/>
              </a:rPr>
              <a:t>Sıcaklık kaydı</a:t>
            </a:r>
            <a:endParaRPr lang="en-US" sz="1450" dirty="0"/>
          </a:p>
        </p:txBody>
      </p:sp>
      <p:sp>
        <p:nvSpPr>
          <p:cNvPr id="26" name="Shape 24"/>
          <p:cNvSpPr/>
          <p:nvPr/>
        </p:nvSpPr>
        <p:spPr>
          <a:xfrm>
            <a:off x="868680" y="3547872"/>
            <a:ext cx="10424160" cy="0"/>
          </a:xfrm>
          <a:prstGeom prst="line">
            <a:avLst/>
          </a:prstGeom>
          <a:noFill/>
          <a:ln w="9525">
            <a:solidFill>
              <a:srgbClr val="C2C2C2"/>
            </a:solidFill>
            <a:prstDash val="dash"/>
          </a:ln>
        </p:spPr>
      </p:sp>
      <p:sp>
        <p:nvSpPr>
          <p:cNvPr id="27" name="Text 25"/>
          <p:cNvSpPr txBox="1"/>
          <p:nvPr/>
        </p:nvSpPr>
        <p:spPr>
          <a:xfrm>
            <a:off x="941832" y="3584448"/>
            <a:ext cx="2011680" cy="621792"/>
          </a:xfrm>
          <a:prstGeom prst="rect">
            <a:avLst/>
          </a:prstGeom>
          <a:noFill/>
          <a:ln/>
        </p:spPr>
        <p:txBody>
          <a:bodyPr wrap="square" lIns="0" tIns="0" rIns="0" bIns="0" rtlCol="0" anchor="ctr"/>
          <a:lstStyle/>
          <a:p>
            <a:pPr indent="0" marL="0">
              <a:buNone/>
            </a:pPr>
            <a:r>
              <a:rPr lang="en-US" sz="1450" b="1" dirty="0">
                <a:solidFill>
                  <a:srgbClr val="111111"/>
                </a:solidFill>
                <a:latin typeface="Arial" pitchFamily="34" charset="0"/>
                <a:ea typeface="Arial" pitchFamily="34" charset="-122"/>
                <a:cs typeface="Arial" pitchFamily="34" charset="-120"/>
              </a:rPr>
              <a:t>Belge</a:t>
            </a:r>
            <a:endParaRPr lang="en-US" sz="1450" dirty="0"/>
          </a:p>
        </p:txBody>
      </p:sp>
      <p:sp>
        <p:nvSpPr>
          <p:cNvPr id="28" name="Text 26"/>
          <p:cNvSpPr txBox="1"/>
          <p:nvPr/>
        </p:nvSpPr>
        <p:spPr>
          <a:xfrm>
            <a:off x="3136392" y="3584448"/>
            <a:ext cx="2148840" cy="621792"/>
          </a:xfrm>
          <a:prstGeom prst="rect">
            <a:avLst/>
          </a:prstGeom>
          <a:noFill/>
          <a:ln/>
        </p:spPr>
        <p:txBody>
          <a:bodyPr wrap="square" lIns="0" tIns="0" rIns="0" bIns="0" rtlCol="0" anchor="ctr"/>
          <a:lstStyle/>
          <a:p>
            <a:pPr indent="0" marL="0">
              <a:buNone/>
            </a:pPr>
            <a:r>
              <a:rPr lang="en-US" sz="1450" i="1" dirty="0">
                <a:solidFill>
                  <a:srgbClr val="777777"/>
                </a:solidFill>
                <a:latin typeface="Arial" pitchFamily="34" charset="0"/>
                <a:ea typeface="Arial" pitchFamily="34" charset="-122"/>
                <a:cs typeface="Arial" pitchFamily="34" charset="-120"/>
              </a:rPr>
              <a:t>"Belgeli üretim"</a:t>
            </a:r>
            <a:endParaRPr lang="en-US" sz="1450" dirty="0"/>
          </a:p>
        </p:txBody>
      </p:sp>
      <p:sp>
        <p:nvSpPr>
          <p:cNvPr id="29" name="Text 27"/>
          <p:cNvSpPr txBox="1"/>
          <p:nvPr/>
        </p:nvSpPr>
        <p:spPr>
          <a:xfrm>
            <a:off x="5468112" y="3584448"/>
            <a:ext cx="3108960" cy="621792"/>
          </a:xfrm>
          <a:prstGeom prst="rect">
            <a:avLst/>
          </a:prstGeom>
          <a:noFill/>
          <a:ln/>
        </p:spPr>
        <p:txBody>
          <a:bodyPr wrap="square" lIns="0" tIns="0" rIns="0" bIns="0" rtlCol="0" anchor="ctr"/>
          <a:lstStyle/>
          <a:p>
            <a:pPr indent="0" marL="0">
              <a:buNone/>
            </a:pPr>
            <a:r>
              <a:rPr lang="en-US" sz="1450" b="1" dirty="0">
                <a:solidFill>
                  <a:srgbClr val="2A1C6B"/>
                </a:solidFill>
                <a:latin typeface="Arial" pitchFamily="34" charset="0"/>
                <a:ea typeface="Arial" pitchFamily="34" charset="-122"/>
                <a:cs typeface="Arial" pitchFamily="34" charset="-120"/>
              </a:rPr>
              <a:t>Fitosaniter sertifika no, analiz raporu kapsamı</a:t>
            </a:r>
            <a:endParaRPr lang="en-US" sz="1450" dirty="0"/>
          </a:p>
        </p:txBody>
      </p:sp>
      <p:sp>
        <p:nvSpPr>
          <p:cNvPr id="30" name="Text 28"/>
          <p:cNvSpPr txBox="1"/>
          <p:nvPr/>
        </p:nvSpPr>
        <p:spPr>
          <a:xfrm>
            <a:off x="8759952" y="3584448"/>
            <a:ext cx="2423160" cy="621792"/>
          </a:xfrm>
          <a:prstGeom prst="rect">
            <a:avLst/>
          </a:prstGeom>
          <a:noFill/>
          <a:ln/>
        </p:spPr>
        <p:txBody>
          <a:bodyPr wrap="square" lIns="0" tIns="0" rIns="0" bIns="0" rtlCol="0" anchor="ctr"/>
          <a:lstStyle/>
          <a:p>
            <a:pPr indent="0" marL="0">
              <a:buNone/>
            </a:pPr>
            <a:r>
              <a:rPr lang="en-US" sz="1450" dirty="0">
                <a:solidFill>
                  <a:srgbClr val="333333"/>
                </a:solidFill>
                <a:latin typeface="Arial" pitchFamily="34" charset="0"/>
                <a:ea typeface="Arial" pitchFamily="34" charset="-122"/>
                <a:cs typeface="Arial" pitchFamily="34" charset="-120"/>
              </a:rPr>
              <a:t>Sertifika, laboratuvar raporu</a:t>
            </a:r>
            <a:endParaRPr lang="en-US" sz="1450" dirty="0"/>
          </a:p>
        </p:txBody>
      </p:sp>
      <p:sp>
        <p:nvSpPr>
          <p:cNvPr id="31" name="Shape 29"/>
          <p:cNvSpPr/>
          <p:nvPr/>
        </p:nvSpPr>
        <p:spPr>
          <a:xfrm>
            <a:off x="868680" y="4242816"/>
            <a:ext cx="10424160" cy="0"/>
          </a:xfrm>
          <a:prstGeom prst="line">
            <a:avLst/>
          </a:prstGeom>
          <a:noFill/>
          <a:ln w="9525">
            <a:solidFill>
              <a:srgbClr val="C2C2C2"/>
            </a:solidFill>
            <a:prstDash val="dash"/>
          </a:ln>
        </p:spPr>
      </p:sp>
      <p:sp>
        <p:nvSpPr>
          <p:cNvPr id="32" name="Text 30"/>
          <p:cNvSpPr txBox="1"/>
          <p:nvPr/>
        </p:nvSpPr>
        <p:spPr>
          <a:xfrm>
            <a:off x="941832" y="4279392"/>
            <a:ext cx="2011680" cy="621792"/>
          </a:xfrm>
          <a:prstGeom prst="rect">
            <a:avLst/>
          </a:prstGeom>
          <a:noFill/>
          <a:ln/>
        </p:spPr>
        <p:txBody>
          <a:bodyPr wrap="square" lIns="0" tIns="0" rIns="0" bIns="0" rtlCol="0" anchor="ctr"/>
          <a:lstStyle/>
          <a:p>
            <a:pPr indent="0" marL="0">
              <a:buNone/>
            </a:pPr>
            <a:r>
              <a:rPr lang="en-US" sz="1450" b="1" dirty="0">
                <a:solidFill>
                  <a:srgbClr val="111111"/>
                </a:solidFill>
                <a:latin typeface="Arial" pitchFamily="34" charset="0"/>
                <a:ea typeface="Arial" pitchFamily="34" charset="-122"/>
                <a:cs typeface="Arial" pitchFamily="34" charset="-120"/>
              </a:rPr>
              <a:t>Raf ömrü</a:t>
            </a:r>
            <a:endParaRPr lang="en-US" sz="1450" dirty="0"/>
          </a:p>
        </p:txBody>
      </p:sp>
      <p:sp>
        <p:nvSpPr>
          <p:cNvPr id="33" name="Text 31"/>
          <p:cNvSpPr txBox="1"/>
          <p:nvPr/>
        </p:nvSpPr>
        <p:spPr>
          <a:xfrm>
            <a:off x="3136392" y="4279392"/>
            <a:ext cx="2148840" cy="621792"/>
          </a:xfrm>
          <a:prstGeom prst="rect">
            <a:avLst/>
          </a:prstGeom>
          <a:noFill/>
          <a:ln/>
        </p:spPr>
        <p:txBody>
          <a:bodyPr wrap="square" lIns="0" tIns="0" rIns="0" bIns="0" rtlCol="0" anchor="ctr"/>
          <a:lstStyle/>
          <a:p>
            <a:pPr indent="0" marL="0">
              <a:buNone/>
            </a:pPr>
            <a:r>
              <a:rPr lang="en-US" sz="1450" i="1" dirty="0">
                <a:solidFill>
                  <a:srgbClr val="777777"/>
                </a:solidFill>
                <a:latin typeface="Arial" pitchFamily="34" charset="0"/>
                <a:ea typeface="Arial" pitchFamily="34" charset="-122"/>
                <a:cs typeface="Arial" pitchFamily="34" charset="-120"/>
              </a:rPr>
              <a:t>"Uzun raf ömrü"</a:t>
            </a:r>
            <a:endParaRPr lang="en-US" sz="1450" dirty="0"/>
          </a:p>
        </p:txBody>
      </p:sp>
      <p:sp>
        <p:nvSpPr>
          <p:cNvPr id="34" name="Text 32"/>
          <p:cNvSpPr txBox="1"/>
          <p:nvPr/>
        </p:nvSpPr>
        <p:spPr>
          <a:xfrm>
            <a:off x="5468112" y="4279392"/>
            <a:ext cx="3108960" cy="621792"/>
          </a:xfrm>
          <a:prstGeom prst="rect">
            <a:avLst/>
          </a:prstGeom>
          <a:noFill/>
          <a:ln/>
        </p:spPr>
        <p:txBody>
          <a:bodyPr wrap="square" lIns="0" tIns="0" rIns="0" bIns="0" rtlCol="0" anchor="ctr"/>
          <a:lstStyle/>
          <a:p>
            <a:pPr indent="0" marL="0">
              <a:buNone/>
            </a:pPr>
            <a:r>
              <a:rPr lang="en-US" sz="1450" b="1" dirty="0">
                <a:solidFill>
                  <a:srgbClr val="2A1C6B"/>
                </a:solidFill>
                <a:latin typeface="Arial" pitchFamily="34" charset="0"/>
                <a:ea typeface="Arial" pitchFamily="34" charset="-122"/>
                <a:cs typeface="Arial" pitchFamily="34" charset="-120"/>
              </a:rPr>
              <a:t>Hasattan itibaren gün ve transfer süresi</a:t>
            </a:r>
            <a:endParaRPr lang="en-US" sz="1450" dirty="0"/>
          </a:p>
        </p:txBody>
      </p:sp>
      <p:sp>
        <p:nvSpPr>
          <p:cNvPr id="35" name="Text 33"/>
          <p:cNvSpPr txBox="1"/>
          <p:nvPr/>
        </p:nvSpPr>
        <p:spPr>
          <a:xfrm>
            <a:off x="8759952" y="4279392"/>
            <a:ext cx="2423160" cy="621792"/>
          </a:xfrm>
          <a:prstGeom prst="rect">
            <a:avLst/>
          </a:prstGeom>
          <a:noFill/>
          <a:ln/>
        </p:spPr>
        <p:txBody>
          <a:bodyPr wrap="square" lIns="0" tIns="0" rIns="0" bIns="0" rtlCol="0" anchor="ctr"/>
          <a:lstStyle/>
          <a:p>
            <a:pPr indent="0" marL="0">
              <a:buNone/>
            </a:pPr>
            <a:r>
              <a:rPr lang="en-US" sz="1450" dirty="0">
                <a:solidFill>
                  <a:srgbClr val="333333"/>
                </a:solidFill>
                <a:latin typeface="Arial" pitchFamily="34" charset="0"/>
                <a:ea typeface="Arial" pitchFamily="34" charset="-122"/>
                <a:cs typeface="Arial" pitchFamily="34" charset="-120"/>
              </a:rPr>
              <a:t>Depolama ve sevk planı</a:t>
            </a:r>
            <a:endParaRPr lang="en-US" sz="1450" dirty="0"/>
          </a:p>
        </p:txBody>
      </p:sp>
      <p:sp>
        <p:nvSpPr>
          <p:cNvPr id="36" name="Shape 34"/>
          <p:cNvSpPr/>
          <p:nvPr/>
        </p:nvSpPr>
        <p:spPr>
          <a:xfrm>
            <a:off x="868680" y="4937760"/>
            <a:ext cx="10424160" cy="0"/>
          </a:xfrm>
          <a:prstGeom prst="line">
            <a:avLst/>
          </a:prstGeom>
          <a:noFill/>
          <a:ln w="9525">
            <a:solidFill>
              <a:srgbClr val="C2C2C2"/>
            </a:solidFill>
            <a:prstDash val="dash"/>
          </a:ln>
        </p:spPr>
      </p:sp>
      <p:sp>
        <p:nvSpPr>
          <p:cNvPr id="37" name="Shape 35"/>
          <p:cNvSpPr/>
          <p:nvPr/>
        </p:nvSpPr>
        <p:spPr>
          <a:xfrm>
            <a:off x="3017520" y="2157984"/>
            <a:ext cx="0" cy="2779776"/>
          </a:xfrm>
          <a:prstGeom prst="line">
            <a:avLst/>
          </a:prstGeom>
          <a:noFill/>
          <a:ln w="9525">
            <a:solidFill>
              <a:srgbClr val="C2C2C2"/>
            </a:solidFill>
            <a:prstDash val="dash"/>
          </a:ln>
        </p:spPr>
      </p:sp>
      <p:sp>
        <p:nvSpPr>
          <p:cNvPr id="38" name="Shape 36"/>
          <p:cNvSpPr/>
          <p:nvPr/>
        </p:nvSpPr>
        <p:spPr>
          <a:xfrm>
            <a:off x="5349240" y="2157984"/>
            <a:ext cx="0" cy="2779776"/>
          </a:xfrm>
          <a:prstGeom prst="line">
            <a:avLst/>
          </a:prstGeom>
          <a:noFill/>
          <a:ln w="9525">
            <a:solidFill>
              <a:srgbClr val="C2C2C2"/>
            </a:solidFill>
            <a:prstDash val="dash"/>
          </a:ln>
        </p:spPr>
      </p:sp>
      <p:sp>
        <p:nvSpPr>
          <p:cNvPr id="39" name="Shape 37"/>
          <p:cNvSpPr/>
          <p:nvPr/>
        </p:nvSpPr>
        <p:spPr>
          <a:xfrm>
            <a:off x="8641080" y="2157984"/>
            <a:ext cx="0" cy="2779776"/>
          </a:xfrm>
          <a:prstGeom prst="line">
            <a:avLst/>
          </a:prstGeom>
          <a:noFill/>
          <a:ln w="9525">
            <a:solidFill>
              <a:srgbClr val="C2C2C2"/>
            </a:solidFill>
            <a:prstDash val="dash"/>
          </a:ln>
        </p:spPr>
      </p:sp>
      <p:sp>
        <p:nvSpPr>
          <p:cNvPr id="40" name="Text 38"/>
          <p:cNvSpPr txBox="1"/>
          <p:nvPr/>
        </p:nvSpPr>
        <p:spPr>
          <a:xfrm>
            <a:off x="868680" y="5257800"/>
            <a:ext cx="10424160" cy="457200"/>
          </a:xfrm>
          <a:prstGeom prst="rect">
            <a:avLst/>
          </a:prstGeom>
          <a:noFill/>
          <a:ln/>
        </p:spPr>
        <p:txBody>
          <a:bodyPr wrap="square" lIns="0" tIns="0" rIns="0" bIns="0" rtlCol="0" anchor="ctr"/>
          <a:lstStyle/>
          <a:p>
            <a:pPr algn="ctr" indent="0" marL="0">
              <a:buNone/>
            </a:pPr>
            <a:r>
              <a:rPr lang="en-US" sz="1800" b="1" i="1" dirty="0">
                <a:solidFill>
                  <a:srgbClr val="222222"/>
                </a:solidFill>
                <a:latin typeface="Cambria" pitchFamily="34" charset="0"/>
                <a:ea typeface="Cambria" pitchFamily="34" charset="-122"/>
                <a:cs typeface="Cambria" pitchFamily="34" charset="-120"/>
              </a:rPr>
              <a:t>Ürün değişiyor, kural değişmiyor: alıcının doğrulamak istediğini açıkça yazın.</a:t>
            </a:r>
            <a:endParaRPr lang="en-US" sz="1800" dirty="0"/>
          </a:p>
        </p:txBody>
      </p:sp>
      <p:sp>
        <p:nvSpPr>
          <p:cNvPr id="9901" name="EkLink"/>
          <p:cNvSpPr txBox="1"/>
          <p:nvPr/>
        </p:nvSpPr>
        <p:spPr>
          <a:xfrm>
            <a:off x="8778240" y="6245352"/>
            <a:ext cx="2724912" cy="237744"/>
          </a:xfrm>
          <a:prstGeom prst="rect">
            <a:avLst/>
          </a:prstGeom>
          <a:noFill/>
        </p:spPr>
        <p:txBody>
          <a:bodyPr wrap="square" lIns="0" tIns="0" rIns="0" bIns="0" anchor="ctr"/>
          <a:lstStyle/>
          <a:p>
            <a:pPr algn="r"/>
            <a:r>
              <a:rPr lang="tr-TR" sz="1100" b="1">
                <a:solidFill>
                  <a:srgbClr val="6D4AE0"/>
                </a:solidFill>
                <a:latin typeface="Arial"/>
              </a:rPr>
              <a:t>▸ Ek s. 111</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name="Slide 20">
    <p:bg>
      <p:bgPr>
        <a:solidFill>
          <a:srgbClr val="EFEFEF"/>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9A9A9A"/>
            </a:solidFill>
            <a:prstDash val="solid"/>
          </a:ln>
        </p:spPr>
      </p:sp>
      <p:sp>
        <p:nvSpPr>
          <p:cNvPr id="3" name="Shape 1"/>
          <p:cNvSpPr/>
          <p:nvPr/>
        </p:nvSpPr>
        <p:spPr>
          <a:xfrm>
            <a:off x="658368" y="6199632"/>
            <a:ext cx="10844784" cy="0"/>
          </a:xfrm>
          <a:prstGeom prst="line">
            <a:avLst/>
          </a:prstGeom>
          <a:noFill/>
          <a:ln w="9525">
            <a:solidFill>
              <a:srgbClr val="9A9A9A"/>
            </a:solidFill>
            <a:prstDash val="solid"/>
          </a:ln>
        </p:spPr>
      </p:sp>
      <p:sp>
        <p:nvSpPr>
          <p:cNvPr id="4" name="Shape 2"/>
          <p:cNvSpPr/>
          <p:nvPr/>
        </p:nvSpPr>
        <p:spPr>
          <a:xfrm>
            <a:off x="658368" y="457200"/>
            <a:ext cx="0" cy="402336"/>
          </a:xfrm>
          <a:prstGeom prst="line">
            <a:avLst/>
          </a:prstGeom>
          <a:noFill/>
          <a:ln w="9525">
            <a:solidFill>
              <a:srgbClr val="9A9A9A"/>
            </a:solidFill>
            <a:prstDash val="solid"/>
          </a:ln>
        </p:spPr>
      </p:sp>
      <p:sp>
        <p:nvSpPr>
          <p:cNvPr id="5" name="Shape 3"/>
          <p:cNvSpPr/>
          <p:nvPr/>
        </p:nvSpPr>
        <p:spPr>
          <a:xfrm>
            <a:off x="658368" y="5998464"/>
            <a:ext cx="0" cy="402336"/>
          </a:xfrm>
          <a:prstGeom prst="line">
            <a:avLst/>
          </a:prstGeom>
          <a:noFill/>
          <a:ln w="9525">
            <a:solidFill>
              <a:srgbClr val="9A9A9A"/>
            </a:solidFill>
            <a:prstDash val="solid"/>
          </a:ln>
        </p:spPr>
      </p:sp>
      <p:sp>
        <p:nvSpPr>
          <p:cNvPr id="6" name="Shape 4"/>
          <p:cNvSpPr/>
          <p:nvPr/>
        </p:nvSpPr>
        <p:spPr>
          <a:xfrm>
            <a:off x="11503152" y="457200"/>
            <a:ext cx="0" cy="402336"/>
          </a:xfrm>
          <a:prstGeom prst="line">
            <a:avLst/>
          </a:prstGeom>
          <a:noFill/>
          <a:ln w="9525">
            <a:solidFill>
              <a:srgbClr val="9A9A9A"/>
            </a:solidFill>
            <a:prstDash val="solid"/>
          </a:ln>
        </p:spPr>
      </p:sp>
      <p:sp>
        <p:nvSpPr>
          <p:cNvPr id="7" name="Shape 5"/>
          <p:cNvSpPr/>
          <p:nvPr/>
        </p:nvSpPr>
        <p:spPr>
          <a:xfrm>
            <a:off x="11503152" y="5998464"/>
            <a:ext cx="0" cy="402336"/>
          </a:xfrm>
          <a:prstGeom prst="line">
            <a:avLst/>
          </a:prstGeom>
          <a:noFill/>
          <a:ln w="9525">
            <a:solidFill>
              <a:srgbClr val="9A9A9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6B6B6B"/>
                </a:solidFill>
                <a:latin typeface="Arial" pitchFamily="34" charset="0"/>
                <a:ea typeface="Arial" pitchFamily="34" charset="-122"/>
                <a:cs typeface="Arial" pitchFamily="34" charset="-120"/>
              </a:rPr>
              <a:t>DİĞER SEKTÖRLER</a:t>
            </a:r>
            <a:endParaRPr lang="en-US" sz="1100" dirty="0"/>
          </a:p>
        </p:txBody>
      </p:sp>
      <p:sp>
        <p:nvSpPr>
          <p:cNvPr id="9" name="Text 7"/>
          <p:cNvSpPr txBox="1"/>
          <p:nvPr/>
        </p:nvSpPr>
        <p:spPr>
          <a:xfrm>
            <a:off x="822960" y="1188720"/>
            <a:ext cx="10515600" cy="731520"/>
          </a:xfrm>
          <a:prstGeom prst="rect">
            <a:avLst/>
          </a:prstGeom>
          <a:noFill/>
          <a:ln/>
        </p:spPr>
        <p:txBody>
          <a:bodyPr wrap="square" lIns="0" tIns="0" rIns="0" bIns="0" rtlCol="0" anchor="ctr"/>
          <a:lstStyle/>
          <a:p>
            <a:pPr algn="ctr" indent="0" marL="0">
              <a:buNone/>
            </a:pPr>
            <a:r>
              <a:rPr lang="en-US" sz="3000" dirty="0">
                <a:solidFill>
                  <a:srgbClr val="111111"/>
                </a:solidFill>
                <a:latin typeface="Arial" pitchFamily="34" charset="0"/>
                <a:ea typeface="Arial" pitchFamily="34" charset="-122"/>
                <a:cs typeface="Arial" pitchFamily="34" charset="-120"/>
              </a:rPr>
              <a:t>Her sektörün </a:t>
            </a:r>
            <a:pPr algn="ctr" indent="0" marL="0">
              <a:buNone/>
            </a:pPr>
            <a:r>
              <a:rPr lang="en-US" sz="3000" b="1" i="1" dirty="0">
                <a:solidFill>
                  <a:srgbClr val="6D4AE0"/>
                </a:solidFill>
                <a:latin typeface="Cambria" pitchFamily="34" charset="0"/>
                <a:ea typeface="Cambria" pitchFamily="34" charset="-122"/>
                <a:cs typeface="Cambria" pitchFamily="34" charset="-120"/>
              </a:rPr>
              <a:t>karar alanları</a:t>
            </a:r>
            <a:pPr algn="ctr" indent="0" marL="0">
              <a:buNone/>
            </a:pPr>
            <a:r>
              <a:rPr lang="en-US" sz="3000" dirty="0">
                <a:solidFill>
                  <a:srgbClr val="111111"/>
                </a:solidFill>
                <a:latin typeface="Arial" pitchFamily="34" charset="0"/>
                <a:ea typeface="Arial" pitchFamily="34" charset="-122"/>
                <a:cs typeface="Arial" pitchFamily="34" charset="-120"/>
              </a:rPr>
              <a:t> farklı</a:t>
            </a:r>
            <a:endParaRPr lang="en-US" sz="3000" dirty="0"/>
          </a:p>
        </p:txBody>
      </p:sp>
      <p:sp>
        <p:nvSpPr>
          <p:cNvPr id="10" name="Text 8"/>
          <p:cNvSpPr txBox="1"/>
          <p:nvPr/>
        </p:nvSpPr>
        <p:spPr>
          <a:xfrm>
            <a:off x="941832" y="1783080"/>
            <a:ext cx="2057400" cy="256032"/>
          </a:xfrm>
          <a:prstGeom prst="rect">
            <a:avLst/>
          </a:prstGeom>
          <a:noFill/>
          <a:ln/>
        </p:spPr>
        <p:txBody>
          <a:bodyPr wrap="square" lIns="0" tIns="0" rIns="0" bIns="0" rtlCol="0" anchor="ctr"/>
          <a:lstStyle/>
          <a:p>
            <a:pPr indent="0" marL="0">
              <a:buNone/>
            </a:pPr>
            <a:r>
              <a:rPr lang="en-US" sz="1050" spc="200" kern="0" dirty="0">
                <a:solidFill>
                  <a:srgbClr val="777777"/>
                </a:solidFill>
                <a:latin typeface="Arial" pitchFamily="34" charset="0"/>
                <a:ea typeface="Arial" pitchFamily="34" charset="-122"/>
                <a:cs typeface="Arial" pitchFamily="34" charset="-120"/>
              </a:rPr>
              <a:t>SEKTÖR</a:t>
            </a:r>
            <a:endParaRPr lang="en-US" sz="1050" dirty="0"/>
          </a:p>
        </p:txBody>
      </p:sp>
      <p:sp>
        <p:nvSpPr>
          <p:cNvPr id="11" name="Text 9"/>
          <p:cNvSpPr txBox="1"/>
          <p:nvPr/>
        </p:nvSpPr>
        <p:spPr>
          <a:xfrm>
            <a:off x="3136392" y="1783080"/>
            <a:ext cx="4434840" cy="256032"/>
          </a:xfrm>
          <a:prstGeom prst="rect">
            <a:avLst/>
          </a:prstGeom>
          <a:noFill/>
          <a:ln/>
        </p:spPr>
        <p:txBody>
          <a:bodyPr wrap="square" lIns="0" tIns="0" rIns="0" bIns="0" rtlCol="0" anchor="ctr"/>
          <a:lstStyle/>
          <a:p>
            <a:pPr indent="0" marL="0">
              <a:buNone/>
            </a:pPr>
            <a:r>
              <a:rPr lang="en-US" sz="1050" spc="200" kern="0" dirty="0">
                <a:solidFill>
                  <a:srgbClr val="777777"/>
                </a:solidFill>
                <a:latin typeface="Arial" pitchFamily="34" charset="0"/>
                <a:ea typeface="Arial" pitchFamily="34" charset="-122"/>
                <a:cs typeface="Arial" pitchFamily="34" charset="-120"/>
              </a:rPr>
              <a:t>ALICININ KARAR VERDİĞİ ALANLAR</a:t>
            </a:r>
            <a:endParaRPr lang="en-US" sz="1050" dirty="0"/>
          </a:p>
        </p:txBody>
      </p:sp>
      <p:sp>
        <p:nvSpPr>
          <p:cNvPr id="12" name="Text 10"/>
          <p:cNvSpPr txBox="1"/>
          <p:nvPr/>
        </p:nvSpPr>
        <p:spPr>
          <a:xfrm>
            <a:off x="7708392" y="1783080"/>
            <a:ext cx="3520440" cy="256032"/>
          </a:xfrm>
          <a:prstGeom prst="rect">
            <a:avLst/>
          </a:prstGeom>
          <a:noFill/>
          <a:ln/>
        </p:spPr>
        <p:txBody>
          <a:bodyPr wrap="square" lIns="0" tIns="0" rIns="0" bIns="0" rtlCol="0" anchor="ctr"/>
          <a:lstStyle/>
          <a:p>
            <a:pPr indent="0" marL="0">
              <a:buNone/>
            </a:pPr>
            <a:r>
              <a:rPr lang="en-US" sz="1050" spc="200" kern="0" dirty="0">
                <a:solidFill>
                  <a:srgbClr val="777777"/>
                </a:solidFill>
                <a:latin typeface="Arial" pitchFamily="34" charset="0"/>
                <a:ea typeface="Arial" pitchFamily="34" charset="-122"/>
                <a:cs typeface="Arial" pitchFamily="34" charset="-120"/>
              </a:rPr>
              <a:t>AÇIK BIRAKMAYIN</a:t>
            </a:r>
            <a:endParaRPr lang="en-US" sz="1050" dirty="0"/>
          </a:p>
        </p:txBody>
      </p:sp>
      <p:sp>
        <p:nvSpPr>
          <p:cNvPr id="13" name="Shape 11"/>
          <p:cNvSpPr/>
          <p:nvPr/>
        </p:nvSpPr>
        <p:spPr>
          <a:xfrm>
            <a:off x="868680" y="2112264"/>
            <a:ext cx="10424160" cy="0"/>
          </a:xfrm>
          <a:prstGeom prst="line">
            <a:avLst/>
          </a:prstGeom>
          <a:noFill/>
          <a:ln w="9525">
            <a:solidFill>
              <a:srgbClr val="C2C2C2"/>
            </a:solidFill>
            <a:prstDash val="dash"/>
          </a:ln>
        </p:spPr>
      </p:sp>
      <p:sp>
        <p:nvSpPr>
          <p:cNvPr id="14" name="Text 12"/>
          <p:cNvSpPr txBox="1"/>
          <p:nvPr/>
        </p:nvSpPr>
        <p:spPr>
          <a:xfrm>
            <a:off x="941832" y="2148840"/>
            <a:ext cx="2011680" cy="402336"/>
          </a:xfrm>
          <a:prstGeom prst="rect">
            <a:avLst/>
          </a:prstGeom>
          <a:noFill/>
          <a:ln/>
        </p:spPr>
        <p:txBody>
          <a:bodyPr wrap="square" lIns="0" tIns="0" rIns="0" bIns="0" rtlCol="0" anchor="ctr"/>
          <a:lstStyle/>
          <a:p>
            <a:pPr indent="0" marL="0">
              <a:buNone/>
            </a:pPr>
            <a:r>
              <a:rPr lang="en-US" sz="1500" b="1" dirty="0">
                <a:solidFill>
                  <a:srgbClr val="111111"/>
                </a:solidFill>
                <a:latin typeface="Arial" pitchFamily="34" charset="0"/>
                <a:ea typeface="Arial" pitchFamily="34" charset="-122"/>
                <a:cs typeface="Arial" pitchFamily="34" charset="-120"/>
              </a:rPr>
              <a:t>Tekstil</a:t>
            </a:r>
            <a:endParaRPr lang="en-US" sz="1500" dirty="0"/>
          </a:p>
        </p:txBody>
      </p:sp>
      <p:sp>
        <p:nvSpPr>
          <p:cNvPr id="15" name="Text 13"/>
          <p:cNvSpPr txBox="1"/>
          <p:nvPr/>
        </p:nvSpPr>
        <p:spPr>
          <a:xfrm>
            <a:off x="3136392" y="2148840"/>
            <a:ext cx="4389120" cy="402336"/>
          </a:xfrm>
          <a:prstGeom prst="rect">
            <a:avLst/>
          </a:prstGeom>
          <a:noFill/>
          <a:ln/>
        </p:spPr>
        <p:txBody>
          <a:bodyPr wrap="square" lIns="0" tIns="0" rIns="0" bIns="0" rtlCol="0" anchor="ctr"/>
          <a:lstStyle/>
          <a:p>
            <a:pPr indent="0" marL="0">
              <a:buNone/>
            </a:pPr>
            <a:r>
              <a:rPr lang="en-US" sz="1500" dirty="0">
                <a:solidFill>
                  <a:srgbClr val="333333"/>
                </a:solidFill>
                <a:latin typeface="Arial" pitchFamily="34" charset="0"/>
                <a:ea typeface="Arial" pitchFamily="34" charset="-122"/>
                <a:cs typeface="Arial" pitchFamily="34" charset="-120"/>
              </a:rPr>
              <a:t>Bileşim, gramaj, ölçü, tolerans, minimum sipariş</a:t>
            </a:r>
            <a:endParaRPr lang="en-US" sz="1500" dirty="0"/>
          </a:p>
        </p:txBody>
      </p:sp>
      <p:sp>
        <p:nvSpPr>
          <p:cNvPr id="16" name="Text 14"/>
          <p:cNvSpPr txBox="1"/>
          <p:nvPr/>
        </p:nvSpPr>
        <p:spPr>
          <a:xfrm>
            <a:off x="7708392" y="2148840"/>
            <a:ext cx="3474720" cy="402336"/>
          </a:xfrm>
          <a:prstGeom prst="rect">
            <a:avLst/>
          </a:prstGeom>
          <a:noFill/>
          <a:ln/>
        </p:spPr>
        <p:txBody>
          <a:bodyPr wrap="square" lIns="0" tIns="0" rIns="0" bIns="0" rtlCol="0" anchor="ctr"/>
          <a:lstStyle/>
          <a:p>
            <a:pPr indent="0" marL="0">
              <a:buNone/>
            </a:pPr>
            <a:r>
              <a:rPr lang="en-US" sz="1500" dirty="0">
                <a:solidFill>
                  <a:srgbClr val="333333"/>
                </a:solidFill>
                <a:latin typeface="Arial" pitchFamily="34" charset="0"/>
                <a:ea typeface="Arial" pitchFamily="34" charset="-122"/>
                <a:cs typeface="Arial" pitchFamily="34" charset="-120"/>
              </a:rPr>
              <a:t>Toplam adet mi, renk başına mı</a:t>
            </a:r>
            <a:endParaRPr lang="en-US" sz="1500" dirty="0"/>
          </a:p>
        </p:txBody>
      </p:sp>
      <p:sp>
        <p:nvSpPr>
          <p:cNvPr id="17" name="Shape 15"/>
          <p:cNvSpPr/>
          <p:nvPr/>
        </p:nvSpPr>
        <p:spPr>
          <a:xfrm>
            <a:off x="868680" y="2587752"/>
            <a:ext cx="10424160" cy="0"/>
          </a:xfrm>
          <a:prstGeom prst="line">
            <a:avLst/>
          </a:prstGeom>
          <a:noFill/>
          <a:ln w="9525">
            <a:solidFill>
              <a:srgbClr val="C2C2C2"/>
            </a:solidFill>
            <a:prstDash val="dash"/>
          </a:ln>
        </p:spPr>
      </p:sp>
      <p:sp>
        <p:nvSpPr>
          <p:cNvPr id="18" name="Text 16"/>
          <p:cNvSpPr txBox="1"/>
          <p:nvPr/>
        </p:nvSpPr>
        <p:spPr>
          <a:xfrm>
            <a:off x="941832" y="2624328"/>
            <a:ext cx="2011680" cy="402336"/>
          </a:xfrm>
          <a:prstGeom prst="rect">
            <a:avLst/>
          </a:prstGeom>
          <a:noFill/>
          <a:ln/>
        </p:spPr>
        <p:txBody>
          <a:bodyPr wrap="square" lIns="0" tIns="0" rIns="0" bIns="0" rtlCol="0" anchor="ctr"/>
          <a:lstStyle/>
          <a:p>
            <a:pPr indent="0" marL="0">
              <a:buNone/>
            </a:pPr>
            <a:r>
              <a:rPr lang="en-US" sz="1500" b="1" dirty="0">
                <a:solidFill>
                  <a:srgbClr val="111111"/>
                </a:solidFill>
                <a:latin typeface="Arial" pitchFamily="34" charset="0"/>
                <a:ea typeface="Arial" pitchFamily="34" charset="-122"/>
                <a:cs typeface="Arial" pitchFamily="34" charset="-120"/>
              </a:rPr>
              <a:t>Makine</a:t>
            </a:r>
            <a:endParaRPr lang="en-US" sz="1500" dirty="0"/>
          </a:p>
        </p:txBody>
      </p:sp>
      <p:sp>
        <p:nvSpPr>
          <p:cNvPr id="19" name="Text 17"/>
          <p:cNvSpPr txBox="1"/>
          <p:nvPr/>
        </p:nvSpPr>
        <p:spPr>
          <a:xfrm>
            <a:off x="3136392" y="2624328"/>
            <a:ext cx="4389120" cy="402336"/>
          </a:xfrm>
          <a:prstGeom prst="rect">
            <a:avLst/>
          </a:prstGeom>
          <a:noFill/>
          <a:ln/>
        </p:spPr>
        <p:txBody>
          <a:bodyPr wrap="square" lIns="0" tIns="0" rIns="0" bIns="0" rtlCol="0" anchor="ctr"/>
          <a:lstStyle/>
          <a:p>
            <a:pPr indent="0" marL="0">
              <a:buNone/>
            </a:pPr>
            <a:r>
              <a:rPr lang="en-US" sz="1500" dirty="0">
                <a:solidFill>
                  <a:srgbClr val="333333"/>
                </a:solidFill>
                <a:latin typeface="Arial" pitchFamily="34" charset="0"/>
                <a:ea typeface="Arial" pitchFamily="34" charset="-122"/>
                <a:cs typeface="Arial" pitchFamily="34" charset="-120"/>
              </a:rPr>
              <a:t>Kapasite, çalışma koşulu, enerji, servis</a:t>
            </a:r>
            <a:endParaRPr lang="en-US" sz="1500" dirty="0"/>
          </a:p>
        </p:txBody>
      </p:sp>
      <p:sp>
        <p:nvSpPr>
          <p:cNvPr id="20" name="Text 18"/>
          <p:cNvSpPr txBox="1"/>
          <p:nvPr/>
        </p:nvSpPr>
        <p:spPr>
          <a:xfrm>
            <a:off x="7708392" y="2624328"/>
            <a:ext cx="3474720" cy="402336"/>
          </a:xfrm>
          <a:prstGeom prst="rect">
            <a:avLst/>
          </a:prstGeom>
          <a:noFill/>
          <a:ln/>
        </p:spPr>
        <p:txBody>
          <a:bodyPr wrap="square" lIns="0" tIns="0" rIns="0" bIns="0" rtlCol="0" anchor="ctr"/>
          <a:lstStyle/>
          <a:p>
            <a:pPr indent="0" marL="0">
              <a:buNone/>
            </a:pPr>
            <a:r>
              <a:rPr lang="en-US" sz="1500" dirty="0">
                <a:solidFill>
                  <a:srgbClr val="333333"/>
                </a:solidFill>
                <a:latin typeface="Arial" pitchFamily="34" charset="0"/>
                <a:ea typeface="Arial" pitchFamily="34" charset="-122"/>
                <a:cs typeface="Arial" pitchFamily="34" charset="-120"/>
              </a:rPr>
              <a:t>Teorik kapasite mi, gerçek koşul mu</a:t>
            </a:r>
            <a:endParaRPr lang="en-US" sz="1500" dirty="0"/>
          </a:p>
        </p:txBody>
      </p:sp>
      <p:sp>
        <p:nvSpPr>
          <p:cNvPr id="21" name="Shape 19"/>
          <p:cNvSpPr/>
          <p:nvPr/>
        </p:nvSpPr>
        <p:spPr>
          <a:xfrm>
            <a:off x="868680" y="3063240"/>
            <a:ext cx="10424160" cy="0"/>
          </a:xfrm>
          <a:prstGeom prst="line">
            <a:avLst/>
          </a:prstGeom>
          <a:noFill/>
          <a:ln w="9525">
            <a:solidFill>
              <a:srgbClr val="C2C2C2"/>
            </a:solidFill>
            <a:prstDash val="dash"/>
          </a:ln>
        </p:spPr>
      </p:sp>
      <p:sp>
        <p:nvSpPr>
          <p:cNvPr id="22" name="Text 20"/>
          <p:cNvSpPr txBox="1"/>
          <p:nvPr/>
        </p:nvSpPr>
        <p:spPr>
          <a:xfrm>
            <a:off x="941832" y="3099816"/>
            <a:ext cx="2011680" cy="402336"/>
          </a:xfrm>
          <a:prstGeom prst="rect">
            <a:avLst/>
          </a:prstGeom>
          <a:noFill/>
          <a:ln/>
        </p:spPr>
        <p:txBody>
          <a:bodyPr wrap="square" lIns="0" tIns="0" rIns="0" bIns="0" rtlCol="0" anchor="ctr"/>
          <a:lstStyle/>
          <a:p>
            <a:pPr indent="0" marL="0">
              <a:buNone/>
            </a:pPr>
            <a:r>
              <a:rPr lang="en-US" sz="1500" b="1" dirty="0">
                <a:solidFill>
                  <a:srgbClr val="111111"/>
                </a:solidFill>
                <a:latin typeface="Arial" pitchFamily="34" charset="0"/>
                <a:ea typeface="Arial" pitchFamily="34" charset="-122"/>
                <a:cs typeface="Arial" pitchFamily="34" charset="-120"/>
              </a:rPr>
              <a:t>Mobilya</a:t>
            </a:r>
            <a:endParaRPr lang="en-US" sz="1500" dirty="0"/>
          </a:p>
        </p:txBody>
      </p:sp>
      <p:sp>
        <p:nvSpPr>
          <p:cNvPr id="23" name="Text 21"/>
          <p:cNvSpPr txBox="1"/>
          <p:nvPr/>
        </p:nvSpPr>
        <p:spPr>
          <a:xfrm>
            <a:off x="3136392" y="3099816"/>
            <a:ext cx="4389120" cy="402336"/>
          </a:xfrm>
          <a:prstGeom prst="rect">
            <a:avLst/>
          </a:prstGeom>
          <a:noFill/>
          <a:ln/>
        </p:spPr>
        <p:txBody>
          <a:bodyPr wrap="square" lIns="0" tIns="0" rIns="0" bIns="0" rtlCol="0" anchor="ctr"/>
          <a:lstStyle/>
          <a:p>
            <a:pPr indent="0" marL="0">
              <a:buNone/>
            </a:pPr>
            <a:r>
              <a:rPr lang="en-US" sz="1500" dirty="0">
                <a:solidFill>
                  <a:srgbClr val="333333"/>
                </a:solidFill>
                <a:latin typeface="Arial" pitchFamily="34" charset="0"/>
                <a:ea typeface="Arial" pitchFamily="34" charset="-122"/>
                <a:cs typeface="Arial" pitchFamily="34" charset="-120"/>
              </a:rPr>
              <a:t>Ölçü, malzeme, yüzey, paket, montaj</a:t>
            </a:r>
            <a:endParaRPr lang="en-US" sz="1500" dirty="0"/>
          </a:p>
        </p:txBody>
      </p:sp>
      <p:sp>
        <p:nvSpPr>
          <p:cNvPr id="24" name="Text 22"/>
          <p:cNvSpPr txBox="1"/>
          <p:nvPr/>
        </p:nvSpPr>
        <p:spPr>
          <a:xfrm>
            <a:off x="7708392" y="3099816"/>
            <a:ext cx="3474720" cy="402336"/>
          </a:xfrm>
          <a:prstGeom prst="rect">
            <a:avLst/>
          </a:prstGeom>
          <a:noFill/>
          <a:ln/>
        </p:spPr>
        <p:txBody>
          <a:bodyPr wrap="square" lIns="0" tIns="0" rIns="0" bIns="0" rtlCol="0" anchor="ctr"/>
          <a:lstStyle/>
          <a:p>
            <a:pPr indent="0" marL="0">
              <a:buNone/>
            </a:pPr>
            <a:r>
              <a:rPr lang="en-US" sz="1500" dirty="0">
                <a:solidFill>
                  <a:srgbClr val="333333"/>
                </a:solidFill>
                <a:latin typeface="Arial" pitchFamily="34" charset="0"/>
                <a:ea typeface="Arial" pitchFamily="34" charset="-122"/>
                <a:cs typeface="Arial" pitchFamily="34" charset="-120"/>
              </a:rPr>
              <a:t>Üretim süresi mi, teslim süresi mi</a:t>
            </a:r>
            <a:endParaRPr lang="en-US" sz="1500" dirty="0"/>
          </a:p>
        </p:txBody>
      </p:sp>
      <p:sp>
        <p:nvSpPr>
          <p:cNvPr id="25" name="Shape 23"/>
          <p:cNvSpPr/>
          <p:nvPr/>
        </p:nvSpPr>
        <p:spPr>
          <a:xfrm>
            <a:off x="868680" y="3538728"/>
            <a:ext cx="10424160" cy="0"/>
          </a:xfrm>
          <a:prstGeom prst="line">
            <a:avLst/>
          </a:prstGeom>
          <a:noFill/>
          <a:ln w="9525">
            <a:solidFill>
              <a:srgbClr val="C2C2C2"/>
            </a:solidFill>
            <a:prstDash val="dash"/>
          </a:ln>
        </p:spPr>
      </p:sp>
      <p:sp>
        <p:nvSpPr>
          <p:cNvPr id="26" name="Text 24"/>
          <p:cNvSpPr txBox="1"/>
          <p:nvPr/>
        </p:nvSpPr>
        <p:spPr>
          <a:xfrm>
            <a:off x="941832" y="3575304"/>
            <a:ext cx="2011680" cy="402336"/>
          </a:xfrm>
          <a:prstGeom prst="rect">
            <a:avLst/>
          </a:prstGeom>
          <a:noFill/>
          <a:ln/>
        </p:spPr>
        <p:txBody>
          <a:bodyPr wrap="square" lIns="0" tIns="0" rIns="0" bIns="0" rtlCol="0" anchor="ctr"/>
          <a:lstStyle/>
          <a:p>
            <a:pPr indent="0" marL="0">
              <a:buNone/>
            </a:pPr>
            <a:r>
              <a:rPr lang="en-US" sz="1500" b="1" dirty="0">
                <a:solidFill>
                  <a:srgbClr val="111111"/>
                </a:solidFill>
                <a:latin typeface="Arial" pitchFamily="34" charset="0"/>
                <a:ea typeface="Arial" pitchFamily="34" charset="-122"/>
                <a:cs typeface="Arial" pitchFamily="34" charset="-120"/>
              </a:rPr>
              <a:t>Gıda</a:t>
            </a:r>
            <a:endParaRPr lang="en-US" sz="1500" dirty="0"/>
          </a:p>
        </p:txBody>
      </p:sp>
      <p:sp>
        <p:nvSpPr>
          <p:cNvPr id="27" name="Text 25"/>
          <p:cNvSpPr txBox="1"/>
          <p:nvPr/>
        </p:nvSpPr>
        <p:spPr>
          <a:xfrm>
            <a:off x="3136392" y="3575304"/>
            <a:ext cx="4389120" cy="402336"/>
          </a:xfrm>
          <a:prstGeom prst="rect">
            <a:avLst/>
          </a:prstGeom>
          <a:noFill/>
          <a:ln/>
        </p:spPr>
        <p:txBody>
          <a:bodyPr wrap="square" lIns="0" tIns="0" rIns="0" bIns="0" rtlCol="0" anchor="ctr"/>
          <a:lstStyle/>
          <a:p>
            <a:pPr indent="0" marL="0">
              <a:buNone/>
            </a:pPr>
            <a:r>
              <a:rPr lang="en-US" sz="1500" dirty="0">
                <a:solidFill>
                  <a:srgbClr val="333333"/>
                </a:solidFill>
                <a:latin typeface="Arial" pitchFamily="34" charset="0"/>
                <a:ea typeface="Arial" pitchFamily="34" charset="-122"/>
                <a:cs typeface="Arial" pitchFamily="34" charset="-120"/>
              </a:rPr>
              <a:t>İçerik, ambalaj, raf ömrü, saklama</a:t>
            </a:r>
            <a:endParaRPr lang="en-US" sz="1500" dirty="0"/>
          </a:p>
        </p:txBody>
      </p:sp>
      <p:sp>
        <p:nvSpPr>
          <p:cNvPr id="28" name="Text 26"/>
          <p:cNvSpPr txBox="1"/>
          <p:nvPr/>
        </p:nvSpPr>
        <p:spPr>
          <a:xfrm>
            <a:off x="7708392" y="3575304"/>
            <a:ext cx="3474720" cy="402336"/>
          </a:xfrm>
          <a:prstGeom prst="rect">
            <a:avLst/>
          </a:prstGeom>
          <a:noFill/>
          <a:ln/>
        </p:spPr>
        <p:txBody>
          <a:bodyPr wrap="square" lIns="0" tIns="0" rIns="0" bIns="0" rtlCol="0" anchor="ctr"/>
          <a:lstStyle/>
          <a:p>
            <a:pPr indent="0" marL="0">
              <a:buNone/>
            </a:pPr>
            <a:r>
              <a:rPr lang="en-US" sz="1500" dirty="0">
                <a:solidFill>
                  <a:srgbClr val="333333"/>
                </a:solidFill>
                <a:latin typeface="Arial" pitchFamily="34" charset="0"/>
                <a:ea typeface="Arial" pitchFamily="34" charset="-122"/>
                <a:cs typeface="Arial" pitchFamily="34" charset="-120"/>
              </a:rPr>
              <a:t>Üretimden itibaren mi, kalan süre mi</a:t>
            </a:r>
            <a:endParaRPr lang="en-US" sz="1500" dirty="0"/>
          </a:p>
        </p:txBody>
      </p:sp>
      <p:sp>
        <p:nvSpPr>
          <p:cNvPr id="29" name="Shape 27"/>
          <p:cNvSpPr/>
          <p:nvPr/>
        </p:nvSpPr>
        <p:spPr>
          <a:xfrm>
            <a:off x="868680" y="4014216"/>
            <a:ext cx="10424160" cy="0"/>
          </a:xfrm>
          <a:prstGeom prst="line">
            <a:avLst/>
          </a:prstGeom>
          <a:noFill/>
          <a:ln w="9525">
            <a:solidFill>
              <a:srgbClr val="C2C2C2"/>
            </a:solidFill>
            <a:prstDash val="dash"/>
          </a:ln>
        </p:spPr>
      </p:sp>
      <p:sp>
        <p:nvSpPr>
          <p:cNvPr id="30" name="Shape 28"/>
          <p:cNvSpPr/>
          <p:nvPr/>
        </p:nvSpPr>
        <p:spPr>
          <a:xfrm>
            <a:off x="3017520" y="2112264"/>
            <a:ext cx="0" cy="1901952"/>
          </a:xfrm>
          <a:prstGeom prst="line">
            <a:avLst/>
          </a:prstGeom>
          <a:noFill/>
          <a:ln w="9525">
            <a:solidFill>
              <a:srgbClr val="C2C2C2"/>
            </a:solidFill>
            <a:prstDash val="dash"/>
          </a:ln>
        </p:spPr>
      </p:sp>
      <p:sp>
        <p:nvSpPr>
          <p:cNvPr id="31" name="Shape 29"/>
          <p:cNvSpPr/>
          <p:nvPr/>
        </p:nvSpPr>
        <p:spPr>
          <a:xfrm>
            <a:off x="7589520" y="2112264"/>
            <a:ext cx="0" cy="1901952"/>
          </a:xfrm>
          <a:prstGeom prst="line">
            <a:avLst/>
          </a:prstGeom>
          <a:noFill/>
          <a:ln w="9525">
            <a:solidFill>
              <a:srgbClr val="C2C2C2"/>
            </a:solidFill>
            <a:prstDash val="dash"/>
          </a:ln>
        </p:spPr>
      </p:sp>
      <p:sp>
        <p:nvSpPr>
          <p:cNvPr id="32" name="Shape 30"/>
          <p:cNvSpPr/>
          <p:nvPr/>
        </p:nvSpPr>
        <p:spPr>
          <a:xfrm>
            <a:off x="868680" y="4206240"/>
            <a:ext cx="5074920" cy="1417320"/>
          </a:xfrm>
          <a:prstGeom prst="roundRect">
            <a:avLst>
              <a:gd name="adj" fmla="val 2581"/>
            </a:avLst>
          </a:prstGeom>
          <a:solidFill>
            <a:srgbClr val="E4E4E4"/>
          </a:solidFill>
          <a:ln w="9525">
            <a:solidFill>
              <a:srgbClr val="C2C2C2"/>
            </a:solidFill>
            <a:prstDash val="solid"/>
          </a:ln>
        </p:spPr>
      </p:sp>
      <p:sp>
        <p:nvSpPr>
          <p:cNvPr id="33" name="Text 31"/>
          <p:cNvSpPr txBox="1"/>
          <p:nvPr/>
        </p:nvSpPr>
        <p:spPr>
          <a:xfrm>
            <a:off x="1143000" y="4343400"/>
            <a:ext cx="4572000" cy="256032"/>
          </a:xfrm>
          <a:prstGeom prst="rect">
            <a:avLst/>
          </a:prstGeom>
          <a:noFill/>
          <a:ln/>
        </p:spPr>
        <p:txBody>
          <a:bodyPr wrap="square" lIns="0" tIns="0" rIns="0" bIns="0" rtlCol="0" anchor="ctr"/>
          <a:lstStyle/>
          <a:p>
            <a:pPr indent="0" marL="0">
              <a:buNone/>
            </a:pPr>
            <a:r>
              <a:rPr lang="en-US" sz="1100" spc="240" kern="0" dirty="0">
                <a:solidFill>
                  <a:srgbClr val="777777"/>
                </a:solidFill>
                <a:latin typeface="Arial" pitchFamily="34" charset="0"/>
                <a:ea typeface="Arial" pitchFamily="34" charset="-122"/>
                <a:cs typeface="Arial" pitchFamily="34" charset="-120"/>
              </a:rPr>
              <a:t>MAKİNE · ÖNCE</a:t>
            </a:r>
            <a:endParaRPr lang="en-US" sz="1100" dirty="0"/>
          </a:p>
        </p:txBody>
      </p:sp>
      <p:sp>
        <p:nvSpPr>
          <p:cNvPr id="34" name="Text 32"/>
          <p:cNvSpPr txBox="1"/>
          <p:nvPr/>
        </p:nvSpPr>
        <p:spPr>
          <a:xfrm>
            <a:off x="1143000" y="4663440"/>
            <a:ext cx="4617720" cy="777240"/>
          </a:xfrm>
          <a:prstGeom prst="rect">
            <a:avLst/>
          </a:prstGeom>
          <a:noFill/>
          <a:ln/>
        </p:spPr>
        <p:txBody>
          <a:bodyPr wrap="square" lIns="0" tIns="0" rIns="0" bIns="0" rtlCol="0" anchor="ctr"/>
          <a:lstStyle/>
          <a:p>
            <a:pPr indent="0" marL="0">
              <a:buNone/>
            </a:pPr>
            <a:r>
              <a:rPr lang="en-US" sz="1700" i="1" dirty="0">
                <a:solidFill>
                  <a:srgbClr val="666666"/>
                </a:solidFill>
                <a:latin typeface="Cambria" pitchFamily="34" charset="0"/>
                <a:ea typeface="Cambria" pitchFamily="34" charset="-122"/>
                <a:cs typeface="Cambria" pitchFamily="34" charset="-120"/>
              </a:rPr>
              <a:t>"Yüksek kaliteli endüstriyel redüktör."</a:t>
            </a:r>
            <a:endParaRPr lang="en-US" sz="1700" dirty="0"/>
          </a:p>
        </p:txBody>
      </p:sp>
      <p:sp>
        <p:nvSpPr>
          <p:cNvPr id="35" name="Shape 33"/>
          <p:cNvSpPr/>
          <p:nvPr/>
        </p:nvSpPr>
        <p:spPr>
          <a:xfrm>
            <a:off x="6217920" y="4206240"/>
            <a:ext cx="5074920" cy="1417320"/>
          </a:xfrm>
          <a:prstGeom prst="roundRect">
            <a:avLst>
              <a:gd name="adj" fmla="val 2581"/>
            </a:avLst>
          </a:prstGeom>
          <a:solidFill>
            <a:srgbClr val="E2DCF7"/>
          </a:solidFill>
          <a:ln w="9525">
            <a:solidFill>
              <a:srgbClr val="6D4AE0"/>
            </a:solidFill>
            <a:prstDash val="solid"/>
          </a:ln>
        </p:spPr>
      </p:sp>
      <p:sp>
        <p:nvSpPr>
          <p:cNvPr id="36" name="Text 34"/>
          <p:cNvSpPr txBox="1"/>
          <p:nvPr/>
        </p:nvSpPr>
        <p:spPr>
          <a:xfrm>
            <a:off x="6492240" y="4343400"/>
            <a:ext cx="4572000" cy="256032"/>
          </a:xfrm>
          <a:prstGeom prst="rect">
            <a:avLst/>
          </a:prstGeom>
          <a:noFill/>
          <a:ln/>
        </p:spPr>
        <p:txBody>
          <a:bodyPr wrap="square" lIns="0" tIns="0" rIns="0" bIns="0" rtlCol="0" anchor="ctr"/>
          <a:lstStyle/>
          <a:p>
            <a:pPr indent="0" marL="0">
              <a:buNone/>
            </a:pPr>
            <a:r>
              <a:rPr lang="en-US" sz="1100" spc="240" kern="0" dirty="0">
                <a:solidFill>
                  <a:srgbClr val="6D4AE0"/>
                </a:solidFill>
                <a:latin typeface="Arial" pitchFamily="34" charset="0"/>
                <a:ea typeface="Arial" pitchFamily="34" charset="-122"/>
                <a:cs typeface="Arial" pitchFamily="34" charset="-120"/>
              </a:rPr>
              <a:t>MAKİNE · SONRA</a:t>
            </a:r>
            <a:endParaRPr lang="en-US" sz="1100" dirty="0"/>
          </a:p>
        </p:txBody>
      </p:sp>
      <p:sp>
        <p:nvSpPr>
          <p:cNvPr id="37" name="Text 35"/>
          <p:cNvSpPr txBox="1"/>
          <p:nvPr/>
        </p:nvSpPr>
        <p:spPr>
          <a:xfrm>
            <a:off x="6492240" y="4617720"/>
            <a:ext cx="4617720" cy="914400"/>
          </a:xfrm>
          <a:prstGeom prst="rect">
            <a:avLst/>
          </a:prstGeom>
          <a:noFill/>
          <a:ln/>
        </p:spPr>
        <p:txBody>
          <a:bodyPr wrap="square" lIns="0" tIns="0" rIns="0" bIns="0" rtlCol="0" anchor="ctr"/>
          <a:lstStyle/>
          <a:p>
            <a:pPr indent="0" marL="0">
              <a:buNone/>
            </a:pPr>
            <a:r>
              <a:rPr lang="en-US" sz="1550" b="1" i="1" dirty="0">
                <a:solidFill>
                  <a:srgbClr val="2A1C6B"/>
                </a:solidFill>
                <a:latin typeface="Cambria" pitchFamily="34" charset="0"/>
                <a:ea typeface="Cambria" pitchFamily="34" charset="-122"/>
                <a:cs typeface="Cambria" pitchFamily="34" charset="-120"/>
              </a:rPr>
              <a:t>"Helisel dişli redüktör. Çıkış devri 15 d/dk, tork 1.200 Nm, IP65, 12 ay garanti."</a:t>
            </a:r>
            <a:endParaRPr lang="en-US" sz="1550" dirty="0"/>
          </a:p>
        </p:txBody>
      </p:sp>
      <p:sp>
        <p:nvSpPr>
          <p:cNvPr id="38" name="Text 36"/>
          <p:cNvSpPr txBox="1"/>
          <p:nvPr/>
        </p:nvSpPr>
        <p:spPr>
          <a:xfrm>
            <a:off x="868680" y="5806440"/>
            <a:ext cx="10424160" cy="274320"/>
          </a:xfrm>
          <a:prstGeom prst="rect">
            <a:avLst/>
          </a:prstGeom>
          <a:noFill/>
          <a:ln/>
        </p:spPr>
        <p:txBody>
          <a:bodyPr wrap="square" lIns="0" tIns="0" rIns="0" bIns="0" rtlCol="0" anchor="ctr"/>
          <a:lstStyle/>
          <a:p>
            <a:pPr indent="0" marL="0">
              <a:buNone/>
            </a:pPr>
            <a:r>
              <a:rPr lang="en-US" sz="1000" dirty="0">
                <a:solidFill>
                  <a:srgbClr val="8E8E8E"/>
                </a:solidFill>
                <a:latin typeface="Arial" pitchFamily="34" charset="0"/>
                <a:ea typeface="Arial" pitchFamily="34" charset="-122"/>
                <a:cs typeface="Arial" pitchFamily="34" charset="-120"/>
              </a:rPr>
              <a:t>Kurgusal örnek değerler. Gerçek test yoksa değer uydurmayın.</a:t>
            </a:r>
            <a:endParaRPr lang="en-US" sz="1000" dirty="0"/>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name="Slide 22">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3A3A3A"/>
            </a:solidFill>
            <a:prstDash val="solid"/>
          </a:ln>
        </p:spPr>
      </p:sp>
      <p:sp>
        <p:nvSpPr>
          <p:cNvPr id="3" name="Shape 1"/>
          <p:cNvSpPr/>
          <p:nvPr/>
        </p:nvSpPr>
        <p:spPr>
          <a:xfrm>
            <a:off x="658368" y="6199632"/>
            <a:ext cx="10844784" cy="0"/>
          </a:xfrm>
          <a:prstGeom prst="line">
            <a:avLst/>
          </a:prstGeom>
          <a:noFill/>
          <a:ln w="9525">
            <a:solidFill>
              <a:srgbClr val="3A3A3A"/>
            </a:solidFill>
            <a:prstDash val="solid"/>
          </a:ln>
        </p:spPr>
      </p:sp>
      <p:sp>
        <p:nvSpPr>
          <p:cNvPr id="4" name="Shape 2"/>
          <p:cNvSpPr/>
          <p:nvPr/>
        </p:nvSpPr>
        <p:spPr>
          <a:xfrm>
            <a:off x="658368" y="457200"/>
            <a:ext cx="0" cy="402336"/>
          </a:xfrm>
          <a:prstGeom prst="line">
            <a:avLst/>
          </a:prstGeom>
          <a:noFill/>
          <a:ln w="9525">
            <a:solidFill>
              <a:srgbClr val="3A3A3A"/>
            </a:solidFill>
            <a:prstDash val="solid"/>
          </a:ln>
        </p:spPr>
      </p:sp>
      <p:sp>
        <p:nvSpPr>
          <p:cNvPr id="5" name="Shape 3"/>
          <p:cNvSpPr/>
          <p:nvPr/>
        </p:nvSpPr>
        <p:spPr>
          <a:xfrm>
            <a:off x="658368" y="5998464"/>
            <a:ext cx="0" cy="402336"/>
          </a:xfrm>
          <a:prstGeom prst="line">
            <a:avLst/>
          </a:prstGeom>
          <a:noFill/>
          <a:ln w="9525">
            <a:solidFill>
              <a:srgbClr val="3A3A3A"/>
            </a:solidFill>
            <a:prstDash val="solid"/>
          </a:ln>
        </p:spPr>
      </p:sp>
      <p:sp>
        <p:nvSpPr>
          <p:cNvPr id="6" name="Shape 4"/>
          <p:cNvSpPr/>
          <p:nvPr/>
        </p:nvSpPr>
        <p:spPr>
          <a:xfrm>
            <a:off x="11503152" y="457200"/>
            <a:ext cx="0" cy="402336"/>
          </a:xfrm>
          <a:prstGeom prst="line">
            <a:avLst/>
          </a:prstGeom>
          <a:noFill/>
          <a:ln w="9525">
            <a:solidFill>
              <a:srgbClr val="3A3A3A"/>
            </a:solidFill>
            <a:prstDash val="solid"/>
          </a:ln>
        </p:spPr>
      </p:sp>
      <p:sp>
        <p:nvSpPr>
          <p:cNvPr id="7" name="Shape 5"/>
          <p:cNvSpPr/>
          <p:nvPr/>
        </p:nvSpPr>
        <p:spPr>
          <a:xfrm>
            <a:off x="11503152" y="5998464"/>
            <a:ext cx="0" cy="402336"/>
          </a:xfrm>
          <a:prstGeom prst="line">
            <a:avLst/>
          </a:prstGeom>
          <a:noFill/>
          <a:ln w="9525">
            <a:solidFill>
              <a:srgbClr val="3A3A3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8A8A8A"/>
                </a:solidFill>
                <a:latin typeface="Arial" pitchFamily="34" charset="0"/>
                <a:ea typeface="Arial" pitchFamily="34" charset="-122"/>
                <a:cs typeface="Arial" pitchFamily="34" charset="-120"/>
              </a:rPr>
              <a:t>BUGÜN NEREDEYİZ</a:t>
            </a:r>
            <a:endParaRPr lang="en-US" sz="1100" dirty="0"/>
          </a:p>
        </p:txBody>
      </p:sp>
      <p:sp>
        <p:nvSpPr>
          <p:cNvPr id="9" name="Text 7"/>
          <p:cNvSpPr txBox="1"/>
          <p:nvPr/>
        </p:nvSpPr>
        <p:spPr>
          <a:xfrm>
            <a:off x="822960" y="1188720"/>
            <a:ext cx="10515600" cy="731520"/>
          </a:xfrm>
          <a:prstGeom prst="rect">
            <a:avLst/>
          </a:prstGeom>
          <a:noFill/>
          <a:ln/>
        </p:spPr>
        <p:txBody>
          <a:bodyPr wrap="square" lIns="0" tIns="0" rIns="0" bIns="0" rtlCol="0" anchor="ctr"/>
          <a:lstStyle/>
          <a:p>
            <a:pPr algn="ctr" indent="0" marL="0">
              <a:buNone/>
            </a:pPr>
            <a:r>
              <a:rPr lang="en-US" sz="2600" dirty="0">
                <a:solidFill>
                  <a:srgbClr val="FFFFFF"/>
                </a:solidFill>
                <a:latin typeface="Arial" pitchFamily="34" charset="0"/>
                <a:ea typeface="Arial" pitchFamily="34" charset="-122"/>
                <a:cs typeface="Arial" pitchFamily="34" charset="-120"/>
              </a:rPr>
              <a:t>B2B e-ticaret büyüyor. </a:t>
            </a:r>
            <a:pPr algn="ctr" indent="0" marL="0">
              <a:buNone/>
            </a:pPr>
            <a:r>
              <a:rPr lang="en-US" sz="2600" b="1" i="1" dirty="0">
                <a:solidFill>
                  <a:srgbClr val="A78BFA"/>
                </a:solidFill>
                <a:latin typeface="Cambria" pitchFamily="34" charset="0"/>
                <a:ea typeface="Cambria" pitchFamily="34" charset="-122"/>
                <a:cs typeface="Cambria" pitchFamily="34" charset="-120"/>
              </a:rPr>
              <a:t>Asıl değişim nasıl satın alındığında.</a:t>
            </a:r>
            <a:endParaRPr lang="en-US" sz="2600" dirty="0"/>
          </a:p>
        </p:txBody>
      </p:sp>
      <p:sp>
        <p:nvSpPr>
          <p:cNvPr id="10" name="Shape 8"/>
          <p:cNvSpPr/>
          <p:nvPr/>
        </p:nvSpPr>
        <p:spPr>
          <a:xfrm>
            <a:off x="868680" y="2011680"/>
            <a:ext cx="3291840" cy="1920240"/>
          </a:xfrm>
          <a:prstGeom prst="roundRect">
            <a:avLst>
              <a:gd name="adj" fmla="val 1905"/>
            </a:avLst>
          </a:prstGeom>
          <a:solidFill>
            <a:srgbClr val="141414"/>
          </a:solidFill>
          <a:ln w="9525">
            <a:solidFill>
              <a:srgbClr val="3A3A3A"/>
            </a:solidFill>
            <a:prstDash val="solid"/>
          </a:ln>
        </p:spPr>
      </p:sp>
      <p:sp>
        <p:nvSpPr>
          <p:cNvPr id="11" name="Text 9"/>
          <p:cNvSpPr txBox="1"/>
          <p:nvPr/>
        </p:nvSpPr>
        <p:spPr>
          <a:xfrm>
            <a:off x="1097280" y="2194560"/>
            <a:ext cx="2834640" cy="822960"/>
          </a:xfrm>
          <a:prstGeom prst="rect">
            <a:avLst/>
          </a:prstGeom>
          <a:noFill/>
          <a:ln/>
        </p:spPr>
        <p:txBody>
          <a:bodyPr wrap="square" lIns="0" tIns="0" rIns="0" bIns="0" rtlCol="0" anchor="ctr"/>
          <a:lstStyle/>
          <a:p>
            <a:pPr indent="0" marL="0">
              <a:buNone/>
            </a:pPr>
            <a:r>
              <a:rPr lang="en-US" sz="3800" b="1" i="1" dirty="0">
                <a:solidFill>
                  <a:srgbClr val="A78BFA"/>
                </a:solidFill>
                <a:latin typeface="Cambria" pitchFamily="34" charset="0"/>
                <a:ea typeface="Cambria" pitchFamily="34" charset="-122"/>
                <a:cs typeface="Cambria" pitchFamily="34" charset="-120"/>
              </a:rPr>
              <a:t>33 trilyon $</a:t>
            </a:r>
            <a:endParaRPr lang="en-US" sz="3800" dirty="0"/>
          </a:p>
        </p:txBody>
      </p:sp>
      <p:sp>
        <p:nvSpPr>
          <p:cNvPr id="12" name="Text 10"/>
          <p:cNvSpPr txBox="1"/>
          <p:nvPr/>
        </p:nvSpPr>
        <p:spPr>
          <a:xfrm>
            <a:off x="1097280" y="3063240"/>
            <a:ext cx="2834640" cy="731520"/>
          </a:xfrm>
          <a:prstGeom prst="rect">
            <a:avLst/>
          </a:prstGeom>
          <a:noFill/>
          <a:ln/>
        </p:spPr>
        <p:txBody>
          <a:bodyPr wrap="square" lIns="0" tIns="0" rIns="0" bIns="0" rtlCol="0" anchor="t"/>
          <a:lstStyle/>
          <a:p>
            <a:pPr indent="0" marL="0">
              <a:buNone/>
            </a:pPr>
            <a:r>
              <a:rPr lang="en-US" sz="1600" dirty="0">
                <a:solidFill>
                  <a:srgbClr val="DDDDDD"/>
                </a:solidFill>
                <a:latin typeface="Arial" pitchFamily="34" charset="0"/>
                <a:ea typeface="Arial" pitchFamily="34" charset="-122"/>
                <a:cs typeface="Arial" pitchFamily="34" charset="-120"/>
              </a:rPr>
              <a:t>2025 küresel B2B e-ticaret hacmi</a:t>
            </a:r>
            <a:endParaRPr lang="en-US" sz="1600" dirty="0"/>
          </a:p>
        </p:txBody>
      </p:sp>
      <p:sp>
        <p:nvSpPr>
          <p:cNvPr id="13" name="Shape 11"/>
          <p:cNvSpPr/>
          <p:nvPr/>
        </p:nvSpPr>
        <p:spPr>
          <a:xfrm>
            <a:off x="4389120" y="2011680"/>
            <a:ext cx="3291840" cy="1920240"/>
          </a:xfrm>
          <a:prstGeom prst="roundRect">
            <a:avLst>
              <a:gd name="adj" fmla="val 1905"/>
            </a:avLst>
          </a:prstGeom>
          <a:solidFill>
            <a:srgbClr val="141414"/>
          </a:solidFill>
          <a:ln w="9525">
            <a:solidFill>
              <a:srgbClr val="3A3A3A"/>
            </a:solidFill>
            <a:prstDash val="solid"/>
          </a:ln>
        </p:spPr>
      </p:sp>
      <p:sp>
        <p:nvSpPr>
          <p:cNvPr id="14" name="Text 12"/>
          <p:cNvSpPr txBox="1"/>
          <p:nvPr/>
        </p:nvSpPr>
        <p:spPr>
          <a:xfrm>
            <a:off x="4617720" y="2194560"/>
            <a:ext cx="2834640" cy="822960"/>
          </a:xfrm>
          <a:prstGeom prst="rect">
            <a:avLst/>
          </a:prstGeom>
          <a:noFill/>
          <a:ln/>
        </p:spPr>
        <p:txBody>
          <a:bodyPr wrap="square" lIns="0" tIns="0" rIns="0" bIns="0" rtlCol="0" anchor="ctr"/>
          <a:lstStyle/>
          <a:p>
            <a:pPr indent="0" marL="0">
              <a:buNone/>
            </a:pPr>
            <a:r>
              <a:rPr lang="en-US" sz="3800" b="1" i="1" dirty="0">
                <a:solidFill>
                  <a:srgbClr val="A78BFA"/>
                </a:solidFill>
                <a:latin typeface="Cambria" pitchFamily="34" charset="0"/>
                <a:ea typeface="Cambria" pitchFamily="34" charset="-122"/>
                <a:cs typeface="Cambria" pitchFamily="34" charset="-120"/>
              </a:rPr>
              <a:t>%10,8</a:t>
            </a:r>
            <a:endParaRPr lang="en-US" sz="3800" dirty="0"/>
          </a:p>
        </p:txBody>
      </p:sp>
      <p:sp>
        <p:nvSpPr>
          <p:cNvPr id="15" name="Text 13"/>
          <p:cNvSpPr txBox="1"/>
          <p:nvPr/>
        </p:nvSpPr>
        <p:spPr>
          <a:xfrm>
            <a:off x="4617720" y="3063240"/>
            <a:ext cx="2834640" cy="731520"/>
          </a:xfrm>
          <a:prstGeom prst="rect">
            <a:avLst/>
          </a:prstGeom>
          <a:noFill/>
          <a:ln/>
        </p:spPr>
        <p:txBody>
          <a:bodyPr wrap="square" lIns="0" tIns="0" rIns="0" bIns="0" rtlCol="0" anchor="t"/>
          <a:lstStyle/>
          <a:p>
            <a:pPr indent="0" marL="0">
              <a:buNone/>
            </a:pPr>
            <a:r>
              <a:rPr lang="en-US" sz="1600" dirty="0">
                <a:solidFill>
                  <a:srgbClr val="DDDDDD"/>
                </a:solidFill>
                <a:latin typeface="Arial" pitchFamily="34" charset="0"/>
                <a:ea typeface="Arial" pitchFamily="34" charset="-122"/>
                <a:cs typeface="Arial" pitchFamily="34" charset="-120"/>
              </a:rPr>
              <a:t>2031'e kadar yıllık büyüme beklentisi</a:t>
            </a:r>
            <a:endParaRPr lang="en-US" sz="1600" dirty="0"/>
          </a:p>
        </p:txBody>
      </p:sp>
      <p:sp>
        <p:nvSpPr>
          <p:cNvPr id="16" name="Shape 14"/>
          <p:cNvSpPr/>
          <p:nvPr/>
        </p:nvSpPr>
        <p:spPr>
          <a:xfrm>
            <a:off x="7909560" y="2011680"/>
            <a:ext cx="3291840" cy="1920240"/>
          </a:xfrm>
          <a:prstGeom prst="roundRect">
            <a:avLst>
              <a:gd name="adj" fmla="val 1905"/>
            </a:avLst>
          </a:prstGeom>
          <a:solidFill>
            <a:srgbClr val="2A2145"/>
          </a:solidFill>
          <a:ln w="9525">
            <a:solidFill>
              <a:srgbClr val="A78BFA"/>
            </a:solidFill>
            <a:prstDash val="solid"/>
          </a:ln>
        </p:spPr>
      </p:sp>
      <p:sp>
        <p:nvSpPr>
          <p:cNvPr id="17" name="Text 15"/>
          <p:cNvSpPr txBox="1"/>
          <p:nvPr/>
        </p:nvSpPr>
        <p:spPr>
          <a:xfrm>
            <a:off x="8138160" y="2194560"/>
            <a:ext cx="2834640" cy="822960"/>
          </a:xfrm>
          <a:prstGeom prst="rect">
            <a:avLst/>
          </a:prstGeom>
          <a:noFill/>
          <a:ln/>
        </p:spPr>
        <p:txBody>
          <a:bodyPr wrap="square" lIns="0" tIns="0" rIns="0" bIns="0" rtlCol="0" anchor="ctr"/>
          <a:lstStyle/>
          <a:p>
            <a:pPr indent="0" marL="0">
              <a:buNone/>
            </a:pPr>
            <a:r>
              <a:rPr lang="en-US" sz="3800" b="1" i="1" dirty="0">
                <a:solidFill>
                  <a:srgbClr val="A78BFA"/>
                </a:solidFill>
                <a:latin typeface="Cambria" pitchFamily="34" charset="0"/>
                <a:ea typeface="Cambria" pitchFamily="34" charset="-122"/>
                <a:cs typeface="Cambria" pitchFamily="34" charset="-120"/>
              </a:rPr>
              <a:t>%13,9</a:t>
            </a:r>
            <a:endParaRPr lang="en-US" sz="3800" dirty="0"/>
          </a:p>
        </p:txBody>
      </p:sp>
      <p:sp>
        <p:nvSpPr>
          <p:cNvPr id="18" name="Text 16"/>
          <p:cNvSpPr txBox="1"/>
          <p:nvPr/>
        </p:nvSpPr>
        <p:spPr>
          <a:xfrm>
            <a:off x="8138160" y="3063240"/>
            <a:ext cx="2834640" cy="731520"/>
          </a:xfrm>
          <a:prstGeom prst="rect">
            <a:avLst/>
          </a:prstGeom>
          <a:noFill/>
          <a:ln/>
        </p:spPr>
        <p:txBody>
          <a:bodyPr wrap="square" lIns="0" tIns="0" rIns="0" bIns="0" rtlCol="0" anchor="t"/>
          <a:lstStyle/>
          <a:p>
            <a:pPr indent="0" marL="0">
              <a:buNone/>
            </a:pPr>
            <a:r>
              <a:rPr lang="en-US" sz="1600" dirty="0">
                <a:solidFill>
                  <a:srgbClr val="DDDDDD"/>
                </a:solidFill>
                <a:latin typeface="Arial" pitchFamily="34" charset="0"/>
                <a:ea typeface="Arial" pitchFamily="34" charset="-122"/>
                <a:cs typeface="Arial" pitchFamily="34" charset="-120"/>
              </a:rPr>
              <a:t>Pazaryerlerinde yıllık büyüme beklentisi</a:t>
            </a:r>
            <a:endParaRPr lang="en-US" sz="1600" dirty="0"/>
          </a:p>
        </p:txBody>
      </p:sp>
      <p:sp>
        <p:nvSpPr>
          <p:cNvPr id="19" name="Text 17"/>
          <p:cNvSpPr txBox="1"/>
          <p:nvPr/>
        </p:nvSpPr>
        <p:spPr>
          <a:xfrm>
            <a:off x="868680" y="4206240"/>
            <a:ext cx="10424160" cy="731520"/>
          </a:xfrm>
          <a:prstGeom prst="rect">
            <a:avLst/>
          </a:prstGeom>
          <a:noFill/>
          <a:ln/>
        </p:spPr>
        <p:txBody>
          <a:bodyPr wrap="square" lIns="0" tIns="0" rIns="0" bIns="0" rtlCol="0" anchor="ctr"/>
          <a:lstStyle/>
          <a:p>
            <a:pPr algn="ctr" indent="0" marL="0">
              <a:buNone/>
            </a:pPr>
            <a:r>
              <a:rPr lang="en-US" sz="1900" b="1" i="1" dirty="0">
                <a:solidFill>
                  <a:srgbClr val="A78BFA"/>
                </a:solidFill>
                <a:latin typeface="Cambria" pitchFamily="34" charset="0"/>
                <a:ea typeface="Cambria" pitchFamily="34" charset="-122"/>
                <a:cs typeface="Cambria" pitchFamily="34" charset="-120"/>
              </a:rPr>
              <a:t>"Talep, gerçek zamanlı stok ve fiyat verisini açan API öncelikli entegrasyonlara kayıyor."</a:t>
            </a:r>
            <a:endParaRPr lang="en-US" sz="1900" dirty="0"/>
          </a:p>
        </p:txBody>
      </p:sp>
      <p:sp>
        <p:nvSpPr>
          <p:cNvPr id="20" name="Text 18"/>
          <p:cNvSpPr txBox="1"/>
          <p:nvPr/>
        </p:nvSpPr>
        <p:spPr>
          <a:xfrm>
            <a:off x="868680" y="5760720"/>
            <a:ext cx="10424160" cy="274320"/>
          </a:xfrm>
          <a:prstGeom prst="rect">
            <a:avLst/>
          </a:prstGeom>
          <a:noFill/>
          <a:ln/>
        </p:spPr>
        <p:txBody>
          <a:bodyPr wrap="square" lIns="0" tIns="0" rIns="0" bIns="0" rtlCol="0" anchor="ctr"/>
          <a:lstStyle/>
          <a:p>
            <a:pPr indent="0" marL="0">
              <a:buNone/>
            </a:pPr>
            <a:r>
              <a:rPr lang="en-US" sz="1000" dirty="0">
                <a:solidFill>
                  <a:srgbClr val="777777"/>
                </a:solidFill>
                <a:latin typeface="Arial" pitchFamily="34" charset="0"/>
                <a:ea typeface="Arial" pitchFamily="34" charset="-122"/>
                <a:cs typeface="Arial" pitchFamily="34" charset="-120"/>
              </a:rPr>
              <a:t>Mordor Intelligence, 2026 (işlem hacmi, GMV).</a:t>
            </a:r>
            <a:endParaRPr lang="en-US" sz="1000" dirty="0"/>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name="Slide 23">
    <p:bg>
      <p:bgPr>
        <a:solidFill>
          <a:srgbClr val="EFEFEF"/>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9A9A9A"/>
            </a:solidFill>
            <a:prstDash val="solid"/>
          </a:ln>
        </p:spPr>
      </p:sp>
      <p:sp>
        <p:nvSpPr>
          <p:cNvPr id="3" name="Shape 1"/>
          <p:cNvSpPr/>
          <p:nvPr/>
        </p:nvSpPr>
        <p:spPr>
          <a:xfrm>
            <a:off x="658368" y="6199632"/>
            <a:ext cx="10844784" cy="0"/>
          </a:xfrm>
          <a:prstGeom prst="line">
            <a:avLst/>
          </a:prstGeom>
          <a:noFill/>
          <a:ln w="9525">
            <a:solidFill>
              <a:srgbClr val="9A9A9A"/>
            </a:solidFill>
            <a:prstDash val="solid"/>
          </a:ln>
        </p:spPr>
      </p:sp>
      <p:sp>
        <p:nvSpPr>
          <p:cNvPr id="4" name="Shape 2"/>
          <p:cNvSpPr/>
          <p:nvPr/>
        </p:nvSpPr>
        <p:spPr>
          <a:xfrm>
            <a:off x="658368" y="457200"/>
            <a:ext cx="0" cy="402336"/>
          </a:xfrm>
          <a:prstGeom prst="line">
            <a:avLst/>
          </a:prstGeom>
          <a:noFill/>
          <a:ln w="9525">
            <a:solidFill>
              <a:srgbClr val="9A9A9A"/>
            </a:solidFill>
            <a:prstDash val="solid"/>
          </a:ln>
        </p:spPr>
      </p:sp>
      <p:sp>
        <p:nvSpPr>
          <p:cNvPr id="5" name="Shape 3"/>
          <p:cNvSpPr/>
          <p:nvPr/>
        </p:nvSpPr>
        <p:spPr>
          <a:xfrm>
            <a:off x="658368" y="5998464"/>
            <a:ext cx="0" cy="402336"/>
          </a:xfrm>
          <a:prstGeom prst="line">
            <a:avLst/>
          </a:prstGeom>
          <a:noFill/>
          <a:ln w="9525">
            <a:solidFill>
              <a:srgbClr val="9A9A9A"/>
            </a:solidFill>
            <a:prstDash val="solid"/>
          </a:ln>
        </p:spPr>
      </p:sp>
      <p:sp>
        <p:nvSpPr>
          <p:cNvPr id="6" name="Shape 4"/>
          <p:cNvSpPr/>
          <p:nvPr/>
        </p:nvSpPr>
        <p:spPr>
          <a:xfrm>
            <a:off x="11503152" y="457200"/>
            <a:ext cx="0" cy="402336"/>
          </a:xfrm>
          <a:prstGeom prst="line">
            <a:avLst/>
          </a:prstGeom>
          <a:noFill/>
          <a:ln w="9525">
            <a:solidFill>
              <a:srgbClr val="9A9A9A"/>
            </a:solidFill>
            <a:prstDash val="solid"/>
          </a:ln>
        </p:spPr>
      </p:sp>
      <p:sp>
        <p:nvSpPr>
          <p:cNvPr id="7" name="Shape 5"/>
          <p:cNvSpPr/>
          <p:nvPr/>
        </p:nvSpPr>
        <p:spPr>
          <a:xfrm>
            <a:off x="11503152" y="5998464"/>
            <a:ext cx="0" cy="402336"/>
          </a:xfrm>
          <a:prstGeom prst="line">
            <a:avLst/>
          </a:prstGeom>
          <a:noFill/>
          <a:ln w="9525">
            <a:solidFill>
              <a:srgbClr val="9A9A9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6B6B6B"/>
                </a:solidFill>
                <a:latin typeface="Arial" pitchFamily="34" charset="0"/>
                <a:ea typeface="Arial" pitchFamily="34" charset="-122"/>
                <a:cs typeface="Arial" pitchFamily="34" charset="-120"/>
              </a:rPr>
              <a:t>İKİ EĞRİ</a:t>
            </a:r>
            <a:endParaRPr lang="en-US" sz="1100" dirty="0"/>
          </a:p>
        </p:txBody>
      </p:sp>
      <p:sp>
        <p:nvSpPr>
          <p:cNvPr id="9" name="Text 7"/>
          <p:cNvSpPr txBox="1"/>
          <p:nvPr/>
        </p:nvSpPr>
        <p:spPr>
          <a:xfrm>
            <a:off x="822960" y="1188720"/>
            <a:ext cx="10515600" cy="731520"/>
          </a:xfrm>
          <a:prstGeom prst="rect">
            <a:avLst/>
          </a:prstGeom>
          <a:noFill/>
          <a:ln/>
        </p:spPr>
        <p:txBody>
          <a:bodyPr wrap="square" lIns="0" tIns="0" rIns="0" bIns="0" rtlCol="0" anchor="ctr"/>
          <a:lstStyle/>
          <a:p>
            <a:pPr algn="ctr" indent="0" marL="0">
              <a:buNone/>
            </a:pPr>
            <a:r>
              <a:rPr lang="en-US" sz="3000" dirty="0">
                <a:solidFill>
                  <a:srgbClr val="111111"/>
                </a:solidFill>
                <a:latin typeface="Arial" pitchFamily="34" charset="0"/>
                <a:ea typeface="Arial" pitchFamily="34" charset="-122"/>
                <a:cs typeface="Arial" pitchFamily="34" charset="-120"/>
              </a:rPr>
              <a:t>Keşif hızlı değişiyor, </a:t>
            </a:r>
            <a:pPr algn="ctr" indent="0" marL="0">
              <a:buNone/>
            </a:pPr>
            <a:r>
              <a:rPr lang="en-US" sz="3000" b="1" i="1" dirty="0">
                <a:solidFill>
                  <a:srgbClr val="6D4AE0"/>
                </a:solidFill>
                <a:latin typeface="Cambria" pitchFamily="34" charset="0"/>
                <a:ea typeface="Cambria" pitchFamily="34" charset="-122"/>
                <a:cs typeface="Cambria" pitchFamily="34" charset="-120"/>
              </a:rPr>
              <a:t>işlem yavaş</a:t>
            </a:r>
            <a:endParaRPr lang="en-US" sz="3000" dirty="0"/>
          </a:p>
        </p:txBody>
      </p:sp>
      <p:sp>
        <p:nvSpPr>
          <p:cNvPr id="10" name="Shape 8"/>
          <p:cNvSpPr/>
          <p:nvPr/>
        </p:nvSpPr>
        <p:spPr>
          <a:xfrm>
            <a:off x="868680" y="1965960"/>
            <a:ext cx="5074920" cy="2743200"/>
          </a:xfrm>
          <a:prstGeom prst="roundRect">
            <a:avLst>
              <a:gd name="adj" fmla="val 1333"/>
            </a:avLst>
          </a:prstGeom>
          <a:solidFill>
            <a:srgbClr val="E2DCF7"/>
          </a:solidFill>
          <a:ln w="9525">
            <a:solidFill>
              <a:srgbClr val="6D4AE0"/>
            </a:solidFill>
            <a:prstDash val="solid"/>
          </a:ln>
        </p:spPr>
      </p:sp>
      <p:sp>
        <p:nvSpPr>
          <p:cNvPr id="11" name="Text 9"/>
          <p:cNvSpPr txBox="1"/>
          <p:nvPr/>
        </p:nvSpPr>
        <p:spPr>
          <a:xfrm>
            <a:off x="1143000" y="2121408"/>
            <a:ext cx="4572000" cy="256032"/>
          </a:xfrm>
          <a:prstGeom prst="rect">
            <a:avLst/>
          </a:prstGeom>
          <a:noFill/>
          <a:ln/>
        </p:spPr>
        <p:txBody>
          <a:bodyPr wrap="square" lIns="0" tIns="0" rIns="0" bIns="0" rtlCol="0" anchor="ctr"/>
          <a:lstStyle/>
          <a:p>
            <a:pPr indent="0" marL="0">
              <a:buNone/>
            </a:pPr>
            <a:r>
              <a:rPr lang="en-US" sz="1100" spc="240" kern="0" dirty="0">
                <a:solidFill>
                  <a:srgbClr val="6D4AE0"/>
                </a:solidFill>
                <a:latin typeface="Arial" pitchFamily="34" charset="0"/>
                <a:ea typeface="Arial" pitchFamily="34" charset="-122"/>
                <a:cs typeface="Arial" pitchFamily="34" charset="-120"/>
              </a:rPr>
              <a:t>EĞRİ 1 · AJAN ARACILI TEDARİK</a:t>
            </a:r>
            <a:endParaRPr lang="en-US" sz="1100" dirty="0"/>
          </a:p>
        </p:txBody>
      </p:sp>
      <p:sp>
        <p:nvSpPr>
          <p:cNvPr id="12" name="Text 10"/>
          <p:cNvSpPr txBox="1"/>
          <p:nvPr/>
        </p:nvSpPr>
        <p:spPr>
          <a:xfrm>
            <a:off x="1143000" y="2468880"/>
            <a:ext cx="4572000" cy="2103120"/>
          </a:xfrm>
          <a:prstGeom prst="rect">
            <a:avLst/>
          </a:prstGeom>
          <a:noFill/>
          <a:ln/>
        </p:spPr>
        <p:txBody>
          <a:bodyPr wrap="square" lIns="0" tIns="0" rIns="0" bIns="0" rtlCol="0" anchor="t"/>
          <a:lstStyle/>
          <a:p>
            <a:pPr indent="0" marL="0">
              <a:buNone/>
            </a:pPr>
            <a:r>
              <a:rPr lang="en-US" sz="1700" dirty="0">
                <a:solidFill>
                  <a:srgbClr val="2A1C6B"/>
                </a:solidFill>
                <a:latin typeface="Arial" pitchFamily="34" charset="0"/>
                <a:ea typeface="Arial" pitchFamily="34" charset="-122"/>
                <a:cs typeface="Arial" pitchFamily="34" charset="-120"/>
              </a:rPr>
              <a:t>Araştırma, kısa liste ve teklif isteği ajana geçiyor. Bu eğri hızlı yükseliyor; Accio gibi araçlar bugün kullanılıyor.</a:t>
            </a:r>
            <a:endParaRPr lang="en-US" sz="1700" dirty="0"/>
          </a:p>
        </p:txBody>
      </p:sp>
      <p:sp>
        <p:nvSpPr>
          <p:cNvPr id="13" name="Shape 11"/>
          <p:cNvSpPr/>
          <p:nvPr/>
        </p:nvSpPr>
        <p:spPr>
          <a:xfrm>
            <a:off x="6217920" y="1965960"/>
            <a:ext cx="5074920" cy="2743200"/>
          </a:xfrm>
          <a:prstGeom prst="roundRect">
            <a:avLst>
              <a:gd name="adj" fmla="val 1333"/>
            </a:avLst>
          </a:prstGeom>
          <a:solidFill>
            <a:srgbClr val="E4E4E4"/>
          </a:solidFill>
          <a:ln w="9525">
            <a:solidFill>
              <a:srgbClr val="C2C2C2"/>
            </a:solidFill>
            <a:prstDash val="solid"/>
          </a:ln>
        </p:spPr>
      </p:sp>
      <p:sp>
        <p:nvSpPr>
          <p:cNvPr id="14" name="Text 12"/>
          <p:cNvSpPr txBox="1"/>
          <p:nvPr/>
        </p:nvSpPr>
        <p:spPr>
          <a:xfrm>
            <a:off x="6492240" y="2121408"/>
            <a:ext cx="4572000" cy="256032"/>
          </a:xfrm>
          <a:prstGeom prst="rect">
            <a:avLst/>
          </a:prstGeom>
          <a:noFill/>
          <a:ln/>
        </p:spPr>
        <p:txBody>
          <a:bodyPr wrap="square" lIns="0" tIns="0" rIns="0" bIns="0" rtlCol="0" anchor="ctr"/>
          <a:lstStyle/>
          <a:p>
            <a:pPr indent="0" marL="0">
              <a:buNone/>
            </a:pPr>
            <a:r>
              <a:rPr lang="en-US" sz="1100" spc="240" kern="0" dirty="0">
                <a:solidFill>
                  <a:srgbClr val="777777"/>
                </a:solidFill>
                <a:latin typeface="Arial" pitchFamily="34" charset="0"/>
                <a:ea typeface="Arial" pitchFamily="34" charset="-122"/>
                <a:cs typeface="Arial" pitchFamily="34" charset="-120"/>
              </a:rPr>
              <a:t>EĞRİ 2 · İŞLEM KATMANI</a:t>
            </a:r>
            <a:endParaRPr lang="en-US" sz="1100" dirty="0"/>
          </a:p>
        </p:txBody>
      </p:sp>
      <p:sp>
        <p:nvSpPr>
          <p:cNvPr id="15" name="Text 13"/>
          <p:cNvSpPr txBox="1"/>
          <p:nvPr/>
        </p:nvSpPr>
        <p:spPr>
          <a:xfrm>
            <a:off x="6492240" y="2468880"/>
            <a:ext cx="4572000" cy="2103120"/>
          </a:xfrm>
          <a:prstGeom prst="rect">
            <a:avLst/>
          </a:prstGeom>
          <a:noFill/>
          <a:ln/>
        </p:spPr>
        <p:txBody>
          <a:bodyPr wrap="square" lIns="0" tIns="0" rIns="0" bIns="0" rtlCol="0" anchor="t"/>
          <a:lstStyle/>
          <a:p>
            <a:pPr indent="0" marL="0">
              <a:buNone/>
            </a:pPr>
            <a:r>
              <a:rPr lang="en-US" sz="1700" dirty="0">
                <a:solidFill>
                  <a:srgbClr val="333333"/>
                </a:solidFill>
                <a:latin typeface="Arial" pitchFamily="34" charset="0"/>
                <a:ea typeface="Arial" pitchFamily="34" charset="-122"/>
                <a:cs typeface="Arial" pitchFamily="34" charset="-120"/>
              </a:rPr>
              <a:t>Sipariş, ödeme, sözleşme. Burada değişimi hukuk, güven ve muhasebe belirliyor. Bu eğri daha yavaş yükseliyor.</a:t>
            </a:r>
            <a:endParaRPr lang="en-US" sz="1700" dirty="0"/>
          </a:p>
        </p:txBody>
      </p:sp>
      <p:sp>
        <p:nvSpPr>
          <p:cNvPr id="16" name="Text 14"/>
          <p:cNvSpPr txBox="1"/>
          <p:nvPr/>
        </p:nvSpPr>
        <p:spPr>
          <a:xfrm>
            <a:off x="868680" y="5029200"/>
            <a:ext cx="10424160" cy="457200"/>
          </a:xfrm>
          <a:prstGeom prst="rect">
            <a:avLst/>
          </a:prstGeom>
          <a:noFill/>
          <a:ln/>
        </p:spPr>
        <p:txBody>
          <a:bodyPr wrap="square" lIns="0" tIns="0" rIns="0" bIns="0" rtlCol="0" anchor="ctr"/>
          <a:lstStyle/>
          <a:p>
            <a:pPr algn="ctr" indent="0" marL="0">
              <a:buNone/>
            </a:pPr>
            <a:r>
              <a:rPr lang="en-US" sz="2000" b="1" i="1" dirty="0">
                <a:solidFill>
                  <a:srgbClr val="222222"/>
                </a:solidFill>
                <a:latin typeface="Cambria" pitchFamily="34" charset="0"/>
                <a:ea typeface="Cambria" pitchFamily="34" charset="-122"/>
                <a:cs typeface="Cambria" pitchFamily="34" charset="-120"/>
              </a:rPr>
              <a:t>İki eğri arasındaki boşluk, sizin hazırlık süreniz.</a:t>
            </a:r>
            <a:endParaRPr lang="en-US" sz="2000" dirty="0"/>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name="Slide 24">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3A3A3A"/>
            </a:solidFill>
            <a:prstDash val="solid"/>
          </a:ln>
        </p:spPr>
      </p:sp>
      <p:sp>
        <p:nvSpPr>
          <p:cNvPr id="3" name="Shape 1"/>
          <p:cNvSpPr/>
          <p:nvPr/>
        </p:nvSpPr>
        <p:spPr>
          <a:xfrm>
            <a:off x="658368" y="6199632"/>
            <a:ext cx="10844784" cy="0"/>
          </a:xfrm>
          <a:prstGeom prst="line">
            <a:avLst/>
          </a:prstGeom>
          <a:noFill/>
          <a:ln w="9525">
            <a:solidFill>
              <a:srgbClr val="3A3A3A"/>
            </a:solidFill>
            <a:prstDash val="solid"/>
          </a:ln>
        </p:spPr>
      </p:sp>
      <p:sp>
        <p:nvSpPr>
          <p:cNvPr id="4" name="Shape 2"/>
          <p:cNvSpPr/>
          <p:nvPr/>
        </p:nvSpPr>
        <p:spPr>
          <a:xfrm>
            <a:off x="658368" y="457200"/>
            <a:ext cx="0" cy="402336"/>
          </a:xfrm>
          <a:prstGeom prst="line">
            <a:avLst/>
          </a:prstGeom>
          <a:noFill/>
          <a:ln w="9525">
            <a:solidFill>
              <a:srgbClr val="3A3A3A"/>
            </a:solidFill>
            <a:prstDash val="solid"/>
          </a:ln>
        </p:spPr>
      </p:sp>
      <p:sp>
        <p:nvSpPr>
          <p:cNvPr id="5" name="Shape 3"/>
          <p:cNvSpPr/>
          <p:nvPr/>
        </p:nvSpPr>
        <p:spPr>
          <a:xfrm>
            <a:off x="658368" y="5998464"/>
            <a:ext cx="0" cy="402336"/>
          </a:xfrm>
          <a:prstGeom prst="line">
            <a:avLst/>
          </a:prstGeom>
          <a:noFill/>
          <a:ln w="9525">
            <a:solidFill>
              <a:srgbClr val="3A3A3A"/>
            </a:solidFill>
            <a:prstDash val="solid"/>
          </a:ln>
        </p:spPr>
      </p:sp>
      <p:sp>
        <p:nvSpPr>
          <p:cNvPr id="6" name="Shape 4"/>
          <p:cNvSpPr/>
          <p:nvPr/>
        </p:nvSpPr>
        <p:spPr>
          <a:xfrm>
            <a:off x="11503152" y="457200"/>
            <a:ext cx="0" cy="402336"/>
          </a:xfrm>
          <a:prstGeom prst="line">
            <a:avLst/>
          </a:prstGeom>
          <a:noFill/>
          <a:ln w="9525">
            <a:solidFill>
              <a:srgbClr val="3A3A3A"/>
            </a:solidFill>
            <a:prstDash val="solid"/>
          </a:ln>
        </p:spPr>
      </p:sp>
      <p:sp>
        <p:nvSpPr>
          <p:cNvPr id="7" name="Shape 5"/>
          <p:cNvSpPr/>
          <p:nvPr/>
        </p:nvSpPr>
        <p:spPr>
          <a:xfrm>
            <a:off x="11503152" y="5998464"/>
            <a:ext cx="0" cy="402336"/>
          </a:xfrm>
          <a:prstGeom prst="line">
            <a:avLst/>
          </a:prstGeom>
          <a:noFill/>
          <a:ln w="9525">
            <a:solidFill>
              <a:srgbClr val="3A3A3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8A8A8A"/>
                </a:solidFill>
                <a:latin typeface="Arial" pitchFamily="34" charset="0"/>
                <a:ea typeface="Arial" pitchFamily="34" charset="-122"/>
                <a:cs typeface="Arial" pitchFamily="34" charset="-120"/>
              </a:rPr>
              <a:t>NE DEĞİŞİRSE DEĞİŞSİN</a:t>
            </a:r>
            <a:endParaRPr lang="en-US" sz="1100" dirty="0"/>
          </a:p>
        </p:txBody>
      </p:sp>
      <p:sp>
        <p:nvSpPr>
          <p:cNvPr id="9" name="Text 7"/>
          <p:cNvSpPr txBox="1"/>
          <p:nvPr/>
        </p:nvSpPr>
        <p:spPr>
          <a:xfrm>
            <a:off x="822960" y="1188720"/>
            <a:ext cx="10515600" cy="731520"/>
          </a:xfrm>
          <a:prstGeom prst="rect">
            <a:avLst/>
          </a:prstGeom>
          <a:noFill/>
          <a:ln/>
        </p:spPr>
        <p:txBody>
          <a:bodyPr wrap="square" lIns="0" tIns="0" rIns="0" bIns="0" rtlCol="0" anchor="ctr"/>
          <a:lstStyle/>
          <a:p>
            <a:pPr algn="ctr" indent="0" marL="0">
              <a:buNone/>
            </a:pPr>
            <a:r>
              <a:rPr lang="en-US" sz="3400" dirty="0">
                <a:solidFill>
                  <a:srgbClr val="FFFFFF"/>
                </a:solidFill>
                <a:latin typeface="Arial" pitchFamily="34" charset="0"/>
                <a:ea typeface="Arial" pitchFamily="34" charset="-122"/>
                <a:cs typeface="Arial" pitchFamily="34" charset="-120"/>
              </a:rPr>
              <a:t>Değişmeyen </a:t>
            </a:r>
            <a:pPr algn="ctr" indent="0" marL="0">
              <a:buNone/>
            </a:pPr>
            <a:r>
              <a:rPr lang="en-US" sz="3400" b="1" i="1" dirty="0">
                <a:solidFill>
                  <a:srgbClr val="A78BFA"/>
                </a:solidFill>
                <a:latin typeface="Cambria" pitchFamily="34" charset="0"/>
                <a:ea typeface="Cambria" pitchFamily="34" charset="-122"/>
                <a:cs typeface="Cambria" pitchFamily="34" charset="-120"/>
              </a:rPr>
              <a:t>dört şey</a:t>
            </a:r>
            <a:endParaRPr lang="en-US" sz="3400" dirty="0"/>
          </a:p>
        </p:txBody>
      </p:sp>
      <p:sp>
        <p:nvSpPr>
          <p:cNvPr id="10" name="Shape 8"/>
          <p:cNvSpPr/>
          <p:nvPr/>
        </p:nvSpPr>
        <p:spPr>
          <a:xfrm>
            <a:off x="868680" y="2011680"/>
            <a:ext cx="2423160" cy="2651760"/>
          </a:xfrm>
          <a:prstGeom prst="roundRect">
            <a:avLst>
              <a:gd name="adj" fmla="val 1509"/>
            </a:avLst>
          </a:prstGeom>
          <a:solidFill>
            <a:srgbClr val="141414"/>
          </a:solidFill>
          <a:ln w="9525">
            <a:solidFill>
              <a:srgbClr val="3A3A3A"/>
            </a:solidFill>
            <a:prstDash val="solid"/>
          </a:ln>
        </p:spPr>
      </p:sp>
      <p:sp>
        <p:nvSpPr>
          <p:cNvPr id="11" name="Text 9"/>
          <p:cNvSpPr txBox="1"/>
          <p:nvPr/>
        </p:nvSpPr>
        <p:spPr>
          <a:xfrm>
            <a:off x="1097280" y="2148840"/>
            <a:ext cx="914400" cy="548640"/>
          </a:xfrm>
          <a:prstGeom prst="rect">
            <a:avLst/>
          </a:prstGeom>
          <a:noFill/>
          <a:ln/>
        </p:spPr>
        <p:txBody>
          <a:bodyPr wrap="square" lIns="0" tIns="0" rIns="0" bIns="0" rtlCol="0" anchor="ctr"/>
          <a:lstStyle/>
          <a:p>
            <a:pPr indent="0" marL="0">
              <a:buNone/>
            </a:pPr>
            <a:r>
              <a:rPr lang="en-US" sz="2800" b="1" i="1" dirty="0">
                <a:solidFill>
                  <a:srgbClr val="5A5A5A"/>
                </a:solidFill>
                <a:latin typeface="Cambria" pitchFamily="34" charset="0"/>
                <a:ea typeface="Cambria" pitchFamily="34" charset="-122"/>
                <a:cs typeface="Cambria" pitchFamily="34" charset="-120"/>
              </a:rPr>
              <a:t>1</a:t>
            </a:r>
            <a:endParaRPr lang="en-US" sz="2800" dirty="0"/>
          </a:p>
        </p:txBody>
      </p:sp>
      <p:sp>
        <p:nvSpPr>
          <p:cNvPr id="12" name="Text 10"/>
          <p:cNvSpPr txBox="1"/>
          <p:nvPr/>
        </p:nvSpPr>
        <p:spPr>
          <a:xfrm>
            <a:off x="1097280" y="2743200"/>
            <a:ext cx="2011680" cy="457200"/>
          </a:xfrm>
          <a:prstGeom prst="rect">
            <a:avLst/>
          </a:prstGeom>
          <a:noFill/>
          <a:ln/>
        </p:spPr>
        <p:txBody>
          <a:bodyPr wrap="square" lIns="0" tIns="0" rIns="0" bIns="0" rtlCol="0" anchor="ctr"/>
          <a:lstStyle/>
          <a:p>
            <a:pPr indent="0" marL="0">
              <a:buNone/>
            </a:pPr>
            <a:r>
              <a:rPr lang="en-US" sz="2100" b="1" i="1" dirty="0">
                <a:solidFill>
                  <a:srgbClr val="A78BFA"/>
                </a:solidFill>
                <a:latin typeface="Cambria" pitchFamily="34" charset="0"/>
                <a:ea typeface="Cambria" pitchFamily="34" charset="-122"/>
                <a:cs typeface="Cambria" pitchFamily="34" charset="-120"/>
              </a:rPr>
              <a:t>Güven</a:t>
            </a:r>
            <a:endParaRPr lang="en-US" sz="2100" dirty="0"/>
          </a:p>
        </p:txBody>
      </p:sp>
      <p:sp>
        <p:nvSpPr>
          <p:cNvPr id="13" name="Text 11"/>
          <p:cNvSpPr txBox="1"/>
          <p:nvPr/>
        </p:nvSpPr>
        <p:spPr>
          <a:xfrm>
            <a:off x="1097280" y="3246120"/>
            <a:ext cx="2011680" cy="1280160"/>
          </a:xfrm>
          <a:prstGeom prst="rect">
            <a:avLst/>
          </a:prstGeom>
          <a:noFill/>
          <a:ln/>
        </p:spPr>
        <p:txBody>
          <a:bodyPr wrap="square" lIns="0" tIns="0" rIns="0" bIns="0" rtlCol="0" anchor="t"/>
          <a:lstStyle/>
          <a:p>
            <a:pPr indent="0" marL="0">
              <a:buNone/>
            </a:pPr>
            <a:r>
              <a:rPr lang="en-US" sz="1550" dirty="0">
                <a:solidFill>
                  <a:srgbClr val="DDDDDD"/>
                </a:solidFill>
                <a:latin typeface="Arial" pitchFamily="34" charset="0"/>
                <a:ea typeface="Arial" pitchFamily="34" charset="-122"/>
                <a:cs typeface="Arial" pitchFamily="34" charset="-120"/>
              </a:rPr>
              <a:t>Alıcı, sözünü tutacağına inandığı firmayla çalışır.</a:t>
            </a:r>
            <a:endParaRPr lang="en-US" sz="1550" dirty="0"/>
          </a:p>
        </p:txBody>
      </p:sp>
      <p:sp>
        <p:nvSpPr>
          <p:cNvPr id="14" name="Shape 12"/>
          <p:cNvSpPr/>
          <p:nvPr/>
        </p:nvSpPr>
        <p:spPr>
          <a:xfrm>
            <a:off x="3520440" y="2011680"/>
            <a:ext cx="2423160" cy="2651760"/>
          </a:xfrm>
          <a:prstGeom prst="roundRect">
            <a:avLst>
              <a:gd name="adj" fmla="val 1509"/>
            </a:avLst>
          </a:prstGeom>
          <a:solidFill>
            <a:srgbClr val="141414"/>
          </a:solidFill>
          <a:ln w="9525">
            <a:solidFill>
              <a:srgbClr val="3A3A3A"/>
            </a:solidFill>
            <a:prstDash val="solid"/>
          </a:ln>
        </p:spPr>
      </p:sp>
      <p:sp>
        <p:nvSpPr>
          <p:cNvPr id="15" name="Text 13"/>
          <p:cNvSpPr txBox="1"/>
          <p:nvPr/>
        </p:nvSpPr>
        <p:spPr>
          <a:xfrm>
            <a:off x="3749040" y="2148840"/>
            <a:ext cx="914400" cy="548640"/>
          </a:xfrm>
          <a:prstGeom prst="rect">
            <a:avLst/>
          </a:prstGeom>
          <a:noFill/>
          <a:ln/>
        </p:spPr>
        <p:txBody>
          <a:bodyPr wrap="square" lIns="0" tIns="0" rIns="0" bIns="0" rtlCol="0" anchor="ctr"/>
          <a:lstStyle/>
          <a:p>
            <a:pPr indent="0" marL="0">
              <a:buNone/>
            </a:pPr>
            <a:r>
              <a:rPr lang="en-US" sz="2800" b="1" i="1" dirty="0">
                <a:solidFill>
                  <a:srgbClr val="5A5A5A"/>
                </a:solidFill>
                <a:latin typeface="Cambria" pitchFamily="34" charset="0"/>
                <a:ea typeface="Cambria" pitchFamily="34" charset="-122"/>
                <a:cs typeface="Cambria" pitchFamily="34" charset="-120"/>
              </a:rPr>
              <a:t>2</a:t>
            </a:r>
            <a:endParaRPr lang="en-US" sz="2800" dirty="0"/>
          </a:p>
        </p:txBody>
      </p:sp>
      <p:sp>
        <p:nvSpPr>
          <p:cNvPr id="16" name="Text 14"/>
          <p:cNvSpPr txBox="1"/>
          <p:nvPr/>
        </p:nvSpPr>
        <p:spPr>
          <a:xfrm>
            <a:off x="3749040" y="2743200"/>
            <a:ext cx="2011680" cy="457200"/>
          </a:xfrm>
          <a:prstGeom prst="rect">
            <a:avLst/>
          </a:prstGeom>
          <a:noFill/>
          <a:ln/>
        </p:spPr>
        <p:txBody>
          <a:bodyPr wrap="square" lIns="0" tIns="0" rIns="0" bIns="0" rtlCol="0" anchor="ctr"/>
          <a:lstStyle/>
          <a:p>
            <a:pPr indent="0" marL="0">
              <a:buNone/>
            </a:pPr>
            <a:r>
              <a:rPr lang="en-US" sz="2100" b="1" i="1" dirty="0">
                <a:solidFill>
                  <a:srgbClr val="A78BFA"/>
                </a:solidFill>
                <a:latin typeface="Cambria" pitchFamily="34" charset="0"/>
                <a:ea typeface="Cambria" pitchFamily="34" charset="-122"/>
                <a:cs typeface="Cambria" pitchFamily="34" charset="-120"/>
              </a:rPr>
              <a:t>Numune</a:t>
            </a:r>
            <a:endParaRPr lang="en-US" sz="2100" dirty="0"/>
          </a:p>
        </p:txBody>
      </p:sp>
      <p:sp>
        <p:nvSpPr>
          <p:cNvPr id="17" name="Text 15"/>
          <p:cNvSpPr txBox="1"/>
          <p:nvPr/>
        </p:nvSpPr>
        <p:spPr>
          <a:xfrm>
            <a:off x="3749040" y="3246120"/>
            <a:ext cx="2011680" cy="1280160"/>
          </a:xfrm>
          <a:prstGeom prst="rect">
            <a:avLst/>
          </a:prstGeom>
          <a:noFill/>
          <a:ln/>
        </p:spPr>
        <p:txBody>
          <a:bodyPr wrap="square" lIns="0" tIns="0" rIns="0" bIns="0" rtlCol="0" anchor="t"/>
          <a:lstStyle/>
          <a:p>
            <a:pPr indent="0" marL="0">
              <a:buNone/>
            </a:pPr>
            <a:r>
              <a:rPr lang="en-US" sz="1550" dirty="0">
                <a:solidFill>
                  <a:srgbClr val="DDDDDD"/>
                </a:solidFill>
                <a:latin typeface="Arial" pitchFamily="34" charset="0"/>
                <a:ea typeface="Arial" pitchFamily="34" charset="-122"/>
                <a:cs typeface="Arial" pitchFamily="34" charset="-120"/>
              </a:rPr>
              <a:t>Kumaşa dokunmadan, parçayı ölçmeden sipariş yok.</a:t>
            </a:r>
            <a:endParaRPr lang="en-US" sz="1550" dirty="0"/>
          </a:p>
        </p:txBody>
      </p:sp>
      <p:sp>
        <p:nvSpPr>
          <p:cNvPr id="18" name="Shape 16"/>
          <p:cNvSpPr/>
          <p:nvPr/>
        </p:nvSpPr>
        <p:spPr>
          <a:xfrm>
            <a:off x="6172200" y="2011680"/>
            <a:ext cx="2423160" cy="2651760"/>
          </a:xfrm>
          <a:prstGeom prst="roundRect">
            <a:avLst>
              <a:gd name="adj" fmla="val 1509"/>
            </a:avLst>
          </a:prstGeom>
          <a:solidFill>
            <a:srgbClr val="141414"/>
          </a:solidFill>
          <a:ln w="9525">
            <a:solidFill>
              <a:srgbClr val="3A3A3A"/>
            </a:solidFill>
            <a:prstDash val="solid"/>
          </a:ln>
        </p:spPr>
      </p:sp>
      <p:sp>
        <p:nvSpPr>
          <p:cNvPr id="19" name="Text 17"/>
          <p:cNvSpPr txBox="1"/>
          <p:nvPr/>
        </p:nvSpPr>
        <p:spPr>
          <a:xfrm>
            <a:off x="6400800" y="2148840"/>
            <a:ext cx="914400" cy="548640"/>
          </a:xfrm>
          <a:prstGeom prst="rect">
            <a:avLst/>
          </a:prstGeom>
          <a:noFill/>
          <a:ln/>
        </p:spPr>
        <p:txBody>
          <a:bodyPr wrap="square" lIns="0" tIns="0" rIns="0" bIns="0" rtlCol="0" anchor="ctr"/>
          <a:lstStyle/>
          <a:p>
            <a:pPr indent="0" marL="0">
              <a:buNone/>
            </a:pPr>
            <a:r>
              <a:rPr lang="en-US" sz="2800" b="1" i="1" dirty="0">
                <a:solidFill>
                  <a:srgbClr val="5A5A5A"/>
                </a:solidFill>
                <a:latin typeface="Cambria" pitchFamily="34" charset="0"/>
                <a:ea typeface="Cambria" pitchFamily="34" charset="-122"/>
                <a:cs typeface="Cambria" pitchFamily="34" charset="-120"/>
              </a:rPr>
              <a:t>3</a:t>
            </a:r>
            <a:endParaRPr lang="en-US" sz="2800" dirty="0"/>
          </a:p>
        </p:txBody>
      </p:sp>
      <p:sp>
        <p:nvSpPr>
          <p:cNvPr id="20" name="Text 18"/>
          <p:cNvSpPr txBox="1"/>
          <p:nvPr/>
        </p:nvSpPr>
        <p:spPr>
          <a:xfrm>
            <a:off x="6400800" y="2743200"/>
            <a:ext cx="2011680" cy="457200"/>
          </a:xfrm>
          <a:prstGeom prst="rect">
            <a:avLst/>
          </a:prstGeom>
          <a:noFill/>
          <a:ln/>
        </p:spPr>
        <p:txBody>
          <a:bodyPr wrap="square" lIns="0" tIns="0" rIns="0" bIns="0" rtlCol="0" anchor="ctr"/>
          <a:lstStyle/>
          <a:p>
            <a:pPr indent="0" marL="0">
              <a:buNone/>
            </a:pPr>
            <a:r>
              <a:rPr lang="en-US" sz="2100" b="1" i="1" dirty="0">
                <a:solidFill>
                  <a:srgbClr val="A78BFA"/>
                </a:solidFill>
                <a:latin typeface="Cambria" pitchFamily="34" charset="0"/>
                <a:ea typeface="Cambria" pitchFamily="34" charset="-122"/>
                <a:cs typeface="Cambria" pitchFamily="34" charset="-120"/>
              </a:rPr>
              <a:t>Teslim sözü</a:t>
            </a:r>
            <a:endParaRPr lang="en-US" sz="2100" dirty="0"/>
          </a:p>
        </p:txBody>
      </p:sp>
      <p:sp>
        <p:nvSpPr>
          <p:cNvPr id="21" name="Text 19"/>
          <p:cNvSpPr txBox="1"/>
          <p:nvPr/>
        </p:nvSpPr>
        <p:spPr>
          <a:xfrm>
            <a:off x="6400800" y="3246120"/>
            <a:ext cx="2011680" cy="1280160"/>
          </a:xfrm>
          <a:prstGeom prst="rect">
            <a:avLst/>
          </a:prstGeom>
          <a:noFill/>
          <a:ln/>
        </p:spPr>
        <p:txBody>
          <a:bodyPr wrap="square" lIns="0" tIns="0" rIns="0" bIns="0" rtlCol="0" anchor="t"/>
          <a:lstStyle/>
          <a:p>
            <a:pPr indent="0" marL="0">
              <a:buNone/>
            </a:pPr>
            <a:r>
              <a:rPr lang="en-US" sz="1550" dirty="0">
                <a:solidFill>
                  <a:srgbClr val="DDDDDD"/>
                </a:solidFill>
                <a:latin typeface="Arial" pitchFamily="34" charset="0"/>
                <a:ea typeface="Arial" pitchFamily="34" charset="-122"/>
                <a:cs typeface="Arial" pitchFamily="34" charset="-120"/>
              </a:rPr>
              <a:t>Söz verilen tarih, fiyattan çok önemsenir.</a:t>
            </a:r>
            <a:endParaRPr lang="en-US" sz="1550" dirty="0"/>
          </a:p>
        </p:txBody>
      </p:sp>
      <p:sp>
        <p:nvSpPr>
          <p:cNvPr id="22" name="Shape 20"/>
          <p:cNvSpPr/>
          <p:nvPr/>
        </p:nvSpPr>
        <p:spPr>
          <a:xfrm>
            <a:off x="8823960" y="2011680"/>
            <a:ext cx="2423160" cy="2651760"/>
          </a:xfrm>
          <a:prstGeom prst="roundRect">
            <a:avLst>
              <a:gd name="adj" fmla="val 1509"/>
            </a:avLst>
          </a:prstGeom>
          <a:solidFill>
            <a:srgbClr val="141414"/>
          </a:solidFill>
          <a:ln w="9525">
            <a:solidFill>
              <a:srgbClr val="3A3A3A"/>
            </a:solidFill>
            <a:prstDash val="solid"/>
          </a:ln>
        </p:spPr>
      </p:sp>
      <p:sp>
        <p:nvSpPr>
          <p:cNvPr id="23" name="Text 21"/>
          <p:cNvSpPr txBox="1"/>
          <p:nvPr/>
        </p:nvSpPr>
        <p:spPr>
          <a:xfrm>
            <a:off x="9052560" y="2148840"/>
            <a:ext cx="914400" cy="548640"/>
          </a:xfrm>
          <a:prstGeom prst="rect">
            <a:avLst/>
          </a:prstGeom>
          <a:noFill/>
          <a:ln/>
        </p:spPr>
        <p:txBody>
          <a:bodyPr wrap="square" lIns="0" tIns="0" rIns="0" bIns="0" rtlCol="0" anchor="ctr"/>
          <a:lstStyle/>
          <a:p>
            <a:pPr indent="0" marL="0">
              <a:buNone/>
            </a:pPr>
            <a:r>
              <a:rPr lang="en-US" sz="2800" b="1" i="1" dirty="0">
                <a:solidFill>
                  <a:srgbClr val="5A5A5A"/>
                </a:solidFill>
                <a:latin typeface="Cambria" pitchFamily="34" charset="0"/>
                <a:ea typeface="Cambria" pitchFamily="34" charset="-122"/>
                <a:cs typeface="Cambria" pitchFamily="34" charset="-120"/>
              </a:rPr>
              <a:t>4</a:t>
            </a:r>
            <a:endParaRPr lang="en-US" sz="2800" dirty="0"/>
          </a:p>
        </p:txBody>
      </p:sp>
      <p:sp>
        <p:nvSpPr>
          <p:cNvPr id="24" name="Text 22"/>
          <p:cNvSpPr txBox="1"/>
          <p:nvPr/>
        </p:nvSpPr>
        <p:spPr>
          <a:xfrm>
            <a:off x="9052560" y="2743200"/>
            <a:ext cx="2011680" cy="457200"/>
          </a:xfrm>
          <a:prstGeom prst="rect">
            <a:avLst/>
          </a:prstGeom>
          <a:noFill/>
          <a:ln/>
        </p:spPr>
        <p:txBody>
          <a:bodyPr wrap="square" lIns="0" tIns="0" rIns="0" bIns="0" rtlCol="0" anchor="ctr"/>
          <a:lstStyle/>
          <a:p>
            <a:pPr indent="0" marL="0">
              <a:buNone/>
            </a:pPr>
            <a:r>
              <a:rPr lang="en-US" sz="2100" b="1" i="1" dirty="0">
                <a:solidFill>
                  <a:srgbClr val="A78BFA"/>
                </a:solidFill>
                <a:latin typeface="Cambria" pitchFamily="34" charset="0"/>
                <a:ea typeface="Cambria" pitchFamily="34" charset="-122"/>
                <a:cs typeface="Cambria" pitchFamily="34" charset="-120"/>
              </a:rPr>
              <a:t>Sözleşme</a:t>
            </a:r>
            <a:endParaRPr lang="en-US" sz="2100" dirty="0"/>
          </a:p>
        </p:txBody>
      </p:sp>
      <p:sp>
        <p:nvSpPr>
          <p:cNvPr id="25" name="Text 23"/>
          <p:cNvSpPr txBox="1"/>
          <p:nvPr/>
        </p:nvSpPr>
        <p:spPr>
          <a:xfrm>
            <a:off x="9052560" y="3246120"/>
            <a:ext cx="2011680" cy="1280160"/>
          </a:xfrm>
          <a:prstGeom prst="rect">
            <a:avLst/>
          </a:prstGeom>
          <a:noFill/>
          <a:ln/>
        </p:spPr>
        <p:txBody>
          <a:bodyPr wrap="square" lIns="0" tIns="0" rIns="0" bIns="0" rtlCol="0" anchor="t"/>
          <a:lstStyle/>
          <a:p>
            <a:pPr indent="0" marL="0">
              <a:buNone/>
            </a:pPr>
            <a:r>
              <a:rPr lang="en-US" sz="1550" dirty="0">
                <a:solidFill>
                  <a:srgbClr val="DDDDDD"/>
                </a:solidFill>
                <a:latin typeface="Arial" pitchFamily="34" charset="0"/>
                <a:ea typeface="Arial" pitchFamily="34" charset="-122"/>
                <a:cs typeface="Arial" pitchFamily="34" charset="-120"/>
              </a:rPr>
              <a:t>Ajan pazarlık eder, imzayı insan atar.</a:t>
            </a:r>
            <a:endParaRPr lang="en-US" sz="1550" dirty="0"/>
          </a:p>
        </p:txBody>
      </p:sp>
      <p:sp>
        <p:nvSpPr>
          <p:cNvPr id="26" name="Text 24"/>
          <p:cNvSpPr txBox="1"/>
          <p:nvPr/>
        </p:nvSpPr>
        <p:spPr>
          <a:xfrm>
            <a:off x="868680" y="5029200"/>
            <a:ext cx="10424160" cy="457200"/>
          </a:xfrm>
          <a:prstGeom prst="rect">
            <a:avLst/>
          </a:prstGeom>
          <a:noFill/>
          <a:ln/>
        </p:spPr>
        <p:txBody>
          <a:bodyPr wrap="square" lIns="0" tIns="0" rIns="0" bIns="0" rtlCol="0" anchor="ctr"/>
          <a:lstStyle/>
          <a:p>
            <a:pPr algn="ctr" indent="0" marL="0">
              <a:buNone/>
            </a:pPr>
            <a:r>
              <a:rPr lang="en-US" sz="2000" b="1" i="1" dirty="0">
                <a:solidFill>
                  <a:srgbClr val="A78BFA"/>
                </a:solidFill>
                <a:latin typeface="Cambria" pitchFamily="34" charset="0"/>
                <a:ea typeface="Cambria" pitchFamily="34" charset="-122"/>
                <a:cs typeface="Cambria" pitchFamily="34" charset="-120"/>
              </a:rPr>
              <a:t>Ajan sizi listeye sokar. Siparişi bu dördü getirir.</a:t>
            </a:r>
            <a:endParaRPr lang="en-US" sz="2000" dirty="0"/>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name="Slide 25">
    <p:bg>
      <p:bgPr>
        <a:solidFill>
          <a:srgbClr val="EFEFEF"/>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9A9A9A"/>
            </a:solidFill>
            <a:prstDash val="solid"/>
          </a:ln>
        </p:spPr>
      </p:sp>
      <p:sp>
        <p:nvSpPr>
          <p:cNvPr id="3" name="Shape 1"/>
          <p:cNvSpPr/>
          <p:nvPr/>
        </p:nvSpPr>
        <p:spPr>
          <a:xfrm>
            <a:off x="658368" y="6199632"/>
            <a:ext cx="10844784" cy="0"/>
          </a:xfrm>
          <a:prstGeom prst="line">
            <a:avLst/>
          </a:prstGeom>
          <a:noFill/>
          <a:ln w="9525">
            <a:solidFill>
              <a:srgbClr val="9A9A9A"/>
            </a:solidFill>
            <a:prstDash val="solid"/>
          </a:ln>
        </p:spPr>
      </p:sp>
      <p:sp>
        <p:nvSpPr>
          <p:cNvPr id="4" name="Shape 2"/>
          <p:cNvSpPr/>
          <p:nvPr/>
        </p:nvSpPr>
        <p:spPr>
          <a:xfrm>
            <a:off x="658368" y="457200"/>
            <a:ext cx="0" cy="402336"/>
          </a:xfrm>
          <a:prstGeom prst="line">
            <a:avLst/>
          </a:prstGeom>
          <a:noFill/>
          <a:ln w="9525">
            <a:solidFill>
              <a:srgbClr val="9A9A9A"/>
            </a:solidFill>
            <a:prstDash val="solid"/>
          </a:ln>
        </p:spPr>
      </p:sp>
      <p:sp>
        <p:nvSpPr>
          <p:cNvPr id="5" name="Shape 3"/>
          <p:cNvSpPr/>
          <p:nvPr/>
        </p:nvSpPr>
        <p:spPr>
          <a:xfrm>
            <a:off x="658368" y="5998464"/>
            <a:ext cx="0" cy="402336"/>
          </a:xfrm>
          <a:prstGeom prst="line">
            <a:avLst/>
          </a:prstGeom>
          <a:noFill/>
          <a:ln w="9525">
            <a:solidFill>
              <a:srgbClr val="9A9A9A"/>
            </a:solidFill>
            <a:prstDash val="solid"/>
          </a:ln>
        </p:spPr>
      </p:sp>
      <p:sp>
        <p:nvSpPr>
          <p:cNvPr id="6" name="Shape 4"/>
          <p:cNvSpPr/>
          <p:nvPr/>
        </p:nvSpPr>
        <p:spPr>
          <a:xfrm>
            <a:off x="11503152" y="457200"/>
            <a:ext cx="0" cy="402336"/>
          </a:xfrm>
          <a:prstGeom prst="line">
            <a:avLst/>
          </a:prstGeom>
          <a:noFill/>
          <a:ln w="9525">
            <a:solidFill>
              <a:srgbClr val="9A9A9A"/>
            </a:solidFill>
            <a:prstDash val="solid"/>
          </a:ln>
        </p:spPr>
      </p:sp>
      <p:sp>
        <p:nvSpPr>
          <p:cNvPr id="7" name="Shape 5"/>
          <p:cNvSpPr/>
          <p:nvPr/>
        </p:nvSpPr>
        <p:spPr>
          <a:xfrm>
            <a:off x="11503152" y="5998464"/>
            <a:ext cx="0" cy="402336"/>
          </a:xfrm>
          <a:prstGeom prst="line">
            <a:avLst/>
          </a:prstGeom>
          <a:noFill/>
          <a:ln w="9525">
            <a:solidFill>
              <a:srgbClr val="9A9A9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6B6B6B"/>
                </a:solidFill>
                <a:latin typeface="Arial" pitchFamily="34" charset="0"/>
                <a:ea typeface="Arial" pitchFamily="34" charset="-122"/>
                <a:cs typeface="Arial" pitchFamily="34" charset="-120"/>
              </a:rPr>
              <a:t>ÜÇ SENARYO</a:t>
            </a:r>
            <a:endParaRPr lang="en-US" sz="1100" dirty="0"/>
          </a:p>
        </p:txBody>
      </p:sp>
      <p:sp>
        <p:nvSpPr>
          <p:cNvPr id="9" name="Text 7"/>
          <p:cNvSpPr txBox="1"/>
          <p:nvPr/>
        </p:nvSpPr>
        <p:spPr>
          <a:xfrm>
            <a:off x="822960" y="1188720"/>
            <a:ext cx="10515600" cy="731520"/>
          </a:xfrm>
          <a:prstGeom prst="rect">
            <a:avLst/>
          </a:prstGeom>
          <a:noFill/>
          <a:ln/>
        </p:spPr>
        <p:txBody>
          <a:bodyPr wrap="square" lIns="0" tIns="0" rIns="0" bIns="0" rtlCol="0" anchor="ctr"/>
          <a:lstStyle/>
          <a:p>
            <a:pPr algn="ctr" indent="0" marL="0">
              <a:buNone/>
            </a:pPr>
            <a:r>
              <a:rPr lang="en-US" sz="2800" dirty="0">
                <a:solidFill>
                  <a:srgbClr val="111111"/>
                </a:solidFill>
                <a:latin typeface="Arial" pitchFamily="34" charset="0"/>
                <a:ea typeface="Arial" pitchFamily="34" charset="-122"/>
                <a:cs typeface="Arial" pitchFamily="34" charset="-120"/>
              </a:rPr>
              <a:t>Hangi gelecek gelirse gelsin, </a:t>
            </a:r>
            <a:pPr algn="ctr" indent="0" marL="0">
              <a:buNone/>
            </a:pPr>
            <a:r>
              <a:rPr lang="en-US" sz="2800" b="1" i="1" dirty="0">
                <a:solidFill>
                  <a:srgbClr val="6D4AE0"/>
                </a:solidFill>
                <a:latin typeface="Cambria" pitchFamily="34" charset="0"/>
                <a:ea typeface="Cambria" pitchFamily="34" charset="-122"/>
                <a:cs typeface="Cambria" pitchFamily="34" charset="-120"/>
              </a:rPr>
              <a:t>yarın bunu yapın</a:t>
            </a:r>
            <a:endParaRPr lang="en-US" sz="2800" dirty="0"/>
          </a:p>
        </p:txBody>
      </p:sp>
      <p:sp>
        <p:nvSpPr>
          <p:cNvPr id="10" name="Text 8"/>
          <p:cNvSpPr txBox="1"/>
          <p:nvPr/>
        </p:nvSpPr>
        <p:spPr>
          <a:xfrm>
            <a:off x="941832" y="1828800"/>
            <a:ext cx="2240280" cy="256032"/>
          </a:xfrm>
          <a:prstGeom prst="rect">
            <a:avLst/>
          </a:prstGeom>
          <a:noFill/>
          <a:ln/>
        </p:spPr>
        <p:txBody>
          <a:bodyPr wrap="square" lIns="0" tIns="0" rIns="0" bIns="0" rtlCol="0" anchor="ctr"/>
          <a:lstStyle/>
          <a:p>
            <a:pPr indent="0" marL="0">
              <a:buNone/>
            </a:pPr>
            <a:r>
              <a:rPr lang="en-US" sz="1050" spc="200" kern="0" dirty="0">
                <a:solidFill>
                  <a:srgbClr val="777777"/>
                </a:solidFill>
                <a:latin typeface="Arial" pitchFamily="34" charset="0"/>
                <a:ea typeface="Arial" pitchFamily="34" charset="-122"/>
                <a:cs typeface="Arial" pitchFamily="34" charset="-120"/>
              </a:rPr>
              <a:t>SENARYO</a:t>
            </a:r>
            <a:endParaRPr lang="en-US" sz="1050" dirty="0"/>
          </a:p>
        </p:txBody>
      </p:sp>
      <p:sp>
        <p:nvSpPr>
          <p:cNvPr id="11" name="Text 9"/>
          <p:cNvSpPr txBox="1"/>
          <p:nvPr/>
        </p:nvSpPr>
        <p:spPr>
          <a:xfrm>
            <a:off x="3319272" y="1828800"/>
            <a:ext cx="3520440" cy="256032"/>
          </a:xfrm>
          <a:prstGeom prst="rect">
            <a:avLst/>
          </a:prstGeom>
          <a:noFill/>
          <a:ln/>
        </p:spPr>
        <p:txBody>
          <a:bodyPr wrap="square" lIns="0" tIns="0" rIns="0" bIns="0" rtlCol="0" anchor="ctr"/>
          <a:lstStyle/>
          <a:p>
            <a:pPr indent="0" marL="0">
              <a:buNone/>
            </a:pPr>
            <a:r>
              <a:rPr lang="en-US" sz="1050" spc="200" kern="0" dirty="0">
                <a:solidFill>
                  <a:srgbClr val="777777"/>
                </a:solidFill>
                <a:latin typeface="Arial" pitchFamily="34" charset="0"/>
                <a:ea typeface="Arial" pitchFamily="34" charset="-122"/>
                <a:cs typeface="Arial" pitchFamily="34" charset="-120"/>
              </a:rPr>
              <a:t>NE OLUR</a:t>
            </a:r>
            <a:endParaRPr lang="en-US" sz="1050" dirty="0"/>
          </a:p>
        </p:txBody>
      </p:sp>
      <p:sp>
        <p:nvSpPr>
          <p:cNvPr id="12" name="Text 10"/>
          <p:cNvSpPr txBox="1"/>
          <p:nvPr/>
        </p:nvSpPr>
        <p:spPr>
          <a:xfrm>
            <a:off x="6976872" y="1828800"/>
            <a:ext cx="4251960" cy="256032"/>
          </a:xfrm>
          <a:prstGeom prst="rect">
            <a:avLst/>
          </a:prstGeom>
          <a:noFill/>
          <a:ln/>
        </p:spPr>
        <p:txBody>
          <a:bodyPr wrap="square" lIns="0" tIns="0" rIns="0" bIns="0" rtlCol="0" anchor="ctr"/>
          <a:lstStyle/>
          <a:p>
            <a:pPr indent="0" marL="0">
              <a:buNone/>
            </a:pPr>
            <a:r>
              <a:rPr lang="en-US" sz="1050" spc="200" kern="0" dirty="0">
                <a:solidFill>
                  <a:srgbClr val="6D4AE0"/>
                </a:solidFill>
                <a:latin typeface="Arial" pitchFamily="34" charset="0"/>
                <a:ea typeface="Arial" pitchFamily="34" charset="-122"/>
                <a:cs typeface="Arial" pitchFamily="34" charset="-120"/>
              </a:rPr>
              <a:t>YARIN YAPILACAK</a:t>
            </a:r>
            <a:endParaRPr lang="en-US" sz="1050" dirty="0"/>
          </a:p>
        </p:txBody>
      </p:sp>
      <p:sp>
        <p:nvSpPr>
          <p:cNvPr id="13" name="Shape 11"/>
          <p:cNvSpPr/>
          <p:nvPr/>
        </p:nvSpPr>
        <p:spPr>
          <a:xfrm>
            <a:off x="868680" y="2157984"/>
            <a:ext cx="10424160" cy="0"/>
          </a:xfrm>
          <a:prstGeom prst="line">
            <a:avLst/>
          </a:prstGeom>
          <a:noFill/>
          <a:ln w="9525">
            <a:solidFill>
              <a:srgbClr val="C2C2C2"/>
            </a:solidFill>
            <a:prstDash val="dash"/>
          </a:ln>
        </p:spPr>
      </p:sp>
      <p:sp>
        <p:nvSpPr>
          <p:cNvPr id="14" name="Text 12"/>
          <p:cNvSpPr txBox="1"/>
          <p:nvPr/>
        </p:nvSpPr>
        <p:spPr>
          <a:xfrm>
            <a:off x="941832" y="2194560"/>
            <a:ext cx="2194560" cy="749808"/>
          </a:xfrm>
          <a:prstGeom prst="rect">
            <a:avLst/>
          </a:prstGeom>
          <a:noFill/>
          <a:ln/>
        </p:spPr>
        <p:txBody>
          <a:bodyPr wrap="square" lIns="0" tIns="0" rIns="0" bIns="0" rtlCol="0" anchor="ctr"/>
          <a:lstStyle/>
          <a:p>
            <a:pPr indent="0" marL="0">
              <a:buNone/>
            </a:pPr>
            <a:r>
              <a:rPr lang="en-US" sz="1550" b="1" dirty="0">
                <a:solidFill>
                  <a:srgbClr val="111111"/>
                </a:solidFill>
                <a:latin typeface="Arial" pitchFamily="34" charset="0"/>
                <a:ea typeface="Arial" pitchFamily="34" charset="-122"/>
                <a:cs typeface="Arial" pitchFamily="34" charset="-120"/>
              </a:rPr>
              <a:t>Muhafazakâr</a:t>
            </a:r>
            <a:endParaRPr lang="en-US" sz="1550" dirty="0"/>
          </a:p>
        </p:txBody>
      </p:sp>
      <p:sp>
        <p:nvSpPr>
          <p:cNvPr id="15" name="Text 13"/>
          <p:cNvSpPr txBox="1"/>
          <p:nvPr/>
        </p:nvSpPr>
        <p:spPr>
          <a:xfrm>
            <a:off x="3319272" y="2194560"/>
            <a:ext cx="3474720" cy="749808"/>
          </a:xfrm>
          <a:prstGeom prst="rect">
            <a:avLst/>
          </a:prstGeom>
          <a:noFill/>
          <a:ln/>
        </p:spPr>
        <p:txBody>
          <a:bodyPr wrap="square" lIns="0" tIns="0" rIns="0" bIns="0" rtlCol="0" anchor="ctr"/>
          <a:lstStyle/>
          <a:p>
            <a:pPr indent="0" marL="0">
              <a:buNone/>
            </a:pPr>
            <a:r>
              <a:rPr lang="en-US" sz="1550" dirty="0">
                <a:solidFill>
                  <a:srgbClr val="333333"/>
                </a:solidFill>
                <a:latin typeface="Arial" pitchFamily="34" charset="0"/>
                <a:ea typeface="Arial" pitchFamily="34" charset="-122"/>
                <a:cs typeface="Arial" pitchFamily="34" charset="-120"/>
              </a:rPr>
              <a:t>Ajan keşifte kalır, gerisini insan yapar</a:t>
            </a:r>
            <a:endParaRPr lang="en-US" sz="1550" dirty="0"/>
          </a:p>
        </p:txBody>
      </p:sp>
      <p:sp>
        <p:nvSpPr>
          <p:cNvPr id="16" name="Text 14"/>
          <p:cNvSpPr txBox="1"/>
          <p:nvPr/>
        </p:nvSpPr>
        <p:spPr>
          <a:xfrm>
            <a:off x="6976872" y="2194560"/>
            <a:ext cx="4206240" cy="749808"/>
          </a:xfrm>
          <a:prstGeom prst="rect">
            <a:avLst/>
          </a:prstGeom>
          <a:noFill/>
          <a:ln/>
        </p:spPr>
        <p:txBody>
          <a:bodyPr wrap="square" lIns="0" tIns="0" rIns="0" bIns="0" rtlCol="0" anchor="ctr"/>
          <a:lstStyle/>
          <a:p>
            <a:pPr indent="0" marL="0">
              <a:buNone/>
            </a:pPr>
            <a:r>
              <a:rPr lang="en-US" sz="1550" b="1" dirty="0">
                <a:solidFill>
                  <a:srgbClr val="2A1C6B"/>
                </a:solidFill>
                <a:latin typeface="Arial" pitchFamily="34" charset="0"/>
                <a:ea typeface="Arial" pitchFamily="34" charset="-122"/>
                <a:cs typeface="Arial" pitchFamily="34" charset="-120"/>
              </a:rPr>
              <a:t>Veriyi tutarlı yapın, teklif formunu tek sayfaya indirin</a:t>
            </a:r>
            <a:endParaRPr lang="en-US" sz="1550" dirty="0"/>
          </a:p>
        </p:txBody>
      </p:sp>
      <p:sp>
        <p:nvSpPr>
          <p:cNvPr id="17" name="Shape 15"/>
          <p:cNvSpPr/>
          <p:nvPr/>
        </p:nvSpPr>
        <p:spPr>
          <a:xfrm>
            <a:off x="868680" y="2980944"/>
            <a:ext cx="10424160" cy="0"/>
          </a:xfrm>
          <a:prstGeom prst="line">
            <a:avLst/>
          </a:prstGeom>
          <a:noFill/>
          <a:ln w="9525">
            <a:solidFill>
              <a:srgbClr val="C2C2C2"/>
            </a:solidFill>
            <a:prstDash val="dash"/>
          </a:ln>
        </p:spPr>
      </p:sp>
      <p:sp>
        <p:nvSpPr>
          <p:cNvPr id="18" name="Text 16"/>
          <p:cNvSpPr txBox="1"/>
          <p:nvPr/>
        </p:nvSpPr>
        <p:spPr>
          <a:xfrm>
            <a:off x="941832" y="3017520"/>
            <a:ext cx="2194560" cy="749808"/>
          </a:xfrm>
          <a:prstGeom prst="rect">
            <a:avLst/>
          </a:prstGeom>
          <a:noFill/>
          <a:ln/>
        </p:spPr>
        <p:txBody>
          <a:bodyPr wrap="square" lIns="0" tIns="0" rIns="0" bIns="0" rtlCol="0" anchor="ctr"/>
          <a:lstStyle/>
          <a:p>
            <a:pPr indent="0" marL="0">
              <a:buNone/>
            </a:pPr>
            <a:r>
              <a:rPr lang="en-US" sz="1550" b="1" dirty="0">
                <a:solidFill>
                  <a:srgbClr val="111111"/>
                </a:solidFill>
                <a:latin typeface="Arial" pitchFamily="34" charset="0"/>
                <a:ea typeface="Arial" pitchFamily="34" charset="-122"/>
                <a:cs typeface="Arial" pitchFamily="34" charset="-120"/>
              </a:rPr>
              <a:t>Hızlı</a:t>
            </a:r>
            <a:endParaRPr lang="en-US" sz="1550" dirty="0"/>
          </a:p>
        </p:txBody>
      </p:sp>
      <p:sp>
        <p:nvSpPr>
          <p:cNvPr id="19" name="Text 17"/>
          <p:cNvSpPr txBox="1"/>
          <p:nvPr/>
        </p:nvSpPr>
        <p:spPr>
          <a:xfrm>
            <a:off x="3319272" y="3017520"/>
            <a:ext cx="3474720" cy="749808"/>
          </a:xfrm>
          <a:prstGeom prst="rect">
            <a:avLst/>
          </a:prstGeom>
          <a:noFill/>
          <a:ln/>
        </p:spPr>
        <p:txBody>
          <a:bodyPr wrap="square" lIns="0" tIns="0" rIns="0" bIns="0" rtlCol="0" anchor="ctr"/>
          <a:lstStyle/>
          <a:p>
            <a:pPr indent="0" marL="0">
              <a:buNone/>
            </a:pPr>
            <a:r>
              <a:rPr lang="en-US" sz="1550" dirty="0">
                <a:solidFill>
                  <a:srgbClr val="333333"/>
                </a:solidFill>
                <a:latin typeface="Arial" pitchFamily="34" charset="0"/>
                <a:ea typeface="Arial" pitchFamily="34" charset="-122"/>
                <a:cs typeface="Arial" pitchFamily="34" charset="-120"/>
              </a:rPr>
              <a:t>Ajan teklif ister ve pazarlık eder</a:t>
            </a:r>
            <a:endParaRPr lang="en-US" sz="1550" dirty="0"/>
          </a:p>
        </p:txBody>
      </p:sp>
      <p:sp>
        <p:nvSpPr>
          <p:cNvPr id="20" name="Text 18"/>
          <p:cNvSpPr txBox="1"/>
          <p:nvPr/>
        </p:nvSpPr>
        <p:spPr>
          <a:xfrm>
            <a:off x="6976872" y="3017520"/>
            <a:ext cx="4206240" cy="749808"/>
          </a:xfrm>
          <a:prstGeom prst="rect">
            <a:avLst/>
          </a:prstGeom>
          <a:noFill/>
          <a:ln/>
        </p:spPr>
        <p:txBody>
          <a:bodyPr wrap="square" lIns="0" tIns="0" rIns="0" bIns="0" rtlCol="0" anchor="ctr"/>
          <a:lstStyle/>
          <a:p>
            <a:pPr indent="0" marL="0">
              <a:buNone/>
            </a:pPr>
            <a:r>
              <a:rPr lang="en-US" sz="1550" b="1" dirty="0">
                <a:solidFill>
                  <a:srgbClr val="2A1C6B"/>
                </a:solidFill>
                <a:latin typeface="Arial" pitchFamily="34" charset="0"/>
                <a:ea typeface="Arial" pitchFamily="34" charset="-122"/>
                <a:cs typeface="Arial" pitchFamily="34" charset="-120"/>
              </a:rPr>
              <a:t>Yanıt 5 dakikada, ön fiyat aralığı, numune ve teslim bilgisi hazır</a:t>
            </a:r>
            <a:endParaRPr lang="en-US" sz="1550" dirty="0"/>
          </a:p>
        </p:txBody>
      </p:sp>
      <p:sp>
        <p:nvSpPr>
          <p:cNvPr id="21" name="Shape 19"/>
          <p:cNvSpPr/>
          <p:nvPr/>
        </p:nvSpPr>
        <p:spPr>
          <a:xfrm>
            <a:off x="868680" y="3803904"/>
            <a:ext cx="10424160" cy="0"/>
          </a:xfrm>
          <a:prstGeom prst="line">
            <a:avLst/>
          </a:prstGeom>
          <a:noFill/>
          <a:ln w="9525">
            <a:solidFill>
              <a:srgbClr val="C2C2C2"/>
            </a:solidFill>
            <a:prstDash val="dash"/>
          </a:ln>
        </p:spPr>
      </p:sp>
      <p:sp>
        <p:nvSpPr>
          <p:cNvPr id="22" name="Text 20"/>
          <p:cNvSpPr txBox="1"/>
          <p:nvPr/>
        </p:nvSpPr>
        <p:spPr>
          <a:xfrm>
            <a:off x="941832" y="3840480"/>
            <a:ext cx="2194560" cy="749808"/>
          </a:xfrm>
          <a:prstGeom prst="rect">
            <a:avLst/>
          </a:prstGeom>
          <a:noFill/>
          <a:ln/>
        </p:spPr>
        <p:txBody>
          <a:bodyPr wrap="square" lIns="0" tIns="0" rIns="0" bIns="0" rtlCol="0" anchor="ctr"/>
          <a:lstStyle/>
          <a:p>
            <a:pPr indent="0" marL="0">
              <a:buNone/>
            </a:pPr>
            <a:r>
              <a:rPr lang="en-US" sz="1550" b="1" dirty="0">
                <a:solidFill>
                  <a:srgbClr val="111111"/>
                </a:solidFill>
                <a:latin typeface="Arial" pitchFamily="34" charset="0"/>
                <a:ea typeface="Arial" pitchFamily="34" charset="-122"/>
                <a:cs typeface="Arial" pitchFamily="34" charset="-120"/>
              </a:rPr>
              <a:t>Radikal</a:t>
            </a:r>
            <a:endParaRPr lang="en-US" sz="1550" dirty="0"/>
          </a:p>
        </p:txBody>
      </p:sp>
      <p:sp>
        <p:nvSpPr>
          <p:cNvPr id="23" name="Text 21"/>
          <p:cNvSpPr txBox="1"/>
          <p:nvPr/>
        </p:nvSpPr>
        <p:spPr>
          <a:xfrm>
            <a:off x="3319272" y="3840480"/>
            <a:ext cx="3474720" cy="749808"/>
          </a:xfrm>
          <a:prstGeom prst="rect">
            <a:avLst/>
          </a:prstGeom>
          <a:noFill/>
          <a:ln/>
        </p:spPr>
        <p:txBody>
          <a:bodyPr wrap="square" lIns="0" tIns="0" rIns="0" bIns="0" rtlCol="0" anchor="ctr"/>
          <a:lstStyle/>
          <a:p>
            <a:pPr indent="0" marL="0">
              <a:buNone/>
            </a:pPr>
            <a:r>
              <a:rPr lang="en-US" sz="1550" dirty="0">
                <a:solidFill>
                  <a:srgbClr val="333333"/>
                </a:solidFill>
                <a:latin typeface="Arial" pitchFamily="34" charset="0"/>
                <a:ea typeface="Arial" pitchFamily="34" charset="-122"/>
                <a:cs typeface="Arial" pitchFamily="34" charset="-120"/>
              </a:rPr>
              <a:t>İşlem sitenize uğramadan tamamlanır</a:t>
            </a:r>
            <a:endParaRPr lang="en-US" sz="1550" dirty="0"/>
          </a:p>
        </p:txBody>
      </p:sp>
      <p:sp>
        <p:nvSpPr>
          <p:cNvPr id="24" name="Text 22"/>
          <p:cNvSpPr txBox="1"/>
          <p:nvPr/>
        </p:nvSpPr>
        <p:spPr>
          <a:xfrm>
            <a:off x="6976872" y="3840480"/>
            <a:ext cx="4206240" cy="749808"/>
          </a:xfrm>
          <a:prstGeom prst="rect">
            <a:avLst/>
          </a:prstGeom>
          <a:noFill/>
          <a:ln/>
        </p:spPr>
        <p:txBody>
          <a:bodyPr wrap="square" lIns="0" tIns="0" rIns="0" bIns="0" rtlCol="0" anchor="ctr"/>
          <a:lstStyle/>
          <a:p>
            <a:pPr indent="0" marL="0">
              <a:buNone/>
            </a:pPr>
            <a:r>
              <a:rPr lang="en-US" sz="1550" b="1" dirty="0">
                <a:solidFill>
                  <a:srgbClr val="2A1C6B"/>
                </a:solidFill>
                <a:latin typeface="Arial" pitchFamily="34" charset="0"/>
                <a:ea typeface="Arial" pitchFamily="34" charset="-122"/>
                <a:cs typeface="Arial" pitchFamily="34" charset="-120"/>
              </a:rPr>
              <a:t>Şimdi kurmayın, ölçmeye başlayın</a:t>
            </a:r>
            <a:endParaRPr lang="en-US" sz="1550" dirty="0"/>
          </a:p>
        </p:txBody>
      </p:sp>
      <p:sp>
        <p:nvSpPr>
          <p:cNvPr id="25" name="Shape 23"/>
          <p:cNvSpPr/>
          <p:nvPr/>
        </p:nvSpPr>
        <p:spPr>
          <a:xfrm>
            <a:off x="868680" y="4626864"/>
            <a:ext cx="10424160" cy="0"/>
          </a:xfrm>
          <a:prstGeom prst="line">
            <a:avLst/>
          </a:prstGeom>
          <a:noFill/>
          <a:ln w="9525">
            <a:solidFill>
              <a:srgbClr val="C2C2C2"/>
            </a:solidFill>
            <a:prstDash val="dash"/>
          </a:ln>
        </p:spPr>
      </p:sp>
      <p:sp>
        <p:nvSpPr>
          <p:cNvPr id="26" name="Shape 24"/>
          <p:cNvSpPr/>
          <p:nvPr/>
        </p:nvSpPr>
        <p:spPr>
          <a:xfrm>
            <a:off x="3200400" y="2157984"/>
            <a:ext cx="0" cy="2468880"/>
          </a:xfrm>
          <a:prstGeom prst="line">
            <a:avLst/>
          </a:prstGeom>
          <a:noFill/>
          <a:ln w="9525">
            <a:solidFill>
              <a:srgbClr val="C2C2C2"/>
            </a:solidFill>
            <a:prstDash val="dash"/>
          </a:ln>
        </p:spPr>
      </p:sp>
      <p:sp>
        <p:nvSpPr>
          <p:cNvPr id="27" name="Shape 25"/>
          <p:cNvSpPr/>
          <p:nvPr/>
        </p:nvSpPr>
        <p:spPr>
          <a:xfrm>
            <a:off x="6858000" y="2157984"/>
            <a:ext cx="0" cy="2468880"/>
          </a:xfrm>
          <a:prstGeom prst="line">
            <a:avLst/>
          </a:prstGeom>
          <a:noFill/>
          <a:ln w="9525">
            <a:solidFill>
              <a:srgbClr val="C2C2C2"/>
            </a:solidFill>
            <a:prstDash val="dash"/>
          </a:ln>
        </p:spPr>
      </p:sp>
      <p:sp>
        <p:nvSpPr>
          <p:cNvPr id="28" name="Shape 26"/>
          <p:cNvSpPr/>
          <p:nvPr/>
        </p:nvSpPr>
        <p:spPr>
          <a:xfrm>
            <a:off x="868680" y="4800600"/>
            <a:ext cx="10424160" cy="777240"/>
          </a:xfrm>
          <a:prstGeom prst="roundRect">
            <a:avLst>
              <a:gd name="adj" fmla="val 4706"/>
            </a:avLst>
          </a:prstGeom>
          <a:solidFill>
            <a:srgbClr val="E2DCF7"/>
          </a:solidFill>
          <a:ln w="9525">
            <a:solidFill>
              <a:srgbClr val="6D4AE0"/>
            </a:solidFill>
            <a:prstDash val="solid"/>
          </a:ln>
        </p:spPr>
      </p:sp>
      <p:sp>
        <p:nvSpPr>
          <p:cNvPr id="29" name="Text 27"/>
          <p:cNvSpPr txBox="1"/>
          <p:nvPr/>
        </p:nvSpPr>
        <p:spPr>
          <a:xfrm>
            <a:off x="1143000" y="4800600"/>
            <a:ext cx="9875520" cy="777240"/>
          </a:xfrm>
          <a:prstGeom prst="rect">
            <a:avLst/>
          </a:prstGeom>
          <a:noFill/>
          <a:ln/>
        </p:spPr>
        <p:txBody>
          <a:bodyPr wrap="square" lIns="0" tIns="0" rIns="0" bIns="0" rtlCol="0" anchor="ctr"/>
          <a:lstStyle/>
          <a:p>
            <a:pPr algn="ctr" indent="0" marL="0">
              <a:buNone/>
            </a:pPr>
            <a:r>
              <a:rPr lang="en-US" sz="2000" b="1" i="1" dirty="0">
                <a:solidFill>
                  <a:srgbClr val="2A1C6B"/>
                </a:solidFill>
                <a:latin typeface="Cambria" pitchFamily="34" charset="0"/>
                <a:ea typeface="Cambria" pitchFamily="34" charset="-122"/>
                <a:cs typeface="Cambria" pitchFamily="34" charset="-120"/>
              </a:rPr>
              <a:t>Üç senaryonun üçünde de ilk adım aynı: eksik bilginizi bugün tamamlayın.</a:t>
            </a:r>
            <a:endParaRPr lang="en-US" sz="2000" dirty="0"/>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name="Slide 26">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3A3A3A"/>
            </a:solidFill>
            <a:prstDash val="solid"/>
          </a:ln>
        </p:spPr>
      </p:sp>
      <p:sp>
        <p:nvSpPr>
          <p:cNvPr id="3" name="Shape 1"/>
          <p:cNvSpPr/>
          <p:nvPr/>
        </p:nvSpPr>
        <p:spPr>
          <a:xfrm>
            <a:off x="658368" y="6199632"/>
            <a:ext cx="10844784" cy="0"/>
          </a:xfrm>
          <a:prstGeom prst="line">
            <a:avLst/>
          </a:prstGeom>
          <a:noFill/>
          <a:ln w="9525">
            <a:solidFill>
              <a:srgbClr val="3A3A3A"/>
            </a:solidFill>
            <a:prstDash val="solid"/>
          </a:ln>
        </p:spPr>
      </p:sp>
      <p:sp>
        <p:nvSpPr>
          <p:cNvPr id="4" name="Shape 2"/>
          <p:cNvSpPr/>
          <p:nvPr/>
        </p:nvSpPr>
        <p:spPr>
          <a:xfrm>
            <a:off x="658368" y="457200"/>
            <a:ext cx="0" cy="402336"/>
          </a:xfrm>
          <a:prstGeom prst="line">
            <a:avLst/>
          </a:prstGeom>
          <a:noFill/>
          <a:ln w="9525">
            <a:solidFill>
              <a:srgbClr val="3A3A3A"/>
            </a:solidFill>
            <a:prstDash val="solid"/>
          </a:ln>
        </p:spPr>
      </p:sp>
      <p:sp>
        <p:nvSpPr>
          <p:cNvPr id="5" name="Shape 3"/>
          <p:cNvSpPr/>
          <p:nvPr/>
        </p:nvSpPr>
        <p:spPr>
          <a:xfrm>
            <a:off x="658368" y="5998464"/>
            <a:ext cx="0" cy="402336"/>
          </a:xfrm>
          <a:prstGeom prst="line">
            <a:avLst/>
          </a:prstGeom>
          <a:noFill/>
          <a:ln w="9525">
            <a:solidFill>
              <a:srgbClr val="3A3A3A"/>
            </a:solidFill>
            <a:prstDash val="solid"/>
          </a:ln>
        </p:spPr>
      </p:sp>
      <p:sp>
        <p:nvSpPr>
          <p:cNvPr id="6" name="Shape 4"/>
          <p:cNvSpPr/>
          <p:nvPr/>
        </p:nvSpPr>
        <p:spPr>
          <a:xfrm>
            <a:off x="11503152" y="457200"/>
            <a:ext cx="0" cy="402336"/>
          </a:xfrm>
          <a:prstGeom prst="line">
            <a:avLst/>
          </a:prstGeom>
          <a:noFill/>
          <a:ln w="9525">
            <a:solidFill>
              <a:srgbClr val="3A3A3A"/>
            </a:solidFill>
            <a:prstDash val="solid"/>
          </a:ln>
        </p:spPr>
      </p:sp>
      <p:sp>
        <p:nvSpPr>
          <p:cNvPr id="7" name="Shape 5"/>
          <p:cNvSpPr/>
          <p:nvPr/>
        </p:nvSpPr>
        <p:spPr>
          <a:xfrm>
            <a:off x="11503152" y="5998464"/>
            <a:ext cx="0" cy="402336"/>
          </a:xfrm>
          <a:prstGeom prst="line">
            <a:avLst/>
          </a:prstGeom>
          <a:noFill/>
          <a:ln w="9525">
            <a:solidFill>
              <a:srgbClr val="3A3A3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8A8A8A"/>
                </a:solidFill>
                <a:latin typeface="Arial" pitchFamily="34" charset="0"/>
                <a:ea typeface="Arial" pitchFamily="34" charset="-122"/>
                <a:cs typeface="Arial" pitchFamily="34" charset="-120"/>
              </a:rPr>
              <a:t>EŞİK</a:t>
            </a:r>
            <a:endParaRPr lang="en-US" sz="1100" dirty="0"/>
          </a:p>
        </p:txBody>
      </p:sp>
      <p:sp>
        <p:nvSpPr>
          <p:cNvPr id="9" name="Text 7"/>
          <p:cNvSpPr txBox="1"/>
          <p:nvPr/>
        </p:nvSpPr>
        <p:spPr>
          <a:xfrm>
            <a:off x="868680" y="1371600"/>
            <a:ext cx="10424160" cy="1463040"/>
          </a:xfrm>
          <a:prstGeom prst="rect">
            <a:avLst/>
          </a:prstGeom>
          <a:noFill/>
          <a:ln/>
        </p:spPr>
        <p:txBody>
          <a:bodyPr wrap="square" lIns="0" tIns="0" rIns="0" bIns="0" rtlCol="0" anchor="ctr"/>
          <a:lstStyle/>
          <a:p>
            <a:pPr algn="ctr" indent="0" marL="0">
              <a:lnSpc>
                <a:spcPct val="115000"/>
              </a:lnSpc>
              <a:buNone/>
            </a:pPr>
            <a:r>
              <a:rPr lang="en-US" sz="3200" b="1" dirty="0">
                <a:solidFill>
                  <a:srgbClr val="FFFFFF"/>
                </a:solidFill>
                <a:latin typeface="Arial" pitchFamily="34" charset="0"/>
                <a:ea typeface="Arial" pitchFamily="34" charset="-122"/>
                <a:cs typeface="Arial" pitchFamily="34" charset="-120"/>
              </a:rPr>
              <a:t>Bir alıcının ajanı bu gece sitenize gelse,
</a:t>
            </a:r>
            <a:pPr algn="ctr" indent="0" marL="0">
              <a:lnSpc>
                <a:spcPct val="115000"/>
              </a:lnSpc>
              <a:buNone/>
            </a:pPr>
            <a:r>
              <a:rPr lang="en-US" sz="3200" b="1" i="1" dirty="0">
                <a:solidFill>
                  <a:srgbClr val="A78BFA"/>
                </a:solidFill>
                <a:latin typeface="Cambria" pitchFamily="34" charset="0"/>
                <a:ea typeface="Cambria" pitchFamily="34" charset="-122"/>
                <a:cs typeface="Cambria" pitchFamily="34" charset="-120"/>
              </a:rPr>
              <a:t>insan olmadan teklif isteyebilmeli.</a:t>
            </a:r>
            <a:endParaRPr lang="en-US" sz="3200" dirty="0"/>
          </a:p>
        </p:txBody>
      </p:sp>
      <p:sp>
        <p:nvSpPr>
          <p:cNvPr id="10" name="Shape 8"/>
          <p:cNvSpPr/>
          <p:nvPr/>
        </p:nvSpPr>
        <p:spPr>
          <a:xfrm>
            <a:off x="868680" y="3154680"/>
            <a:ext cx="3291840" cy="1737360"/>
          </a:xfrm>
          <a:prstGeom prst="roundRect">
            <a:avLst>
              <a:gd name="adj" fmla="val 2105"/>
            </a:avLst>
          </a:prstGeom>
          <a:solidFill>
            <a:srgbClr val="141414"/>
          </a:solidFill>
          <a:ln w="9525">
            <a:solidFill>
              <a:srgbClr val="3A3A3A"/>
            </a:solidFill>
            <a:prstDash val="solid"/>
          </a:ln>
        </p:spPr>
      </p:sp>
      <p:sp>
        <p:nvSpPr>
          <p:cNvPr id="11" name="Text 9"/>
          <p:cNvSpPr txBox="1"/>
          <p:nvPr/>
        </p:nvSpPr>
        <p:spPr>
          <a:xfrm>
            <a:off x="1097280" y="3291840"/>
            <a:ext cx="2834640" cy="411480"/>
          </a:xfrm>
          <a:prstGeom prst="rect">
            <a:avLst/>
          </a:prstGeom>
          <a:noFill/>
          <a:ln/>
        </p:spPr>
        <p:txBody>
          <a:bodyPr wrap="square" lIns="0" tIns="0" rIns="0" bIns="0" rtlCol="0" anchor="ctr"/>
          <a:lstStyle/>
          <a:p>
            <a:pPr indent="0" marL="0">
              <a:buNone/>
            </a:pPr>
            <a:r>
              <a:rPr lang="en-US" sz="1900" b="1" i="1" dirty="0">
                <a:solidFill>
                  <a:srgbClr val="A78BFA"/>
                </a:solidFill>
                <a:latin typeface="Cambria" pitchFamily="34" charset="0"/>
                <a:ea typeface="Cambria" pitchFamily="34" charset="-122"/>
                <a:cs typeface="Cambria" pitchFamily="34" charset="-120"/>
              </a:rPr>
              <a:t>Bulabilmeli</a:t>
            </a:r>
            <a:endParaRPr lang="en-US" sz="1900" dirty="0"/>
          </a:p>
        </p:txBody>
      </p:sp>
      <p:sp>
        <p:nvSpPr>
          <p:cNvPr id="12" name="Text 10"/>
          <p:cNvSpPr txBox="1"/>
          <p:nvPr/>
        </p:nvSpPr>
        <p:spPr>
          <a:xfrm>
            <a:off x="1097280" y="3749040"/>
            <a:ext cx="2834640" cy="1005840"/>
          </a:xfrm>
          <a:prstGeom prst="rect">
            <a:avLst/>
          </a:prstGeom>
          <a:noFill/>
          <a:ln/>
        </p:spPr>
        <p:txBody>
          <a:bodyPr wrap="square" lIns="0" tIns="0" rIns="0" bIns="0" rtlCol="0" anchor="t"/>
          <a:lstStyle/>
          <a:p>
            <a:pPr indent="0" marL="0">
              <a:buNone/>
            </a:pPr>
            <a:r>
              <a:rPr lang="en-US" sz="1550" dirty="0">
                <a:solidFill>
                  <a:srgbClr val="DDDDDD"/>
                </a:solidFill>
                <a:latin typeface="Arial" pitchFamily="34" charset="0"/>
                <a:ea typeface="Arial" pitchFamily="34" charset="-122"/>
                <a:cs typeface="Arial" pitchFamily="34" charset="-120"/>
              </a:rPr>
              <a:t>Ürün, ölçü, minimum sipariş ve süre sayfada yazılı olmalı.</a:t>
            </a:r>
            <a:endParaRPr lang="en-US" sz="1550" dirty="0"/>
          </a:p>
        </p:txBody>
      </p:sp>
      <p:sp>
        <p:nvSpPr>
          <p:cNvPr id="13" name="Shape 11"/>
          <p:cNvSpPr/>
          <p:nvPr/>
        </p:nvSpPr>
        <p:spPr>
          <a:xfrm>
            <a:off x="4389120" y="3154680"/>
            <a:ext cx="3291840" cy="1737360"/>
          </a:xfrm>
          <a:prstGeom prst="roundRect">
            <a:avLst>
              <a:gd name="adj" fmla="val 2105"/>
            </a:avLst>
          </a:prstGeom>
          <a:solidFill>
            <a:srgbClr val="141414"/>
          </a:solidFill>
          <a:ln w="9525">
            <a:solidFill>
              <a:srgbClr val="3A3A3A"/>
            </a:solidFill>
            <a:prstDash val="solid"/>
          </a:ln>
        </p:spPr>
      </p:sp>
      <p:sp>
        <p:nvSpPr>
          <p:cNvPr id="14" name="Text 12"/>
          <p:cNvSpPr txBox="1"/>
          <p:nvPr/>
        </p:nvSpPr>
        <p:spPr>
          <a:xfrm>
            <a:off x="4617720" y="3291840"/>
            <a:ext cx="2834640" cy="411480"/>
          </a:xfrm>
          <a:prstGeom prst="rect">
            <a:avLst/>
          </a:prstGeom>
          <a:noFill/>
          <a:ln/>
        </p:spPr>
        <p:txBody>
          <a:bodyPr wrap="square" lIns="0" tIns="0" rIns="0" bIns="0" rtlCol="0" anchor="ctr"/>
          <a:lstStyle/>
          <a:p>
            <a:pPr indent="0" marL="0">
              <a:buNone/>
            </a:pPr>
            <a:r>
              <a:rPr lang="en-US" sz="1900" b="1" i="1" dirty="0">
                <a:solidFill>
                  <a:srgbClr val="A78BFA"/>
                </a:solidFill>
                <a:latin typeface="Cambria" pitchFamily="34" charset="0"/>
                <a:ea typeface="Cambria" pitchFamily="34" charset="-122"/>
                <a:cs typeface="Cambria" pitchFamily="34" charset="-120"/>
              </a:rPr>
              <a:t>İsteyebilmeli</a:t>
            </a:r>
            <a:endParaRPr lang="en-US" sz="1900" dirty="0"/>
          </a:p>
        </p:txBody>
      </p:sp>
      <p:sp>
        <p:nvSpPr>
          <p:cNvPr id="15" name="Text 13"/>
          <p:cNvSpPr txBox="1"/>
          <p:nvPr/>
        </p:nvSpPr>
        <p:spPr>
          <a:xfrm>
            <a:off x="4617720" y="3749040"/>
            <a:ext cx="2834640" cy="1005840"/>
          </a:xfrm>
          <a:prstGeom prst="rect">
            <a:avLst/>
          </a:prstGeom>
          <a:noFill/>
          <a:ln/>
        </p:spPr>
        <p:txBody>
          <a:bodyPr wrap="square" lIns="0" tIns="0" rIns="0" bIns="0" rtlCol="0" anchor="t"/>
          <a:lstStyle/>
          <a:p>
            <a:pPr indent="0" marL="0">
              <a:buNone/>
            </a:pPr>
            <a:r>
              <a:rPr lang="en-US" sz="1550" dirty="0">
                <a:solidFill>
                  <a:srgbClr val="DDDDDD"/>
                </a:solidFill>
                <a:latin typeface="Arial" pitchFamily="34" charset="0"/>
                <a:ea typeface="Arial" pitchFamily="34" charset="-122"/>
                <a:cs typeface="Arial" pitchFamily="34" charset="-120"/>
              </a:rPr>
              <a:t>Teklif formu tek sayfa olmalı, giriş istemeden çalışmalı.</a:t>
            </a:r>
            <a:endParaRPr lang="en-US" sz="1550" dirty="0"/>
          </a:p>
        </p:txBody>
      </p:sp>
      <p:sp>
        <p:nvSpPr>
          <p:cNvPr id="16" name="Shape 14"/>
          <p:cNvSpPr/>
          <p:nvPr/>
        </p:nvSpPr>
        <p:spPr>
          <a:xfrm>
            <a:off x="7909560" y="3154680"/>
            <a:ext cx="3291840" cy="1737360"/>
          </a:xfrm>
          <a:prstGeom prst="roundRect">
            <a:avLst>
              <a:gd name="adj" fmla="val 2105"/>
            </a:avLst>
          </a:prstGeom>
          <a:solidFill>
            <a:srgbClr val="2A2145"/>
          </a:solidFill>
          <a:ln w="9525">
            <a:solidFill>
              <a:srgbClr val="A78BFA"/>
            </a:solidFill>
            <a:prstDash val="solid"/>
          </a:ln>
        </p:spPr>
      </p:sp>
      <p:sp>
        <p:nvSpPr>
          <p:cNvPr id="17" name="Text 15"/>
          <p:cNvSpPr txBox="1"/>
          <p:nvPr/>
        </p:nvSpPr>
        <p:spPr>
          <a:xfrm>
            <a:off x="8138160" y="3291840"/>
            <a:ext cx="2834640" cy="411480"/>
          </a:xfrm>
          <a:prstGeom prst="rect">
            <a:avLst/>
          </a:prstGeom>
          <a:noFill/>
          <a:ln/>
        </p:spPr>
        <p:txBody>
          <a:bodyPr wrap="square" lIns="0" tIns="0" rIns="0" bIns="0" rtlCol="0" anchor="ctr"/>
          <a:lstStyle/>
          <a:p>
            <a:pPr indent="0" marL="0">
              <a:buNone/>
            </a:pPr>
            <a:r>
              <a:rPr lang="en-US" sz="1900" b="1" i="1" dirty="0">
                <a:solidFill>
                  <a:srgbClr val="A78BFA"/>
                </a:solidFill>
                <a:latin typeface="Cambria" pitchFamily="34" charset="0"/>
                <a:ea typeface="Cambria" pitchFamily="34" charset="-122"/>
                <a:cs typeface="Cambria" pitchFamily="34" charset="-120"/>
              </a:rPr>
              <a:t>Cevap alabilmeli</a:t>
            </a:r>
            <a:endParaRPr lang="en-US" sz="1900" dirty="0"/>
          </a:p>
        </p:txBody>
      </p:sp>
      <p:sp>
        <p:nvSpPr>
          <p:cNvPr id="18" name="Text 16"/>
          <p:cNvSpPr txBox="1"/>
          <p:nvPr/>
        </p:nvSpPr>
        <p:spPr>
          <a:xfrm>
            <a:off x="8138160" y="3749040"/>
            <a:ext cx="2834640" cy="1005840"/>
          </a:xfrm>
          <a:prstGeom prst="rect">
            <a:avLst/>
          </a:prstGeom>
          <a:noFill/>
          <a:ln/>
        </p:spPr>
        <p:txBody>
          <a:bodyPr wrap="square" lIns="0" tIns="0" rIns="0" bIns="0" rtlCol="0" anchor="t"/>
          <a:lstStyle/>
          <a:p>
            <a:pPr indent="0" marL="0">
              <a:buNone/>
            </a:pPr>
            <a:r>
              <a:rPr lang="en-US" sz="1550" dirty="0">
                <a:solidFill>
                  <a:srgbClr val="DDDDDD"/>
                </a:solidFill>
                <a:latin typeface="Arial" pitchFamily="34" charset="0"/>
                <a:ea typeface="Arial" pitchFamily="34" charset="-122"/>
                <a:cs typeface="Arial" pitchFamily="34" charset="-120"/>
              </a:rPr>
              <a:t>Gelen talebe aynı gün, fiyat aralığı ve teslim bilgisiyle dönülmeli.</a:t>
            </a:r>
            <a:endParaRPr lang="en-US" sz="1550" dirty="0"/>
          </a:p>
        </p:txBody>
      </p:sp>
      <p:sp>
        <p:nvSpPr>
          <p:cNvPr id="19" name="Text 17"/>
          <p:cNvSpPr txBox="1"/>
          <p:nvPr/>
        </p:nvSpPr>
        <p:spPr>
          <a:xfrm>
            <a:off x="868680" y="5166360"/>
            <a:ext cx="10424160" cy="457200"/>
          </a:xfrm>
          <a:prstGeom prst="rect">
            <a:avLst/>
          </a:prstGeom>
          <a:noFill/>
          <a:ln/>
        </p:spPr>
        <p:txBody>
          <a:bodyPr wrap="square" lIns="0" tIns="0" rIns="0" bIns="0" rtlCol="0" anchor="ctr"/>
          <a:lstStyle/>
          <a:p>
            <a:pPr algn="ctr" indent="0" marL="0">
              <a:buNone/>
            </a:pPr>
            <a:r>
              <a:rPr lang="en-US" sz="1700" b="1" i="1" dirty="0">
                <a:solidFill>
                  <a:srgbClr val="A78BFA"/>
                </a:solidFill>
                <a:latin typeface="Cambria" pitchFamily="34" charset="0"/>
                <a:ea typeface="Cambria" pitchFamily="34" charset="-122"/>
                <a:cs typeface="Cambria" pitchFamily="34" charset="-120"/>
              </a:rPr>
              <a:t>Üçü de sağlanıyorsa eşiği geçtiniz. Eksik olan varsa oradan başlayın.</a:t>
            </a:r>
            <a:endParaRPr lang="en-US" sz="1700" dirty="0"/>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name="Slide 27">
    <p:bg>
      <p:bgPr>
        <a:solidFill>
          <a:srgbClr val="EFEFEF"/>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9A9A9A"/>
            </a:solidFill>
            <a:prstDash val="solid"/>
          </a:ln>
        </p:spPr>
      </p:sp>
      <p:sp>
        <p:nvSpPr>
          <p:cNvPr id="3" name="Shape 1"/>
          <p:cNvSpPr/>
          <p:nvPr/>
        </p:nvSpPr>
        <p:spPr>
          <a:xfrm>
            <a:off x="658368" y="6199632"/>
            <a:ext cx="10844784" cy="0"/>
          </a:xfrm>
          <a:prstGeom prst="line">
            <a:avLst/>
          </a:prstGeom>
          <a:noFill/>
          <a:ln w="9525">
            <a:solidFill>
              <a:srgbClr val="9A9A9A"/>
            </a:solidFill>
            <a:prstDash val="solid"/>
          </a:ln>
        </p:spPr>
      </p:sp>
      <p:sp>
        <p:nvSpPr>
          <p:cNvPr id="4" name="Shape 2"/>
          <p:cNvSpPr/>
          <p:nvPr/>
        </p:nvSpPr>
        <p:spPr>
          <a:xfrm>
            <a:off x="658368" y="457200"/>
            <a:ext cx="0" cy="402336"/>
          </a:xfrm>
          <a:prstGeom prst="line">
            <a:avLst/>
          </a:prstGeom>
          <a:noFill/>
          <a:ln w="9525">
            <a:solidFill>
              <a:srgbClr val="9A9A9A"/>
            </a:solidFill>
            <a:prstDash val="solid"/>
          </a:ln>
        </p:spPr>
      </p:sp>
      <p:sp>
        <p:nvSpPr>
          <p:cNvPr id="5" name="Shape 3"/>
          <p:cNvSpPr/>
          <p:nvPr/>
        </p:nvSpPr>
        <p:spPr>
          <a:xfrm>
            <a:off x="658368" y="5998464"/>
            <a:ext cx="0" cy="402336"/>
          </a:xfrm>
          <a:prstGeom prst="line">
            <a:avLst/>
          </a:prstGeom>
          <a:noFill/>
          <a:ln w="9525">
            <a:solidFill>
              <a:srgbClr val="9A9A9A"/>
            </a:solidFill>
            <a:prstDash val="solid"/>
          </a:ln>
        </p:spPr>
      </p:sp>
      <p:sp>
        <p:nvSpPr>
          <p:cNvPr id="6" name="Shape 4"/>
          <p:cNvSpPr/>
          <p:nvPr/>
        </p:nvSpPr>
        <p:spPr>
          <a:xfrm>
            <a:off x="11503152" y="457200"/>
            <a:ext cx="0" cy="402336"/>
          </a:xfrm>
          <a:prstGeom prst="line">
            <a:avLst/>
          </a:prstGeom>
          <a:noFill/>
          <a:ln w="9525">
            <a:solidFill>
              <a:srgbClr val="9A9A9A"/>
            </a:solidFill>
            <a:prstDash val="solid"/>
          </a:ln>
        </p:spPr>
      </p:sp>
      <p:sp>
        <p:nvSpPr>
          <p:cNvPr id="7" name="Shape 5"/>
          <p:cNvSpPr/>
          <p:nvPr/>
        </p:nvSpPr>
        <p:spPr>
          <a:xfrm>
            <a:off x="11503152" y="5998464"/>
            <a:ext cx="0" cy="402336"/>
          </a:xfrm>
          <a:prstGeom prst="line">
            <a:avLst/>
          </a:prstGeom>
          <a:noFill/>
          <a:ln w="9525">
            <a:solidFill>
              <a:srgbClr val="9A9A9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6B6B6B"/>
                </a:solidFill>
                <a:latin typeface="Arial" pitchFamily="34" charset="0"/>
                <a:ea typeface="Arial" pitchFamily="34" charset="-122"/>
                <a:cs typeface="Arial" pitchFamily="34" charset="-120"/>
              </a:rPr>
              <a:t>İNSANIN KANITI</a:t>
            </a:r>
            <a:endParaRPr lang="en-US" sz="1100" dirty="0"/>
          </a:p>
        </p:txBody>
      </p:sp>
      <p:sp>
        <p:nvSpPr>
          <p:cNvPr id="9" name="Text 7"/>
          <p:cNvSpPr txBox="1"/>
          <p:nvPr/>
        </p:nvSpPr>
        <p:spPr>
          <a:xfrm>
            <a:off x="822960" y="1188720"/>
            <a:ext cx="10515600" cy="731520"/>
          </a:xfrm>
          <a:prstGeom prst="rect">
            <a:avLst/>
          </a:prstGeom>
          <a:noFill/>
          <a:ln/>
        </p:spPr>
        <p:txBody>
          <a:bodyPr wrap="square" lIns="0" tIns="0" rIns="0" bIns="0" rtlCol="0" anchor="ctr"/>
          <a:lstStyle/>
          <a:p>
            <a:pPr algn="ctr" indent="0" marL="0">
              <a:buNone/>
            </a:pPr>
            <a:r>
              <a:rPr lang="en-US" sz="3000" dirty="0">
                <a:solidFill>
                  <a:srgbClr val="111111"/>
                </a:solidFill>
                <a:latin typeface="Arial" pitchFamily="34" charset="0"/>
                <a:ea typeface="Arial" pitchFamily="34" charset="-122"/>
                <a:cs typeface="Arial" pitchFamily="34" charset="-120"/>
              </a:rPr>
              <a:t>Ajan veriye bakar, </a:t>
            </a:r>
            <a:pPr algn="ctr" indent="0" marL="0">
              <a:buNone/>
            </a:pPr>
            <a:r>
              <a:rPr lang="en-US" sz="3000" b="1" i="1" dirty="0">
                <a:solidFill>
                  <a:srgbClr val="6D4AE0"/>
                </a:solidFill>
                <a:latin typeface="Cambria" pitchFamily="34" charset="0"/>
                <a:ea typeface="Cambria" pitchFamily="34" charset="-122"/>
                <a:cs typeface="Cambria" pitchFamily="34" charset="-120"/>
              </a:rPr>
              <a:t>alıcı insana bakar</a:t>
            </a:r>
            <a:endParaRPr lang="en-US" sz="3000" dirty="0"/>
          </a:p>
        </p:txBody>
      </p:sp>
      <p:sp>
        <p:nvSpPr>
          <p:cNvPr id="10" name="Shape 8"/>
          <p:cNvSpPr/>
          <p:nvPr/>
        </p:nvSpPr>
        <p:spPr>
          <a:xfrm>
            <a:off x="868680" y="2011680"/>
            <a:ext cx="3291840" cy="2377440"/>
          </a:xfrm>
          <a:prstGeom prst="roundRect">
            <a:avLst>
              <a:gd name="adj" fmla="val 1538"/>
            </a:avLst>
          </a:prstGeom>
          <a:solidFill>
            <a:srgbClr val="E4E4E4"/>
          </a:solidFill>
          <a:ln w="9525">
            <a:solidFill>
              <a:srgbClr val="C2C2C2"/>
            </a:solidFill>
            <a:prstDash val="solid"/>
          </a:ln>
        </p:spPr>
      </p:sp>
      <p:sp>
        <p:nvSpPr>
          <p:cNvPr id="11" name="Text 9"/>
          <p:cNvSpPr txBox="1"/>
          <p:nvPr/>
        </p:nvSpPr>
        <p:spPr>
          <a:xfrm>
            <a:off x="1097280" y="2176272"/>
            <a:ext cx="2834640" cy="411480"/>
          </a:xfrm>
          <a:prstGeom prst="rect">
            <a:avLst/>
          </a:prstGeom>
          <a:noFill/>
          <a:ln/>
        </p:spPr>
        <p:txBody>
          <a:bodyPr wrap="square" lIns="0" tIns="0" rIns="0" bIns="0" rtlCol="0" anchor="ctr"/>
          <a:lstStyle/>
          <a:p>
            <a:pPr indent="0" marL="0">
              <a:buNone/>
            </a:pPr>
            <a:r>
              <a:rPr lang="en-US" sz="2000" b="1" i="1" dirty="0">
                <a:solidFill>
                  <a:srgbClr val="6D4AE0"/>
                </a:solidFill>
                <a:latin typeface="Cambria" pitchFamily="34" charset="0"/>
                <a:ea typeface="Cambria" pitchFamily="34" charset="-122"/>
                <a:cs typeface="Cambria" pitchFamily="34" charset="-120"/>
              </a:rPr>
              <a:t>Alıcı kontrol eder</a:t>
            </a:r>
            <a:endParaRPr lang="en-US" sz="2000" dirty="0"/>
          </a:p>
        </p:txBody>
      </p:sp>
      <p:sp>
        <p:nvSpPr>
          <p:cNvPr id="12" name="Text 10"/>
          <p:cNvSpPr txBox="1"/>
          <p:nvPr/>
        </p:nvSpPr>
        <p:spPr>
          <a:xfrm>
            <a:off x="1097280" y="2651760"/>
            <a:ext cx="2834640" cy="1645920"/>
          </a:xfrm>
          <a:prstGeom prst="rect">
            <a:avLst/>
          </a:prstGeom>
          <a:noFill/>
          <a:ln/>
        </p:spPr>
        <p:txBody>
          <a:bodyPr wrap="square" lIns="0" tIns="0" rIns="0" bIns="0" rtlCol="0" anchor="t"/>
          <a:lstStyle/>
          <a:p>
            <a:pPr indent="0" marL="0">
              <a:buNone/>
            </a:pPr>
            <a:r>
              <a:rPr lang="en-US" sz="1600" dirty="0">
                <a:solidFill>
                  <a:srgbClr val="333333"/>
                </a:solidFill>
                <a:latin typeface="Arial" pitchFamily="34" charset="0"/>
                <a:ea typeface="Arial" pitchFamily="34" charset="-122"/>
                <a:cs typeface="Arial" pitchFamily="34" charset="-120"/>
              </a:rPr>
              <a:t>Yapay zekâda adınızı gören alıcı, firmanın arkasındaki insanlara bakar.</a:t>
            </a:r>
            <a:endParaRPr lang="en-US" sz="1600" dirty="0"/>
          </a:p>
        </p:txBody>
      </p:sp>
      <p:sp>
        <p:nvSpPr>
          <p:cNvPr id="13" name="Shape 11"/>
          <p:cNvSpPr/>
          <p:nvPr/>
        </p:nvSpPr>
        <p:spPr>
          <a:xfrm>
            <a:off x="4389120" y="2011680"/>
            <a:ext cx="3291840" cy="2377440"/>
          </a:xfrm>
          <a:prstGeom prst="roundRect">
            <a:avLst>
              <a:gd name="adj" fmla="val 1538"/>
            </a:avLst>
          </a:prstGeom>
          <a:solidFill>
            <a:srgbClr val="E2DCF7"/>
          </a:solidFill>
          <a:ln w="9525">
            <a:solidFill>
              <a:srgbClr val="6D4AE0"/>
            </a:solidFill>
            <a:prstDash val="solid"/>
          </a:ln>
        </p:spPr>
      </p:sp>
      <p:sp>
        <p:nvSpPr>
          <p:cNvPr id="14" name="Text 12"/>
          <p:cNvSpPr txBox="1"/>
          <p:nvPr/>
        </p:nvSpPr>
        <p:spPr>
          <a:xfrm>
            <a:off x="4617720" y="2176272"/>
            <a:ext cx="2834640" cy="411480"/>
          </a:xfrm>
          <a:prstGeom prst="rect">
            <a:avLst/>
          </a:prstGeom>
          <a:noFill/>
          <a:ln/>
        </p:spPr>
        <p:txBody>
          <a:bodyPr wrap="square" lIns="0" tIns="0" rIns="0" bIns="0" rtlCol="0" anchor="ctr"/>
          <a:lstStyle/>
          <a:p>
            <a:pPr indent="0" marL="0">
              <a:buNone/>
            </a:pPr>
            <a:r>
              <a:rPr lang="en-US" sz="2000" b="1" i="1" dirty="0">
                <a:solidFill>
                  <a:srgbClr val="6D4AE0"/>
                </a:solidFill>
                <a:latin typeface="Cambria" pitchFamily="34" charset="0"/>
                <a:ea typeface="Cambria" pitchFamily="34" charset="-122"/>
                <a:cs typeface="Cambria" pitchFamily="34" charset="-120"/>
              </a:rPr>
              <a:t>Yönetici doğrular</a:t>
            </a:r>
            <a:endParaRPr lang="en-US" sz="2000" dirty="0"/>
          </a:p>
        </p:txBody>
      </p:sp>
      <p:sp>
        <p:nvSpPr>
          <p:cNvPr id="15" name="Text 13"/>
          <p:cNvSpPr txBox="1"/>
          <p:nvPr/>
        </p:nvSpPr>
        <p:spPr>
          <a:xfrm>
            <a:off x="4617720" y="2651760"/>
            <a:ext cx="2834640" cy="1645920"/>
          </a:xfrm>
          <a:prstGeom prst="rect">
            <a:avLst/>
          </a:prstGeom>
          <a:noFill/>
          <a:ln/>
        </p:spPr>
        <p:txBody>
          <a:bodyPr wrap="square" lIns="0" tIns="0" rIns="0" bIns="0" rtlCol="0" anchor="t"/>
          <a:lstStyle/>
          <a:p>
            <a:pPr indent="0" marL="0">
              <a:buNone/>
            </a:pPr>
            <a:r>
              <a:rPr lang="en-US" sz="1600" dirty="0">
                <a:solidFill>
                  <a:srgbClr val="333333"/>
                </a:solidFill>
                <a:latin typeface="Arial" pitchFamily="34" charset="0"/>
                <a:ea typeface="Arial" pitchFamily="34" charset="-122"/>
                <a:cs typeface="Arial" pitchFamily="34" charset="-120"/>
              </a:rPr>
              <a:t>Genel müdürün paylaştığı bir üretim bilgisi, firma iddiasını insan sesiyle destekler.</a:t>
            </a:r>
            <a:endParaRPr lang="en-US" sz="1600" dirty="0"/>
          </a:p>
        </p:txBody>
      </p:sp>
      <p:sp>
        <p:nvSpPr>
          <p:cNvPr id="16" name="Shape 14"/>
          <p:cNvSpPr/>
          <p:nvPr/>
        </p:nvSpPr>
        <p:spPr>
          <a:xfrm>
            <a:off x="7909560" y="2011680"/>
            <a:ext cx="3291840" cy="2377440"/>
          </a:xfrm>
          <a:prstGeom prst="roundRect">
            <a:avLst>
              <a:gd name="adj" fmla="val 1538"/>
            </a:avLst>
          </a:prstGeom>
          <a:solidFill>
            <a:srgbClr val="E4E4E4"/>
          </a:solidFill>
          <a:ln w="9525">
            <a:solidFill>
              <a:srgbClr val="C2C2C2"/>
            </a:solidFill>
            <a:prstDash val="solid"/>
          </a:ln>
        </p:spPr>
      </p:sp>
      <p:sp>
        <p:nvSpPr>
          <p:cNvPr id="17" name="Text 15"/>
          <p:cNvSpPr txBox="1"/>
          <p:nvPr/>
        </p:nvSpPr>
        <p:spPr>
          <a:xfrm>
            <a:off x="8138160" y="2176272"/>
            <a:ext cx="2834640" cy="411480"/>
          </a:xfrm>
          <a:prstGeom prst="rect">
            <a:avLst/>
          </a:prstGeom>
          <a:noFill/>
          <a:ln/>
        </p:spPr>
        <p:txBody>
          <a:bodyPr wrap="square" lIns="0" tIns="0" rIns="0" bIns="0" rtlCol="0" anchor="ctr"/>
          <a:lstStyle/>
          <a:p>
            <a:pPr indent="0" marL="0">
              <a:buNone/>
            </a:pPr>
            <a:r>
              <a:rPr lang="en-US" sz="2000" b="1" i="1" dirty="0">
                <a:solidFill>
                  <a:srgbClr val="6D4AE0"/>
                </a:solidFill>
                <a:latin typeface="Cambria" pitchFamily="34" charset="0"/>
                <a:ea typeface="Cambria" pitchFamily="34" charset="-122"/>
                <a:cs typeface="Cambria" pitchFamily="34" charset="-120"/>
              </a:rPr>
              <a:t>Kanıt birikir</a:t>
            </a:r>
            <a:endParaRPr lang="en-US" sz="2000" dirty="0"/>
          </a:p>
        </p:txBody>
      </p:sp>
      <p:sp>
        <p:nvSpPr>
          <p:cNvPr id="18" name="Text 16"/>
          <p:cNvSpPr txBox="1"/>
          <p:nvPr/>
        </p:nvSpPr>
        <p:spPr>
          <a:xfrm>
            <a:off x="8138160" y="2651760"/>
            <a:ext cx="2834640" cy="1645920"/>
          </a:xfrm>
          <a:prstGeom prst="rect">
            <a:avLst/>
          </a:prstGeom>
          <a:noFill/>
          <a:ln/>
        </p:spPr>
        <p:txBody>
          <a:bodyPr wrap="square" lIns="0" tIns="0" rIns="0" bIns="0" rtlCol="0" anchor="t"/>
          <a:lstStyle/>
          <a:p>
            <a:pPr indent="0" marL="0">
              <a:buNone/>
            </a:pPr>
            <a:r>
              <a:rPr lang="en-US" sz="1600" dirty="0">
                <a:solidFill>
                  <a:srgbClr val="333333"/>
                </a:solidFill>
                <a:latin typeface="Arial" pitchFamily="34" charset="0"/>
                <a:ea typeface="Arial" pitchFamily="34" charset="-122"/>
                <a:cs typeface="Arial" pitchFamily="34" charset="-120"/>
              </a:rPr>
              <a:t>Kamuya açık, tarihli, tutarlı paylaşımlar, firma hakkında okunabilir bir iz bırakır.</a:t>
            </a:r>
            <a:endParaRPr lang="en-US" sz="1600" dirty="0"/>
          </a:p>
        </p:txBody>
      </p:sp>
      <p:sp>
        <p:nvSpPr>
          <p:cNvPr id="19" name="Text 17"/>
          <p:cNvSpPr txBox="1"/>
          <p:nvPr/>
        </p:nvSpPr>
        <p:spPr>
          <a:xfrm>
            <a:off x="868680" y="4754880"/>
            <a:ext cx="10424160" cy="457200"/>
          </a:xfrm>
          <a:prstGeom prst="rect">
            <a:avLst/>
          </a:prstGeom>
          <a:noFill/>
          <a:ln/>
        </p:spPr>
        <p:txBody>
          <a:bodyPr wrap="square" lIns="0" tIns="0" rIns="0" bIns="0" rtlCol="0" anchor="ctr"/>
          <a:lstStyle/>
          <a:p>
            <a:pPr algn="ctr" indent="0" marL="0">
              <a:buNone/>
            </a:pPr>
            <a:r>
              <a:rPr lang="en-US" sz="1900" b="1" i="1" dirty="0">
                <a:solidFill>
                  <a:srgbClr val="222222"/>
                </a:solidFill>
                <a:latin typeface="Cambria" pitchFamily="34" charset="0"/>
                <a:ea typeface="Cambria" pitchFamily="34" charset="-122"/>
                <a:cs typeface="Cambria" pitchFamily="34" charset="-120"/>
              </a:rPr>
              <a:t>Sitedeki veri ile LinkedIn'deki insan aynı şeyi söylemeli.</a:t>
            </a:r>
            <a:endParaRPr lang="en-US" sz="1900" dirty="0"/>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name="Slide 28">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3A3A3A"/>
            </a:solidFill>
            <a:prstDash val="solid"/>
          </a:ln>
        </p:spPr>
      </p:sp>
      <p:sp>
        <p:nvSpPr>
          <p:cNvPr id="3" name="Shape 1"/>
          <p:cNvSpPr/>
          <p:nvPr/>
        </p:nvSpPr>
        <p:spPr>
          <a:xfrm>
            <a:off x="658368" y="6199632"/>
            <a:ext cx="10844784" cy="0"/>
          </a:xfrm>
          <a:prstGeom prst="line">
            <a:avLst/>
          </a:prstGeom>
          <a:noFill/>
          <a:ln w="9525">
            <a:solidFill>
              <a:srgbClr val="3A3A3A"/>
            </a:solidFill>
            <a:prstDash val="solid"/>
          </a:ln>
        </p:spPr>
      </p:sp>
      <p:sp>
        <p:nvSpPr>
          <p:cNvPr id="4" name="Shape 2"/>
          <p:cNvSpPr/>
          <p:nvPr/>
        </p:nvSpPr>
        <p:spPr>
          <a:xfrm>
            <a:off x="658368" y="457200"/>
            <a:ext cx="0" cy="402336"/>
          </a:xfrm>
          <a:prstGeom prst="line">
            <a:avLst/>
          </a:prstGeom>
          <a:noFill/>
          <a:ln w="9525">
            <a:solidFill>
              <a:srgbClr val="3A3A3A"/>
            </a:solidFill>
            <a:prstDash val="solid"/>
          </a:ln>
        </p:spPr>
      </p:sp>
      <p:sp>
        <p:nvSpPr>
          <p:cNvPr id="5" name="Shape 3"/>
          <p:cNvSpPr/>
          <p:nvPr/>
        </p:nvSpPr>
        <p:spPr>
          <a:xfrm>
            <a:off x="658368" y="5998464"/>
            <a:ext cx="0" cy="402336"/>
          </a:xfrm>
          <a:prstGeom prst="line">
            <a:avLst/>
          </a:prstGeom>
          <a:noFill/>
          <a:ln w="9525">
            <a:solidFill>
              <a:srgbClr val="3A3A3A"/>
            </a:solidFill>
            <a:prstDash val="solid"/>
          </a:ln>
        </p:spPr>
      </p:sp>
      <p:sp>
        <p:nvSpPr>
          <p:cNvPr id="6" name="Shape 4"/>
          <p:cNvSpPr/>
          <p:nvPr/>
        </p:nvSpPr>
        <p:spPr>
          <a:xfrm>
            <a:off x="11503152" y="457200"/>
            <a:ext cx="0" cy="402336"/>
          </a:xfrm>
          <a:prstGeom prst="line">
            <a:avLst/>
          </a:prstGeom>
          <a:noFill/>
          <a:ln w="9525">
            <a:solidFill>
              <a:srgbClr val="3A3A3A"/>
            </a:solidFill>
            <a:prstDash val="solid"/>
          </a:ln>
        </p:spPr>
      </p:sp>
      <p:sp>
        <p:nvSpPr>
          <p:cNvPr id="7" name="Shape 5"/>
          <p:cNvSpPr/>
          <p:nvPr/>
        </p:nvSpPr>
        <p:spPr>
          <a:xfrm>
            <a:off x="11503152" y="5998464"/>
            <a:ext cx="0" cy="402336"/>
          </a:xfrm>
          <a:prstGeom prst="line">
            <a:avLst/>
          </a:prstGeom>
          <a:noFill/>
          <a:ln w="9525">
            <a:solidFill>
              <a:srgbClr val="3A3A3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8A8A8A"/>
                </a:solidFill>
                <a:latin typeface="Arial" pitchFamily="34" charset="0"/>
                <a:ea typeface="Arial" pitchFamily="34" charset="-122"/>
                <a:cs typeface="Arial" pitchFamily="34" charset="-120"/>
              </a:rPr>
              <a:t>SIFAT DEĞİL KANIT</a:t>
            </a:r>
            <a:endParaRPr lang="en-US" sz="1100" dirty="0"/>
          </a:p>
        </p:txBody>
      </p:sp>
      <p:sp>
        <p:nvSpPr>
          <p:cNvPr id="9" name="Text 7"/>
          <p:cNvSpPr txBox="1"/>
          <p:nvPr/>
        </p:nvSpPr>
        <p:spPr>
          <a:xfrm>
            <a:off x="822960" y="1188720"/>
            <a:ext cx="10515600" cy="731520"/>
          </a:xfrm>
          <a:prstGeom prst="rect">
            <a:avLst/>
          </a:prstGeom>
          <a:noFill/>
          <a:ln/>
        </p:spPr>
        <p:txBody>
          <a:bodyPr wrap="square" lIns="0" tIns="0" rIns="0" bIns="0" rtlCol="0" anchor="ctr"/>
          <a:lstStyle/>
          <a:p>
            <a:pPr algn="ctr" indent="0" marL="0">
              <a:buNone/>
            </a:pPr>
            <a:r>
              <a:rPr lang="en-US" sz="3200" dirty="0">
                <a:solidFill>
                  <a:srgbClr val="FFFFFF"/>
                </a:solidFill>
                <a:latin typeface="Arial" pitchFamily="34" charset="0"/>
                <a:ea typeface="Arial" pitchFamily="34" charset="-122"/>
                <a:cs typeface="Arial" pitchFamily="34" charset="-120"/>
              </a:rPr>
              <a:t>Aynı paylaşım, </a:t>
            </a:r>
            <a:pPr algn="ctr" indent="0" marL="0">
              <a:buNone/>
            </a:pPr>
            <a:r>
              <a:rPr lang="en-US" sz="3200" b="1" i="1" dirty="0">
                <a:solidFill>
                  <a:srgbClr val="A78BFA"/>
                </a:solidFill>
                <a:latin typeface="Cambria" pitchFamily="34" charset="0"/>
                <a:ea typeface="Cambria" pitchFamily="34" charset="-122"/>
                <a:cs typeface="Cambria" pitchFamily="34" charset="-120"/>
              </a:rPr>
              <a:t>iki farklı firma</a:t>
            </a:r>
            <a:endParaRPr lang="en-US" sz="3200" dirty="0"/>
          </a:p>
        </p:txBody>
      </p:sp>
      <p:sp>
        <p:nvSpPr>
          <p:cNvPr id="10" name="Shape 8"/>
          <p:cNvSpPr/>
          <p:nvPr/>
        </p:nvSpPr>
        <p:spPr>
          <a:xfrm>
            <a:off x="868680" y="1965960"/>
            <a:ext cx="5074920" cy="2651760"/>
          </a:xfrm>
          <a:prstGeom prst="roundRect">
            <a:avLst>
              <a:gd name="adj" fmla="val 1379"/>
            </a:avLst>
          </a:prstGeom>
          <a:solidFill>
            <a:srgbClr val="141414"/>
          </a:solidFill>
          <a:ln w="9525">
            <a:solidFill>
              <a:srgbClr val="3A3A3A"/>
            </a:solidFill>
            <a:prstDash val="solid"/>
          </a:ln>
        </p:spPr>
      </p:sp>
      <p:sp>
        <p:nvSpPr>
          <p:cNvPr id="11" name="Text 9"/>
          <p:cNvSpPr txBox="1"/>
          <p:nvPr/>
        </p:nvSpPr>
        <p:spPr>
          <a:xfrm>
            <a:off x="1143000" y="2121408"/>
            <a:ext cx="4572000" cy="256032"/>
          </a:xfrm>
          <a:prstGeom prst="rect">
            <a:avLst/>
          </a:prstGeom>
          <a:noFill/>
          <a:ln/>
        </p:spPr>
        <p:txBody>
          <a:bodyPr wrap="square" lIns="0" tIns="0" rIns="0" bIns="0" rtlCol="0" anchor="ctr"/>
          <a:lstStyle/>
          <a:p>
            <a:pPr indent="0" marL="0">
              <a:buNone/>
            </a:pPr>
            <a:r>
              <a:rPr lang="en-US" sz="1100" spc="240" kern="0" dirty="0">
                <a:solidFill>
                  <a:srgbClr val="8A8A8A"/>
                </a:solidFill>
                <a:latin typeface="Arial" pitchFamily="34" charset="0"/>
                <a:ea typeface="Arial" pitchFamily="34" charset="-122"/>
                <a:cs typeface="Arial" pitchFamily="34" charset="-120"/>
              </a:rPr>
              <a:t>ÖNCE</a:t>
            </a:r>
            <a:endParaRPr lang="en-US" sz="1100" dirty="0"/>
          </a:p>
        </p:txBody>
      </p:sp>
      <p:sp>
        <p:nvSpPr>
          <p:cNvPr id="12" name="Text 10"/>
          <p:cNvSpPr txBox="1"/>
          <p:nvPr/>
        </p:nvSpPr>
        <p:spPr>
          <a:xfrm>
            <a:off x="1143000" y="2514600"/>
            <a:ext cx="4572000" cy="1920240"/>
          </a:xfrm>
          <a:prstGeom prst="rect">
            <a:avLst/>
          </a:prstGeom>
          <a:noFill/>
          <a:ln/>
        </p:spPr>
        <p:txBody>
          <a:bodyPr wrap="square" lIns="0" tIns="0" rIns="0" bIns="0" rtlCol="0" anchor="t"/>
          <a:lstStyle/>
          <a:p>
            <a:pPr indent="0" marL="0">
              <a:buNone/>
            </a:pPr>
            <a:r>
              <a:rPr lang="en-US" sz="2000" i="1" dirty="0">
                <a:solidFill>
                  <a:srgbClr val="8A8A8A"/>
                </a:solidFill>
                <a:latin typeface="Cambria" pitchFamily="34" charset="0"/>
                <a:ea typeface="Cambria" pitchFamily="34" charset="-122"/>
                <a:cs typeface="Cambria" pitchFamily="34" charset="-120"/>
              </a:rPr>
              <a:t>"ISO sertifikalıyız, kaliteye önem veriyoruz, sektörün lideriyiz…"</a:t>
            </a:r>
            <a:endParaRPr lang="en-US" sz="2000" dirty="0"/>
          </a:p>
        </p:txBody>
      </p:sp>
      <p:sp>
        <p:nvSpPr>
          <p:cNvPr id="13" name="Shape 11"/>
          <p:cNvSpPr/>
          <p:nvPr/>
        </p:nvSpPr>
        <p:spPr>
          <a:xfrm>
            <a:off x="6217920" y="1965960"/>
            <a:ext cx="5074920" cy="2651760"/>
          </a:xfrm>
          <a:prstGeom prst="roundRect">
            <a:avLst>
              <a:gd name="adj" fmla="val 1379"/>
            </a:avLst>
          </a:prstGeom>
          <a:solidFill>
            <a:srgbClr val="2A2145"/>
          </a:solidFill>
          <a:ln w="9525">
            <a:solidFill>
              <a:srgbClr val="A78BFA"/>
            </a:solidFill>
            <a:prstDash val="solid"/>
          </a:ln>
        </p:spPr>
      </p:sp>
      <p:sp>
        <p:nvSpPr>
          <p:cNvPr id="14" name="Text 12"/>
          <p:cNvSpPr txBox="1"/>
          <p:nvPr/>
        </p:nvSpPr>
        <p:spPr>
          <a:xfrm>
            <a:off x="6492240" y="2121408"/>
            <a:ext cx="4572000" cy="256032"/>
          </a:xfrm>
          <a:prstGeom prst="rect">
            <a:avLst/>
          </a:prstGeom>
          <a:noFill/>
          <a:ln/>
        </p:spPr>
        <p:txBody>
          <a:bodyPr wrap="square" lIns="0" tIns="0" rIns="0" bIns="0" rtlCol="0" anchor="ctr"/>
          <a:lstStyle/>
          <a:p>
            <a:pPr indent="0" marL="0">
              <a:buNone/>
            </a:pPr>
            <a:r>
              <a:rPr lang="en-US" sz="1100" spc="240" kern="0" dirty="0">
                <a:solidFill>
                  <a:srgbClr val="A78BFA"/>
                </a:solidFill>
                <a:latin typeface="Arial" pitchFamily="34" charset="0"/>
                <a:ea typeface="Arial" pitchFamily="34" charset="-122"/>
                <a:cs typeface="Arial" pitchFamily="34" charset="-120"/>
              </a:rPr>
              <a:t>SONRA</a:t>
            </a:r>
            <a:endParaRPr lang="en-US" sz="1100" dirty="0"/>
          </a:p>
        </p:txBody>
      </p:sp>
      <p:sp>
        <p:nvSpPr>
          <p:cNvPr id="15" name="Text 13"/>
          <p:cNvSpPr txBox="1"/>
          <p:nvPr/>
        </p:nvSpPr>
        <p:spPr>
          <a:xfrm>
            <a:off x="6492240" y="2514600"/>
            <a:ext cx="4572000" cy="2011680"/>
          </a:xfrm>
          <a:prstGeom prst="rect">
            <a:avLst/>
          </a:prstGeom>
          <a:noFill/>
          <a:ln/>
        </p:spPr>
        <p:txBody>
          <a:bodyPr wrap="square" lIns="0" tIns="0" rIns="0" bIns="0" rtlCol="0" anchor="t"/>
          <a:lstStyle/>
          <a:p>
            <a:pPr indent="0" marL="0">
              <a:buNone/>
            </a:pPr>
            <a:r>
              <a:rPr lang="en-US" sz="1900" b="1" i="1" dirty="0">
                <a:solidFill>
                  <a:srgbClr val="FFFFFF"/>
                </a:solidFill>
                <a:latin typeface="Cambria" pitchFamily="34" charset="0"/>
                <a:ea typeface="Cambria" pitchFamily="34" charset="-122"/>
                <a:cs typeface="Cambria" pitchFamily="34" charset="-120"/>
              </a:rPr>
              <a:t>"IATF 16949 belgemiz var, PPAP seviye 3 dokümanımız hazır. Aylık 20.000 adet kapasitemiz, Almanya'ya 4 gün kara yolu."</a:t>
            </a:r>
            <a:endParaRPr lang="en-US" sz="1900" dirty="0"/>
          </a:p>
        </p:txBody>
      </p:sp>
      <p:sp>
        <p:nvSpPr>
          <p:cNvPr id="16" name="Text 14"/>
          <p:cNvSpPr txBox="1"/>
          <p:nvPr/>
        </p:nvSpPr>
        <p:spPr>
          <a:xfrm>
            <a:off x="868680" y="4937760"/>
            <a:ext cx="10424160" cy="457200"/>
          </a:xfrm>
          <a:prstGeom prst="rect">
            <a:avLst/>
          </a:prstGeom>
          <a:noFill/>
          <a:ln/>
        </p:spPr>
        <p:txBody>
          <a:bodyPr wrap="square" lIns="0" tIns="0" rIns="0" bIns="0" rtlCol="0" anchor="ctr"/>
          <a:lstStyle/>
          <a:p>
            <a:pPr algn="ctr" indent="0" marL="0">
              <a:buNone/>
            </a:pPr>
            <a:r>
              <a:rPr lang="en-US" sz="2000" b="1" i="1" dirty="0">
                <a:solidFill>
                  <a:srgbClr val="A78BFA"/>
                </a:solidFill>
                <a:latin typeface="Cambria" pitchFamily="34" charset="0"/>
                <a:ea typeface="Cambria" pitchFamily="34" charset="-122"/>
                <a:cs typeface="Cambria" pitchFamily="34" charset="-120"/>
              </a:rPr>
              <a:t>Her paylaşımda doğrulanabilir tek bir bilgi yeter.</a:t>
            </a:r>
            <a:endParaRPr lang="en-US" sz="2000" dirty="0"/>
          </a:p>
        </p:txBody>
      </p:sp>
      <p:sp>
        <p:nvSpPr>
          <p:cNvPr id="17" name="Text 15"/>
          <p:cNvSpPr txBox="1"/>
          <p:nvPr/>
        </p:nvSpPr>
        <p:spPr>
          <a:xfrm>
            <a:off x="868680" y="5760720"/>
            <a:ext cx="10424160" cy="274320"/>
          </a:xfrm>
          <a:prstGeom prst="rect">
            <a:avLst/>
          </a:prstGeom>
          <a:noFill/>
          <a:ln/>
        </p:spPr>
        <p:txBody>
          <a:bodyPr wrap="square" lIns="0" tIns="0" rIns="0" bIns="0" rtlCol="0" anchor="ctr"/>
          <a:lstStyle/>
          <a:p>
            <a:pPr indent="0" marL="0">
              <a:buNone/>
            </a:pPr>
            <a:r>
              <a:rPr lang="en-US" sz="1000" dirty="0">
                <a:solidFill>
                  <a:srgbClr val="777777"/>
                </a:solidFill>
                <a:latin typeface="Arial" pitchFamily="34" charset="0"/>
                <a:ea typeface="Arial" pitchFamily="34" charset="-122"/>
                <a:cs typeface="Arial" pitchFamily="34" charset="-120"/>
              </a:rPr>
              <a:t>Kurgusal örnek değerler.</a:t>
            </a:r>
            <a:endParaRPr lang="en-US" sz="1000" dirty="0"/>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name="Slide 29">
    <p:bg>
      <p:bgPr>
        <a:solidFill>
          <a:srgbClr val="EFEFEF"/>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9A9A9A"/>
            </a:solidFill>
            <a:prstDash val="solid"/>
          </a:ln>
        </p:spPr>
      </p:sp>
      <p:sp>
        <p:nvSpPr>
          <p:cNvPr id="3" name="Shape 1"/>
          <p:cNvSpPr/>
          <p:nvPr/>
        </p:nvSpPr>
        <p:spPr>
          <a:xfrm>
            <a:off x="658368" y="6199632"/>
            <a:ext cx="10844784" cy="0"/>
          </a:xfrm>
          <a:prstGeom prst="line">
            <a:avLst/>
          </a:prstGeom>
          <a:noFill/>
          <a:ln w="9525">
            <a:solidFill>
              <a:srgbClr val="9A9A9A"/>
            </a:solidFill>
            <a:prstDash val="solid"/>
          </a:ln>
        </p:spPr>
      </p:sp>
      <p:sp>
        <p:nvSpPr>
          <p:cNvPr id="4" name="Shape 2"/>
          <p:cNvSpPr/>
          <p:nvPr/>
        </p:nvSpPr>
        <p:spPr>
          <a:xfrm>
            <a:off x="658368" y="457200"/>
            <a:ext cx="0" cy="402336"/>
          </a:xfrm>
          <a:prstGeom prst="line">
            <a:avLst/>
          </a:prstGeom>
          <a:noFill/>
          <a:ln w="9525">
            <a:solidFill>
              <a:srgbClr val="9A9A9A"/>
            </a:solidFill>
            <a:prstDash val="solid"/>
          </a:ln>
        </p:spPr>
      </p:sp>
      <p:sp>
        <p:nvSpPr>
          <p:cNvPr id="5" name="Shape 3"/>
          <p:cNvSpPr/>
          <p:nvPr/>
        </p:nvSpPr>
        <p:spPr>
          <a:xfrm>
            <a:off x="658368" y="5998464"/>
            <a:ext cx="0" cy="402336"/>
          </a:xfrm>
          <a:prstGeom prst="line">
            <a:avLst/>
          </a:prstGeom>
          <a:noFill/>
          <a:ln w="9525">
            <a:solidFill>
              <a:srgbClr val="9A9A9A"/>
            </a:solidFill>
            <a:prstDash val="solid"/>
          </a:ln>
        </p:spPr>
      </p:sp>
      <p:sp>
        <p:nvSpPr>
          <p:cNvPr id="6" name="Shape 4"/>
          <p:cNvSpPr/>
          <p:nvPr/>
        </p:nvSpPr>
        <p:spPr>
          <a:xfrm>
            <a:off x="11503152" y="457200"/>
            <a:ext cx="0" cy="402336"/>
          </a:xfrm>
          <a:prstGeom prst="line">
            <a:avLst/>
          </a:prstGeom>
          <a:noFill/>
          <a:ln w="9525">
            <a:solidFill>
              <a:srgbClr val="9A9A9A"/>
            </a:solidFill>
            <a:prstDash val="solid"/>
          </a:ln>
        </p:spPr>
      </p:sp>
      <p:sp>
        <p:nvSpPr>
          <p:cNvPr id="7" name="Shape 5"/>
          <p:cNvSpPr/>
          <p:nvPr/>
        </p:nvSpPr>
        <p:spPr>
          <a:xfrm>
            <a:off x="11503152" y="5998464"/>
            <a:ext cx="0" cy="402336"/>
          </a:xfrm>
          <a:prstGeom prst="line">
            <a:avLst/>
          </a:prstGeom>
          <a:noFill/>
          <a:ln w="9525">
            <a:solidFill>
              <a:srgbClr val="9A9A9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6B6B6B"/>
                </a:solidFill>
                <a:latin typeface="Arial" pitchFamily="34" charset="0"/>
                <a:ea typeface="Arial" pitchFamily="34" charset="-122"/>
                <a:cs typeface="Arial" pitchFamily="34" charset="-120"/>
              </a:rPr>
              <a:t>KİM YAZAR, NE SIKLIKLA</a:t>
            </a:r>
            <a:endParaRPr lang="en-US" sz="1100" dirty="0"/>
          </a:p>
        </p:txBody>
      </p:sp>
      <p:sp>
        <p:nvSpPr>
          <p:cNvPr id="9" name="Text 7"/>
          <p:cNvSpPr txBox="1"/>
          <p:nvPr/>
        </p:nvSpPr>
        <p:spPr>
          <a:xfrm>
            <a:off x="822960" y="1188720"/>
            <a:ext cx="10515600" cy="731520"/>
          </a:xfrm>
          <a:prstGeom prst="rect">
            <a:avLst/>
          </a:prstGeom>
          <a:noFill/>
          <a:ln/>
        </p:spPr>
        <p:txBody>
          <a:bodyPr wrap="square" lIns="0" tIns="0" rIns="0" bIns="0" rtlCol="0" anchor="ctr"/>
          <a:lstStyle/>
          <a:p>
            <a:pPr algn="ctr" indent="0" marL="0">
              <a:buNone/>
            </a:pPr>
            <a:r>
              <a:rPr lang="en-US" sz="2800" dirty="0">
                <a:solidFill>
                  <a:srgbClr val="111111"/>
                </a:solidFill>
                <a:latin typeface="Arial" pitchFamily="34" charset="0"/>
                <a:ea typeface="Arial" pitchFamily="34" charset="-122"/>
                <a:cs typeface="Arial" pitchFamily="34" charset="-120"/>
              </a:rPr>
              <a:t>Haftada bir iki paylaşım, </a:t>
            </a:r>
            <a:pPr algn="ctr" indent="0" marL="0">
              <a:buNone/>
            </a:pPr>
            <a:r>
              <a:rPr lang="en-US" sz="2800" b="1" i="1" dirty="0">
                <a:solidFill>
                  <a:srgbClr val="6D4AE0"/>
                </a:solidFill>
                <a:latin typeface="Cambria" pitchFamily="34" charset="0"/>
                <a:ea typeface="Cambria" pitchFamily="34" charset="-122"/>
                <a:cs typeface="Cambria" pitchFamily="34" charset="-120"/>
              </a:rPr>
              <a:t>her birinde bir kanıt</a:t>
            </a:r>
            <a:endParaRPr lang="en-US" sz="2800" dirty="0"/>
          </a:p>
        </p:txBody>
      </p:sp>
      <p:sp>
        <p:nvSpPr>
          <p:cNvPr id="10" name="Text 8"/>
          <p:cNvSpPr txBox="1"/>
          <p:nvPr/>
        </p:nvSpPr>
        <p:spPr>
          <a:xfrm>
            <a:off x="941832" y="1828800"/>
            <a:ext cx="2606040" cy="256032"/>
          </a:xfrm>
          <a:prstGeom prst="rect">
            <a:avLst/>
          </a:prstGeom>
          <a:noFill/>
          <a:ln/>
        </p:spPr>
        <p:txBody>
          <a:bodyPr wrap="square" lIns="0" tIns="0" rIns="0" bIns="0" rtlCol="0" anchor="ctr"/>
          <a:lstStyle/>
          <a:p>
            <a:pPr indent="0" marL="0">
              <a:buNone/>
            </a:pPr>
            <a:r>
              <a:rPr lang="en-US" sz="1050" spc="200" kern="0" dirty="0">
                <a:solidFill>
                  <a:srgbClr val="777777"/>
                </a:solidFill>
                <a:latin typeface="Arial" pitchFamily="34" charset="0"/>
                <a:ea typeface="Arial" pitchFamily="34" charset="-122"/>
                <a:cs typeface="Arial" pitchFamily="34" charset="-120"/>
              </a:rPr>
              <a:t>KİM</a:t>
            </a:r>
            <a:endParaRPr lang="en-US" sz="1050" dirty="0"/>
          </a:p>
        </p:txBody>
      </p:sp>
      <p:sp>
        <p:nvSpPr>
          <p:cNvPr id="11" name="Text 9"/>
          <p:cNvSpPr txBox="1"/>
          <p:nvPr/>
        </p:nvSpPr>
        <p:spPr>
          <a:xfrm>
            <a:off x="3685032" y="1828800"/>
            <a:ext cx="3703320" cy="256032"/>
          </a:xfrm>
          <a:prstGeom prst="rect">
            <a:avLst/>
          </a:prstGeom>
          <a:noFill/>
          <a:ln/>
        </p:spPr>
        <p:txBody>
          <a:bodyPr wrap="square" lIns="0" tIns="0" rIns="0" bIns="0" rtlCol="0" anchor="ctr"/>
          <a:lstStyle/>
          <a:p>
            <a:pPr indent="0" marL="0">
              <a:buNone/>
            </a:pPr>
            <a:r>
              <a:rPr lang="en-US" sz="1050" spc="200" kern="0" dirty="0">
                <a:solidFill>
                  <a:srgbClr val="777777"/>
                </a:solidFill>
                <a:latin typeface="Arial" pitchFamily="34" charset="0"/>
                <a:ea typeface="Arial" pitchFamily="34" charset="-122"/>
                <a:cs typeface="Arial" pitchFamily="34" charset="-120"/>
              </a:rPr>
              <a:t>NE PAYLAŞIR</a:t>
            </a:r>
            <a:endParaRPr lang="en-US" sz="1050" dirty="0"/>
          </a:p>
        </p:txBody>
      </p:sp>
      <p:sp>
        <p:nvSpPr>
          <p:cNvPr id="12" name="Text 10"/>
          <p:cNvSpPr txBox="1"/>
          <p:nvPr/>
        </p:nvSpPr>
        <p:spPr>
          <a:xfrm>
            <a:off x="7525512" y="1828800"/>
            <a:ext cx="3703320" cy="256032"/>
          </a:xfrm>
          <a:prstGeom prst="rect">
            <a:avLst/>
          </a:prstGeom>
          <a:noFill/>
          <a:ln/>
        </p:spPr>
        <p:txBody>
          <a:bodyPr wrap="square" lIns="0" tIns="0" rIns="0" bIns="0" rtlCol="0" anchor="ctr"/>
          <a:lstStyle/>
          <a:p>
            <a:pPr indent="0" marL="0">
              <a:buNone/>
            </a:pPr>
            <a:r>
              <a:rPr lang="en-US" sz="1050" spc="200" kern="0" dirty="0">
                <a:solidFill>
                  <a:srgbClr val="6D4AE0"/>
                </a:solidFill>
                <a:latin typeface="Arial" pitchFamily="34" charset="0"/>
                <a:ea typeface="Arial" pitchFamily="34" charset="-122"/>
                <a:cs typeface="Arial" pitchFamily="34" charset="-120"/>
              </a:rPr>
              <a:t>ÖRNEK</a:t>
            </a:r>
            <a:endParaRPr lang="en-US" sz="1050" dirty="0"/>
          </a:p>
        </p:txBody>
      </p:sp>
      <p:sp>
        <p:nvSpPr>
          <p:cNvPr id="13" name="Shape 11"/>
          <p:cNvSpPr/>
          <p:nvPr/>
        </p:nvSpPr>
        <p:spPr>
          <a:xfrm>
            <a:off x="868680" y="2157984"/>
            <a:ext cx="10424160" cy="0"/>
          </a:xfrm>
          <a:prstGeom prst="line">
            <a:avLst/>
          </a:prstGeom>
          <a:noFill/>
          <a:ln w="9525">
            <a:solidFill>
              <a:srgbClr val="C2C2C2"/>
            </a:solidFill>
            <a:prstDash val="dash"/>
          </a:ln>
        </p:spPr>
      </p:sp>
      <p:sp>
        <p:nvSpPr>
          <p:cNvPr id="14" name="Text 12"/>
          <p:cNvSpPr txBox="1"/>
          <p:nvPr/>
        </p:nvSpPr>
        <p:spPr>
          <a:xfrm>
            <a:off x="941832" y="2194560"/>
            <a:ext cx="2560320" cy="676656"/>
          </a:xfrm>
          <a:prstGeom prst="rect">
            <a:avLst/>
          </a:prstGeom>
          <a:noFill/>
          <a:ln/>
        </p:spPr>
        <p:txBody>
          <a:bodyPr wrap="square" lIns="0" tIns="0" rIns="0" bIns="0" rtlCol="0" anchor="ctr"/>
          <a:lstStyle/>
          <a:p>
            <a:pPr indent="0" marL="0">
              <a:buNone/>
            </a:pPr>
            <a:r>
              <a:rPr lang="en-US" sz="1600" b="1" dirty="0">
                <a:solidFill>
                  <a:srgbClr val="111111"/>
                </a:solidFill>
                <a:latin typeface="Arial" pitchFamily="34" charset="0"/>
                <a:ea typeface="Arial" pitchFamily="34" charset="-122"/>
                <a:cs typeface="Arial" pitchFamily="34" charset="-120"/>
              </a:rPr>
              <a:t>Şirket sayfası</a:t>
            </a:r>
            <a:endParaRPr lang="en-US" sz="1600" dirty="0"/>
          </a:p>
        </p:txBody>
      </p:sp>
      <p:sp>
        <p:nvSpPr>
          <p:cNvPr id="15" name="Text 13"/>
          <p:cNvSpPr txBox="1"/>
          <p:nvPr/>
        </p:nvSpPr>
        <p:spPr>
          <a:xfrm>
            <a:off x="3685032" y="2194560"/>
            <a:ext cx="3657600" cy="676656"/>
          </a:xfrm>
          <a:prstGeom prst="rect">
            <a:avLst/>
          </a:prstGeom>
          <a:noFill/>
          <a:ln/>
        </p:spPr>
        <p:txBody>
          <a:bodyPr wrap="square" lIns="0" tIns="0" rIns="0" bIns="0" rtlCol="0" anchor="ctr"/>
          <a:lstStyle/>
          <a:p>
            <a:pPr indent="0" marL="0">
              <a:buNone/>
            </a:pPr>
            <a:r>
              <a:rPr lang="en-US" sz="1600" dirty="0">
                <a:solidFill>
                  <a:srgbClr val="333333"/>
                </a:solidFill>
                <a:latin typeface="Arial" pitchFamily="34" charset="0"/>
                <a:ea typeface="Arial" pitchFamily="34" charset="-122"/>
                <a:cs typeface="Arial" pitchFamily="34" charset="-120"/>
              </a:rPr>
              <a:t>Belge, kapasite, yeni pazar, teslim</a:t>
            </a:r>
            <a:endParaRPr lang="en-US" sz="1600" dirty="0"/>
          </a:p>
        </p:txBody>
      </p:sp>
      <p:sp>
        <p:nvSpPr>
          <p:cNvPr id="16" name="Text 14"/>
          <p:cNvSpPr txBox="1"/>
          <p:nvPr/>
        </p:nvSpPr>
        <p:spPr>
          <a:xfrm>
            <a:off x="7525512" y="2194560"/>
            <a:ext cx="3657600" cy="676656"/>
          </a:xfrm>
          <a:prstGeom prst="rect">
            <a:avLst/>
          </a:prstGeom>
          <a:noFill/>
          <a:ln/>
        </p:spPr>
        <p:txBody>
          <a:bodyPr wrap="square" lIns="0" tIns="0" rIns="0" bIns="0" rtlCol="0" anchor="ctr"/>
          <a:lstStyle/>
          <a:p>
            <a:pPr indent="0" marL="0">
              <a:buNone/>
            </a:pPr>
            <a:r>
              <a:rPr lang="en-US" sz="1600" b="1" dirty="0">
                <a:solidFill>
                  <a:srgbClr val="2A1C6B"/>
                </a:solidFill>
                <a:latin typeface="Arial" pitchFamily="34" charset="0"/>
                <a:ea typeface="Arial" pitchFamily="34" charset="-122"/>
                <a:cs typeface="Arial" pitchFamily="34" charset="-120"/>
              </a:rPr>
              <a:t>"Yeni hatla aylık kapasite 20.000 adete çıktı."</a:t>
            </a:r>
            <a:endParaRPr lang="en-US" sz="1600" dirty="0"/>
          </a:p>
        </p:txBody>
      </p:sp>
      <p:sp>
        <p:nvSpPr>
          <p:cNvPr id="17" name="Shape 15"/>
          <p:cNvSpPr/>
          <p:nvPr/>
        </p:nvSpPr>
        <p:spPr>
          <a:xfrm>
            <a:off x="868680" y="2907792"/>
            <a:ext cx="10424160" cy="0"/>
          </a:xfrm>
          <a:prstGeom prst="line">
            <a:avLst/>
          </a:prstGeom>
          <a:noFill/>
          <a:ln w="9525">
            <a:solidFill>
              <a:srgbClr val="C2C2C2"/>
            </a:solidFill>
            <a:prstDash val="dash"/>
          </a:ln>
        </p:spPr>
      </p:sp>
      <p:sp>
        <p:nvSpPr>
          <p:cNvPr id="18" name="Text 16"/>
          <p:cNvSpPr txBox="1"/>
          <p:nvPr/>
        </p:nvSpPr>
        <p:spPr>
          <a:xfrm>
            <a:off x="941832" y="2944368"/>
            <a:ext cx="2560320" cy="676656"/>
          </a:xfrm>
          <a:prstGeom prst="rect">
            <a:avLst/>
          </a:prstGeom>
          <a:noFill/>
          <a:ln/>
        </p:spPr>
        <p:txBody>
          <a:bodyPr wrap="square" lIns="0" tIns="0" rIns="0" bIns="0" rtlCol="0" anchor="ctr"/>
          <a:lstStyle/>
          <a:p>
            <a:pPr indent="0" marL="0">
              <a:buNone/>
            </a:pPr>
            <a:r>
              <a:rPr lang="en-US" sz="1600" b="1" dirty="0">
                <a:solidFill>
                  <a:srgbClr val="111111"/>
                </a:solidFill>
                <a:latin typeface="Arial" pitchFamily="34" charset="0"/>
                <a:ea typeface="Arial" pitchFamily="34" charset="-122"/>
                <a:cs typeface="Arial" pitchFamily="34" charset="-120"/>
              </a:rPr>
              <a:t>Yöneticiler</a:t>
            </a:r>
            <a:endParaRPr lang="en-US" sz="1600" dirty="0"/>
          </a:p>
        </p:txBody>
      </p:sp>
      <p:sp>
        <p:nvSpPr>
          <p:cNvPr id="19" name="Text 17"/>
          <p:cNvSpPr txBox="1"/>
          <p:nvPr/>
        </p:nvSpPr>
        <p:spPr>
          <a:xfrm>
            <a:off x="3685032" y="2944368"/>
            <a:ext cx="3657600" cy="676656"/>
          </a:xfrm>
          <a:prstGeom prst="rect">
            <a:avLst/>
          </a:prstGeom>
          <a:noFill/>
          <a:ln/>
        </p:spPr>
        <p:txBody>
          <a:bodyPr wrap="square" lIns="0" tIns="0" rIns="0" bIns="0" rtlCol="0" anchor="ctr"/>
          <a:lstStyle/>
          <a:p>
            <a:pPr indent="0" marL="0">
              <a:buNone/>
            </a:pPr>
            <a:r>
              <a:rPr lang="en-US" sz="1600" dirty="0">
                <a:solidFill>
                  <a:srgbClr val="333333"/>
                </a:solidFill>
                <a:latin typeface="Arial" pitchFamily="34" charset="0"/>
                <a:ea typeface="Arial" pitchFamily="34" charset="-122"/>
                <a:cs typeface="Arial" pitchFamily="34" charset="-120"/>
              </a:rPr>
              <a:t>Karar, sahadan gözlem, müşteri sorusu</a:t>
            </a:r>
            <a:endParaRPr lang="en-US" sz="1600" dirty="0"/>
          </a:p>
        </p:txBody>
      </p:sp>
      <p:sp>
        <p:nvSpPr>
          <p:cNvPr id="20" name="Text 18"/>
          <p:cNvSpPr txBox="1"/>
          <p:nvPr/>
        </p:nvSpPr>
        <p:spPr>
          <a:xfrm>
            <a:off x="7525512" y="2944368"/>
            <a:ext cx="3657600" cy="676656"/>
          </a:xfrm>
          <a:prstGeom prst="rect">
            <a:avLst/>
          </a:prstGeom>
          <a:noFill/>
          <a:ln/>
        </p:spPr>
        <p:txBody>
          <a:bodyPr wrap="square" lIns="0" tIns="0" rIns="0" bIns="0" rtlCol="0" anchor="ctr"/>
          <a:lstStyle/>
          <a:p>
            <a:pPr indent="0" marL="0">
              <a:buNone/>
            </a:pPr>
            <a:r>
              <a:rPr lang="en-US" sz="1600" b="1" dirty="0">
                <a:solidFill>
                  <a:srgbClr val="2A1C6B"/>
                </a:solidFill>
                <a:latin typeface="Arial" pitchFamily="34" charset="0"/>
                <a:ea typeface="Arial" pitchFamily="34" charset="-122"/>
                <a:cs typeface="Arial" pitchFamily="34" charset="-120"/>
              </a:rPr>
              <a:t>"Bu ay Alman alıcıların en çok sorduğu üç şey."</a:t>
            </a:r>
            <a:endParaRPr lang="en-US" sz="1600" dirty="0"/>
          </a:p>
        </p:txBody>
      </p:sp>
      <p:sp>
        <p:nvSpPr>
          <p:cNvPr id="21" name="Shape 19"/>
          <p:cNvSpPr/>
          <p:nvPr/>
        </p:nvSpPr>
        <p:spPr>
          <a:xfrm>
            <a:off x="868680" y="3657600"/>
            <a:ext cx="10424160" cy="0"/>
          </a:xfrm>
          <a:prstGeom prst="line">
            <a:avLst/>
          </a:prstGeom>
          <a:noFill/>
          <a:ln w="9525">
            <a:solidFill>
              <a:srgbClr val="C2C2C2"/>
            </a:solidFill>
            <a:prstDash val="dash"/>
          </a:ln>
        </p:spPr>
      </p:sp>
      <p:sp>
        <p:nvSpPr>
          <p:cNvPr id="22" name="Text 20"/>
          <p:cNvSpPr txBox="1"/>
          <p:nvPr/>
        </p:nvSpPr>
        <p:spPr>
          <a:xfrm>
            <a:off x="941832" y="3694176"/>
            <a:ext cx="2560320" cy="676656"/>
          </a:xfrm>
          <a:prstGeom prst="rect">
            <a:avLst/>
          </a:prstGeom>
          <a:noFill/>
          <a:ln/>
        </p:spPr>
        <p:txBody>
          <a:bodyPr wrap="square" lIns="0" tIns="0" rIns="0" bIns="0" rtlCol="0" anchor="ctr"/>
          <a:lstStyle/>
          <a:p>
            <a:pPr indent="0" marL="0">
              <a:buNone/>
            </a:pPr>
            <a:r>
              <a:rPr lang="en-US" sz="1600" b="1" dirty="0">
                <a:solidFill>
                  <a:srgbClr val="111111"/>
                </a:solidFill>
                <a:latin typeface="Arial" pitchFamily="34" charset="0"/>
                <a:ea typeface="Arial" pitchFamily="34" charset="-122"/>
                <a:cs typeface="Arial" pitchFamily="34" charset="-120"/>
              </a:rPr>
              <a:t>YouTube</a:t>
            </a:r>
            <a:endParaRPr lang="en-US" sz="1600" dirty="0"/>
          </a:p>
        </p:txBody>
      </p:sp>
      <p:sp>
        <p:nvSpPr>
          <p:cNvPr id="23" name="Text 21"/>
          <p:cNvSpPr txBox="1"/>
          <p:nvPr/>
        </p:nvSpPr>
        <p:spPr>
          <a:xfrm>
            <a:off x="3685032" y="3694176"/>
            <a:ext cx="3657600" cy="676656"/>
          </a:xfrm>
          <a:prstGeom prst="rect">
            <a:avLst/>
          </a:prstGeom>
          <a:noFill/>
          <a:ln/>
        </p:spPr>
        <p:txBody>
          <a:bodyPr wrap="square" lIns="0" tIns="0" rIns="0" bIns="0" rtlCol="0" anchor="ctr"/>
          <a:lstStyle/>
          <a:p>
            <a:pPr indent="0" marL="0">
              <a:buNone/>
            </a:pPr>
            <a:r>
              <a:rPr lang="en-US" sz="1600" dirty="0">
                <a:solidFill>
                  <a:srgbClr val="333333"/>
                </a:solidFill>
                <a:latin typeface="Arial" pitchFamily="34" charset="0"/>
                <a:ea typeface="Arial" pitchFamily="34" charset="-122"/>
                <a:cs typeface="Arial" pitchFamily="34" charset="-120"/>
              </a:rPr>
              <a:t>Fabrika turu, test, paketleme</a:t>
            </a:r>
            <a:endParaRPr lang="en-US" sz="1600" dirty="0"/>
          </a:p>
        </p:txBody>
      </p:sp>
      <p:sp>
        <p:nvSpPr>
          <p:cNvPr id="24" name="Text 22"/>
          <p:cNvSpPr txBox="1"/>
          <p:nvPr/>
        </p:nvSpPr>
        <p:spPr>
          <a:xfrm>
            <a:off x="7525512" y="3694176"/>
            <a:ext cx="3657600" cy="676656"/>
          </a:xfrm>
          <a:prstGeom prst="rect">
            <a:avLst/>
          </a:prstGeom>
          <a:noFill/>
          <a:ln/>
        </p:spPr>
        <p:txBody>
          <a:bodyPr wrap="square" lIns="0" tIns="0" rIns="0" bIns="0" rtlCol="0" anchor="ctr"/>
          <a:lstStyle/>
          <a:p>
            <a:pPr indent="0" marL="0">
              <a:buNone/>
            </a:pPr>
            <a:r>
              <a:rPr lang="en-US" sz="1600" b="1" dirty="0">
                <a:solidFill>
                  <a:srgbClr val="2A1C6B"/>
                </a:solidFill>
                <a:latin typeface="Arial" pitchFamily="34" charset="0"/>
                <a:ea typeface="Arial" pitchFamily="34" charset="-122"/>
                <a:cs typeface="Arial" pitchFamily="34" charset="-120"/>
              </a:rPr>
              <a:t>3 dakikalık üretim hattı videosu</a:t>
            </a:r>
            <a:endParaRPr lang="en-US" sz="1600" dirty="0"/>
          </a:p>
        </p:txBody>
      </p:sp>
      <p:sp>
        <p:nvSpPr>
          <p:cNvPr id="25" name="Shape 23"/>
          <p:cNvSpPr/>
          <p:nvPr/>
        </p:nvSpPr>
        <p:spPr>
          <a:xfrm>
            <a:off x="868680" y="4407408"/>
            <a:ext cx="10424160" cy="0"/>
          </a:xfrm>
          <a:prstGeom prst="line">
            <a:avLst/>
          </a:prstGeom>
          <a:noFill/>
          <a:ln w="9525">
            <a:solidFill>
              <a:srgbClr val="C2C2C2"/>
            </a:solidFill>
            <a:prstDash val="dash"/>
          </a:ln>
        </p:spPr>
      </p:sp>
      <p:sp>
        <p:nvSpPr>
          <p:cNvPr id="26" name="Shape 24"/>
          <p:cNvSpPr/>
          <p:nvPr/>
        </p:nvSpPr>
        <p:spPr>
          <a:xfrm>
            <a:off x="3566160" y="2157984"/>
            <a:ext cx="0" cy="2249424"/>
          </a:xfrm>
          <a:prstGeom prst="line">
            <a:avLst/>
          </a:prstGeom>
          <a:noFill/>
          <a:ln w="9525">
            <a:solidFill>
              <a:srgbClr val="C2C2C2"/>
            </a:solidFill>
            <a:prstDash val="dash"/>
          </a:ln>
        </p:spPr>
      </p:sp>
      <p:sp>
        <p:nvSpPr>
          <p:cNvPr id="27" name="Shape 25"/>
          <p:cNvSpPr/>
          <p:nvPr/>
        </p:nvSpPr>
        <p:spPr>
          <a:xfrm>
            <a:off x="7406640" y="2157984"/>
            <a:ext cx="0" cy="2249424"/>
          </a:xfrm>
          <a:prstGeom prst="line">
            <a:avLst/>
          </a:prstGeom>
          <a:noFill/>
          <a:ln w="9525">
            <a:solidFill>
              <a:srgbClr val="C2C2C2"/>
            </a:solidFill>
            <a:prstDash val="dash"/>
          </a:ln>
        </p:spPr>
      </p:sp>
      <p:sp>
        <p:nvSpPr>
          <p:cNvPr id="28" name="Text 26"/>
          <p:cNvSpPr txBox="1"/>
          <p:nvPr/>
        </p:nvSpPr>
        <p:spPr>
          <a:xfrm>
            <a:off x="868680" y="4937760"/>
            <a:ext cx="10424160" cy="457200"/>
          </a:xfrm>
          <a:prstGeom prst="rect">
            <a:avLst/>
          </a:prstGeom>
          <a:noFill/>
          <a:ln/>
        </p:spPr>
        <p:txBody>
          <a:bodyPr wrap="square" lIns="0" tIns="0" rIns="0" bIns="0" rtlCol="0" anchor="ctr"/>
          <a:lstStyle/>
          <a:p>
            <a:pPr algn="ctr" indent="0" marL="0">
              <a:buNone/>
            </a:pPr>
            <a:r>
              <a:rPr lang="en-US" sz="1800" b="1" i="1" dirty="0">
                <a:solidFill>
                  <a:srgbClr val="222222"/>
                </a:solidFill>
                <a:latin typeface="Cambria" pitchFamily="34" charset="0"/>
                <a:ea typeface="Cambria" pitchFamily="34" charset="-122"/>
                <a:cs typeface="Cambria" pitchFamily="34" charset="-120"/>
              </a:rPr>
              <a:t>Ayda 6 paylaşım, 6 doğrulanabilir bilgi. Bir yılda 70'ten fazla kanıt.</a:t>
            </a:r>
            <a:endParaRPr lang="en-US" sz="1800" dirty="0"/>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name="Slide 30">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3A3A3A"/>
            </a:solidFill>
            <a:prstDash val="solid"/>
          </a:ln>
        </p:spPr>
      </p:sp>
      <p:sp>
        <p:nvSpPr>
          <p:cNvPr id="3" name="Shape 1"/>
          <p:cNvSpPr/>
          <p:nvPr/>
        </p:nvSpPr>
        <p:spPr>
          <a:xfrm>
            <a:off x="658368" y="6199632"/>
            <a:ext cx="10844784" cy="0"/>
          </a:xfrm>
          <a:prstGeom prst="line">
            <a:avLst/>
          </a:prstGeom>
          <a:noFill/>
          <a:ln w="9525">
            <a:solidFill>
              <a:srgbClr val="3A3A3A"/>
            </a:solidFill>
            <a:prstDash val="solid"/>
          </a:ln>
        </p:spPr>
      </p:sp>
      <p:sp>
        <p:nvSpPr>
          <p:cNvPr id="4" name="Shape 2"/>
          <p:cNvSpPr/>
          <p:nvPr/>
        </p:nvSpPr>
        <p:spPr>
          <a:xfrm>
            <a:off x="658368" y="457200"/>
            <a:ext cx="0" cy="402336"/>
          </a:xfrm>
          <a:prstGeom prst="line">
            <a:avLst/>
          </a:prstGeom>
          <a:noFill/>
          <a:ln w="9525">
            <a:solidFill>
              <a:srgbClr val="3A3A3A"/>
            </a:solidFill>
            <a:prstDash val="solid"/>
          </a:ln>
        </p:spPr>
      </p:sp>
      <p:sp>
        <p:nvSpPr>
          <p:cNvPr id="5" name="Shape 3"/>
          <p:cNvSpPr/>
          <p:nvPr/>
        </p:nvSpPr>
        <p:spPr>
          <a:xfrm>
            <a:off x="658368" y="5998464"/>
            <a:ext cx="0" cy="402336"/>
          </a:xfrm>
          <a:prstGeom prst="line">
            <a:avLst/>
          </a:prstGeom>
          <a:noFill/>
          <a:ln w="9525">
            <a:solidFill>
              <a:srgbClr val="3A3A3A"/>
            </a:solidFill>
            <a:prstDash val="solid"/>
          </a:ln>
        </p:spPr>
      </p:sp>
      <p:sp>
        <p:nvSpPr>
          <p:cNvPr id="6" name="Shape 4"/>
          <p:cNvSpPr/>
          <p:nvPr/>
        </p:nvSpPr>
        <p:spPr>
          <a:xfrm>
            <a:off x="11503152" y="457200"/>
            <a:ext cx="0" cy="402336"/>
          </a:xfrm>
          <a:prstGeom prst="line">
            <a:avLst/>
          </a:prstGeom>
          <a:noFill/>
          <a:ln w="9525">
            <a:solidFill>
              <a:srgbClr val="3A3A3A"/>
            </a:solidFill>
            <a:prstDash val="solid"/>
          </a:ln>
        </p:spPr>
      </p:sp>
      <p:sp>
        <p:nvSpPr>
          <p:cNvPr id="7" name="Shape 5"/>
          <p:cNvSpPr/>
          <p:nvPr/>
        </p:nvSpPr>
        <p:spPr>
          <a:xfrm>
            <a:off x="11503152" y="5998464"/>
            <a:ext cx="0" cy="402336"/>
          </a:xfrm>
          <a:prstGeom prst="line">
            <a:avLst/>
          </a:prstGeom>
          <a:noFill/>
          <a:ln w="9525">
            <a:solidFill>
              <a:srgbClr val="3A3A3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8A8A8A"/>
                </a:solidFill>
                <a:latin typeface="Arial" pitchFamily="34" charset="0"/>
                <a:ea typeface="Arial" pitchFamily="34" charset="-122"/>
                <a:cs typeface="Arial" pitchFamily="34" charset="-120"/>
              </a:rPr>
              <a:t>LİNKEDIN'İ NASIL ÖLÇERİZ</a:t>
            </a:r>
            <a:endParaRPr lang="en-US" sz="1100" dirty="0"/>
          </a:p>
        </p:txBody>
      </p:sp>
      <p:sp>
        <p:nvSpPr>
          <p:cNvPr id="9" name="Text 7"/>
          <p:cNvSpPr txBox="1"/>
          <p:nvPr/>
        </p:nvSpPr>
        <p:spPr>
          <a:xfrm>
            <a:off x="822960" y="1188720"/>
            <a:ext cx="10515600" cy="731520"/>
          </a:xfrm>
          <a:prstGeom prst="rect">
            <a:avLst/>
          </a:prstGeom>
          <a:noFill/>
          <a:ln/>
        </p:spPr>
        <p:txBody>
          <a:bodyPr wrap="square" lIns="0" tIns="0" rIns="0" bIns="0" rtlCol="0" anchor="ctr"/>
          <a:lstStyle/>
          <a:p>
            <a:pPr algn="ctr" indent="0" marL="0">
              <a:buNone/>
            </a:pPr>
            <a:r>
              <a:rPr lang="en-US" sz="3200" dirty="0">
                <a:solidFill>
                  <a:srgbClr val="FFFFFF"/>
                </a:solidFill>
                <a:latin typeface="Arial" pitchFamily="34" charset="0"/>
                <a:ea typeface="Arial" pitchFamily="34" charset="-122"/>
                <a:cs typeface="Arial" pitchFamily="34" charset="-120"/>
              </a:rPr>
              <a:t>En ucuz ölçüm: </a:t>
            </a:r>
            <a:pPr algn="ctr" indent="0" marL="0">
              <a:buNone/>
            </a:pPr>
            <a:r>
              <a:rPr lang="en-US" sz="3200" b="1" i="1" dirty="0">
                <a:solidFill>
                  <a:srgbClr val="A78BFA"/>
                </a:solidFill>
                <a:latin typeface="Cambria" pitchFamily="34" charset="0"/>
                <a:ea typeface="Cambria" pitchFamily="34" charset="-122"/>
                <a:cs typeface="Cambria" pitchFamily="34" charset="-120"/>
              </a:rPr>
              <a:t>sormak</a:t>
            </a:r>
            <a:endParaRPr lang="en-US" sz="3200" dirty="0"/>
          </a:p>
        </p:txBody>
      </p:sp>
      <p:sp>
        <p:nvSpPr>
          <p:cNvPr id="10" name="Shape 8"/>
          <p:cNvSpPr/>
          <p:nvPr/>
        </p:nvSpPr>
        <p:spPr>
          <a:xfrm>
            <a:off x="868680" y="1965960"/>
            <a:ext cx="5074920" cy="3108960"/>
          </a:xfrm>
          <a:prstGeom prst="roundRect">
            <a:avLst>
              <a:gd name="adj" fmla="val 1176"/>
            </a:avLst>
          </a:prstGeom>
          <a:solidFill>
            <a:srgbClr val="2A2145"/>
          </a:solidFill>
          <a:ln w="9525">
            <a:solidFill>
              <a:srgbClr val="A78BFA"/>
            </a:solidFill>
            <a:prstDash val="solid"/>
          </a:ln>
        </p:spPr>
      </p:sp>
      <p:sp>
        <p:nvSpPr>
          <p:cNvPr id="11" name="Text 9"/>
          <p:cNvSpPr txBox="1"/>
          <p:nvPr/>
        </p:nvSpPr>
        <p:spPr>
          <a:xfrm>
            <a:off x="1143000" y="2121408"/>
            <a:ext cx="4572000" cy="256032"/>
          </a:xfrm>
          <a:prstGeom prst="rect">
            <a:avLst/>
          </a:prstGeom>
          <a:noFill/>
          <a:ln/>
        </p:spPr>
        <p:txBody>
          <a:bodyPr wrap="square" lIns="0" tIns="0" rIns="0" bIns="0" rtlCol="0" anchor="ctr"/>
          <a:lstStyle/>
          <a:p>
            <a:pPr indent="0" marL="0">
              <a:buNone/>
            </a:pPr>
            <a:r>
              <a:rPr lang="en-US" sz="1100" spc="240" kern="0" dirty="0">
                <a:solidFill>
                  <a:srgbClr val="A78BFA"/>
                </a:solidFill>
                <a:latin typeface="Arial" pitchFamily="34" charset="0"/>
                <a:ea typeface="Arial" pitchFamily="34" charset="-122"/>
                <a:cs typeface="Arial" pitchFamily="34" charset="-120"/>
              </a:rPr>
              <a:t>TEKLİF FORMUNA TEK SORU</a:t>
            </a:r>
            <a:endParaRPr lang="en-US" sz="1100" dirty="0"/>
          </a:p>
        </p:txBody>
      </p:sp>
      <p:sp>
        <p:nvSpPr>
          <p:cNvPr id="12" name="Text 10"/>
          <p:cNvSpPr txBox="1"/>
          <p:nvPr/>
        </p:nvSpPr>
        <p:spPr>
          <a:xfrm>
            <a:off x="1143000" y="2468880"/>
            <a:ext cx="4572000" cy="502920"/>
          </a:xfrm>
          <a:prstGeom prst="rect">
            <a:avLst/>
          </a:prstGeom>
          <a:noFill/>
          <a:ln/>
        </p:spPr>
        <p:txBody>
          <a:bodyPr wrap="square" lIns="0" tIns="0" rIns="0" bIns="0" rtlCol="0" anchor="ctr"/>
          <a:lstStyle/>
          <a:p>
            <a:pPr indent="0" marL="0">
              <a:buNone/>
            </a:pPr>
            <a:r>
              <a:rPr lang="en-US" sz="2200" b="1" i="1" dirty="0">
                <a:solidFill>
                  <a:srgbClr val="FFFFFF"/>
                </a:solidFill>
                <a:latin typeface="Cambria" pitchFamily="34" charset="0"/>
                <a:ea typeface="Cambria" pitchFamily="34" charset="-122"/>
                <a:cs typeface="Cambria" pitchFamily="34" charset="-120"/>
              </a:rPr>
              <a:t>Bizi ilk nerede duydunuz?</a:t>
            </a:r>
            <a:endParaRPr lang="en-US" sz="2200" dirty="0"/>
          </a:p>
        </p:txBody>
      </p:sp>
      <p:sp>
        <p:nvSpPr>
          <p:cNvPr id="13" name="Text 11"/>
          <p:cNvSpPr txBox="1"/>
          <p:nvPr/>
        </p:nvSpPr>
        <p:spPr>
          <a:xfrm>
            <a:off x="1234440" y="3063240"/>
            <a:ext cx="4572000" cy="301752"/>
          </a:xfrm>
          <a:prstGeom prst="rect">
            <a:avLst/>
          </a:prstGeom>
          <a:noFill/>
          <a:ln/>
        </p:spPr>
        <p:txBody>
          <a:bodyPr wrap="square" lIns="0" tIns="0" rIns="0" bIns="0" rtlCol="0" anchor="ctr"/>
          <a:lstStyle/>
          <a:p>
            <a:pPr indent="0" marL="0">
              <a:buNone/>
            </a:pPr>
            <a:r>
              <a:rPr lang="en-US" sz="1500" dirty="0">
                <a:solidFill>
                  <a:srgbClr val="CFCFCF"/>
                </a:solidFill>
                <a:latin typeface="Arial" pitchFamily="34" charset="0"/>
                <a:ea typeface="Arial" pitchFamily="34" charset="-122"/>
                <a:cs typeface="Arial" pitchFamily="34" charset="-120"/>
              </a:rPr>
              <a:t>○  Fuar</a:t>
            </a:r>
            <a:endParaRPr lang="en-US" sz="1500" dirty="0"/>
          </a:p>
        </p:txBody>
      </p:sp>
      <p:sp>
        <p:nvSpPr>
          <p:cNvPr id="14" name="Text 12"/>
          <p:cNvSpPr txBox="1"/>
          <p:nvPr/>
        </p:nvSpPr>
        <p:spPr>
          <a:xfrm>
            <a:off x="1234440" y="3383280"/>
            <a:ext cx="4572000" cy="301752"/>
          </a:xfrm>
          <a:prstGeom prst="rect">
            <a:avLst/>
          </a:prstGeom>
          <a:noFill/>
          <a:ln/>
        </p:spPr>
        <p:txBody>
          <a:bodyPr wrap="square" lIns="0" tIns="0" rIns="0" bIns="0" rtlCol="0" anchor="ctr"/>
          <a:lstStyle/>
          <a:p>
            <a:pPr indent="0" marL="0">
              <a:buNone/>
            </a:pPr>
            <a:r>
              <a:rPr lang="en-US" sz="1500" dirty="0">
                <a:solidFill>
                  <a:srgbClr val="CFCFCF"/>
                </a:solidFill>
                <a:latin typeface="Arial" pitchFamily="34" charset="0"/>
                <a:ea typeface="Arial" pitchFamily="34" charset="-122"/>
                <a:cs typeface="Arial" pitchFamily="34" charset="-120"/>
              </a:rPr>
              <a:t>○  Google araması</a:t>
            </a:r>
            <a:endParaRPr lang="en-US" sz="1500" dirty="0"/>
          </a:p>
        </p:txBody>
      </p:sp>
      <p:sp>
        <p:nvSpPr>
          <p:cNvPr id="15" name="Text 13"/>
          <p:cNvSpPr txBox="1"/>
          <p:nvPr/>
        </p:nvSpPr>
        <p:spPr>
          <a:xfrm>
            <a:off x="1234440" y="3703320"/>
            <a:ext cx="4572000" cy="301752"/>
          </a:xfrm>
          <a:prstGeom prst="rect">
            <a:avLst/>
          </a:prstGeom>
          <a:noFill/>
          <a:ln/>
        </p:spPr>
        <p:txBody>
          <a:bodyPr wrap="square" lIns="0" tIns="0" rIns="0" bIns="0" rtlCol="0" anchor="ctr"/>
          <a:lstStyle/>
          <a:p>
            <a:pPr indent="0" marL="0">
              <a:buNone/>
            </a:pPr>
            <a:r>
              <a:rPr lang="en-US" sz="1500" b="1" dirty="0">
                <a:solidFill>
                  <a:srgbClr val="A78BFA"/>
                </a:solidFill>
                <a:latin typeface="Arial" pitchFamily="34" charset="0"/>
                <a:ea typeface="Arial" pitchFamily="34" charset="-122"/>
                <a:cs typeface="Arial" pitchFamily="34" charset="-120"/>
              </a:rPr>
              <a:t>○  Yapay zekâ asistanı (ChatGPT, Gemini…)</a:t>
            </a:r>
            <a:endParaRPr lang="en-US" sz="1500" dirty="0"/>
          </a:p>
        </p:txBody>
      </p:sp>
      <p:sp>
        <p:nvSpPr>
          <p:cNvPr id="16" name="Text 14"/>
          <p:cNvSpPr txBox="1"/>
          <p:nvPr/>
        </p:nvSpPr>
        <p:spPr>
          <a:xfrm>
            <a:off x="1234440" y="4023360"/>
            <a:ext cx="4572000" cy="301752"/>
          </a:xfrm>
          <a:prstGeom prst="rect">
            <a:avLst/>
          </a:prstGeom>
          <a:noFill/>
          <a:ln/>
        </p:spPr>
        <p:txBody>
          <a:bodyPr wrap="square" lIns="0" tIns="0" rIns="0" bIns="0" rtlCol="0" anchor="ctr"/>
          <a:lstStyle/>
          <a:p>
            <a:pPr indent="0" marL="0">
              <a:buNone/>
            </a:pPr>
            <a:r>
              <a:rPr lang="en-US" sz="1500" b="1" dirty="0">
                <a:solidFill>
                  <a:srgbClr val="A78BFA"/>
                </a:solidFill>
                <a:latin typeface="Arial" pitchFamily="34" charset="0"/>
                <a:ea typeface="Arial" pitchFamily="34" charset="-122"/>
                <a:cs typeface="Arial" pitchFamily="34" charset="-120"/>
              </a:rPr>
              <a:t>○  LinkedIn</a:t>
            </a:r>
            <a:endParaRPr lang="en-US" sz="1500" dirty="0"/>
          </a:p>
        </p:txBody>
      </p:sp>
      <p:sp>
        <p:nvSpPr>
          <p:cNvPr id="17" name="Text 15"/>
          <p:cNvSpPr txBox="1"/>
          <p:nvPr/>
        </p:nvSpPr>
        <p:spPr>
          <a:xfrm>
            <a:off x="1234440" y="4343400"/>
            <a:ext cx="4572000" cy="301752"/>
          </a:xfrm>
          <a:prstGeom prst="rect">
            <a:avLst/>
          </a:prstGeom>
          <a:noFill/>
          <a:ln/>
        </p:spPr>
        <p:txBody>
          <a:bodyPr wrap="square" lIns="0" tIns="0" rIns="0" bIns="0" rtlCol="0" anchor="ctr"/>
          <a:lstStyle/>
          <a:p>
            <a:pPr indent="0" marL="0">
              <a:buNone/>
            </a:pPr>
            <a:r>
              <a:rPr lang="en-US" sz="1500" dirty="0">
                <a:solidFill>
                  <a:srgbClr val="CFCFCF"/>
                </a:solidFill>
                <a:latin typeface="Arial" pitchFamily="34" charset="0"/>
                <a:ea typeface="Arial" pitchFamily="34" charset="-122"/>
                <a:cs typeface="Arial" pitchFamily="34" charset="-120"/>
              </a:rPr>
              <a:t>○  Tavsiye</a:t>
            </a:r>
            <a:endParaRPr lang="en-US" sz="1500" dirty="0"/>
          </a:p>
        </p:txBody>
      </p:sp>
      <p:sp>
        <p:nvSpPr>
          <p:cNvPr id="18" name="Text 16"/>
          <p:cNvSpPr txBox="1"/>
          <p:nvPr/>
        </p:nvSpPr>
        <p:spPr>
          <a:xfrm>
            <a:off x="1234440" y="4663440"/>
            <a:ext cx="4572000" cy="301752"/>
          </a:xfrm>
          <a:prstGeom prst="rect">
            <a:avLst/>
          </a:prstGeom>
          <a:noFill/>
          <a:ln/>
        </p:spPr>
        <p:txBody>
          <a:bodyPr wrap="square" lIns="0" tIns="0" rIns="0" bIns="0" rtlCol="0" anchor="ctr"/>
          <a:lstStyle/>
          <a:p>
            <a:pPr indent="0" marL="0">
              <a:buNone/>
            </a:pPr>
            <a:r>
              <a:rPr lang="en-US" sz="1500" dirty="0">
                <a:solidFill>
                  <a:srgbClr val="CFCFCF"/>
                </a:solidFill>
                <a:latin typeface="Arial" pitchFamily="34" charset="0"/>
                <a:ea typeface="Arial" pitchFamily="34" charset="-122"/>
                <a:cs typeface="Arial" pitchFamily="34" charset="-120"/>
              </a:rPr>
              <a:t>○  Diğer</a:t>
            </a:r>
            <a:endParaRPr lang="en-US" sz="1500" dirty="0"/>
          </a:p>
        </p:txBody>
      </p:sp>
      <p:sp>
        <p:nvSpPr>
          <p:cNvPr id="19" name="Shape 17"/>
          <p:cNvSpPr/>
          <p:nvPr/>
        </p:nvSpPr>
        <p:spPr>
          <a:xfrm>
            <a:off x="6217920" y="1965960"/>
            <a:ext cx="5074920" cy="3108960"/>
          </a:xfrm>
          <a:prstGeom prst="roundRect">
            <a:avLst>
              <a:gd name="adj" fmla="val 1176"/>
            </a:avLst>
          </a:prstGeom>
          <a:solidFill>
            <a:srgbClr val="141414"/>
          </a:solidFill>
          <a:ln w="9525">
            <a:solidFill>
              <a:srgbClr val="3A3A3A"/>
            </a:solidFill>
            <a:prstDash val="solid"/>
          </a:ln>
        </p:spPr>
      </p:sp>
      <p:sp>
        <p:nvSpPr>
          <p:cNvPr id="20" name="Text 18"/>
          <p:cNvSpPr txBox="1"/>
          <p:nvPr/>
        </p:nvSpPr>
        <p:spPr>
          <a:xfrm>
            <a:off x="6492240" y="2121408"/>
            <a:ext cx="4572000" cy="256032"/>
          </a:xfrm>
          <a:prstGeom prst="rect">
            <a:avLst/>
          </a:prstGeom>
          <a:noFill/>
          <a:ln/>
        </p:spPr>
        <p:txBody>
          <a:bodyPr wrap="square" lIns="0" tIns="0" rIns="0" bIns="0" rtlCol="0" anchor="ctr"/>
          <a:lstStyle/>
          <a:p>
            <a:pPr indent="0" marL="0">
              <a:buNone/>
            </a:pPr>
            <a:r>
              <a:rPr lang="en-US" sz="1100" spc="240" kern="0" dirty="0">
                <a:solidFill>
                  <a:srgbClr val="8A8A8A"/>
                </a:solidFill>
                <a:latin typeface="Arial" pitchFamily="34" charset="0"/>
                <a:ea typeface="Arial" pitchFamily="34" charset="-122"/>
                <a:cs typeface="Arial" pitchFamily="34" charset="-120"/>
              </a:rPr>
              <a:t>NEDEN ÖNEMLİ</a:t>
            </a:r>
            <a:endParaRPr lang="en-US" sz="1100" dirty="0"/>
          </a:p>
        </p:txBody>
      </p:sp>
      <p:sp>
        <p:nvSpPr>
          <p:cNvPr id="21" name="Text 19"/>
          <p:cNvSpPr txBox="1"/>
          <p:nvPr/>
        </p:nvSpPr>
        <p:spPr>
          <a:xfrm>
            <a:off x="6492240" y="2514600"/>
            <a:ext cx="4572000" cy="2377440"/>
          </a:xfrm>
          <a:prstGeom prst="rect">
            <a:avLst/>
          </a:prstGeom>
          <a:noFill/>
          <a:ln/>
        </p:spPr>
        <p:txBody>
          <a:bodyPr wrap="square" lIns="0" tIns="0" rIns="0" bIns="0" rtlCol="0" anchor="t"/>
          <a:lstStyle/>
          <a:p>
            <a:pPr indent="0" marL="0">
              <a:buNone/>
            </a:pPr>
            <a:r>
              <a:rPr lang="en-US" sz="1700" dirty="0">
                <a:solidFill>
                  <a:srgbClr val="DDDDDD"/>
                </a:solidFill>
                <a:latin typeface="Arial" pitchFamily="34" charset="0"/>
                <a:ea typeface="Arial" pitchFamily="34" charset="-122"/>
                <a:cs typeface="Arial" pitchFamily="34" charset="-120"/>
              </a:rPr>
              <a:t>Yapay zekâdan ve LinkedIn'den gelen alıcı analitikte çoğu zaman "doğrudan trafik" görünür. Sormazsanız bu etkiyi hiç görmezsiniz.</a:t>
            </a:r>
            <a:endParaRPr lang="en-US" sz="1700" dirty="0"/>
          </a:p>
        </p:txBody>
      </p:sp>
      <p:sp>
        <p:nvSpPr>
          <p:cNvPr id="22" name="Text 20"/>
          <p:cNvSpPr txBox="1"/>
          <p:nvPr/>
        </p:nvSpPr>
        <p:spPr>
          <a:xfrm>
            <a:off x="868680" y="5303520"/>
            <a:ext cx="10424160" cy="457200"/>
          </a:xfrm>
          <a:prstGeom prst="rect">
            <a:avLst/>
          </a:prstGeom>
          <a:noFill/>
          <a:ln/>
        </p:spPr>
        <p:txBody>
          <a:bodyPr wrap="square" lIns="0" tIns="0" rIns="0" bIns="0" rtlCol="0" anchor="ctr"/>
          <a:lstStyle/>
          <a:p>
            <a:pPr algn="ctr" indent="0" marL="0">
              <a:buNone/>
            </a:pPr>
            <a:r>
              <a:rPr lang="en-US" sz="1800" b="1" i="1" dirty="0">
                <a:solidFill>
                  <a:srgbClr val="A78BFA"/>
                </a:solidFill>
                <a:latin typeface="Cambria" pitchFamily="34" charset="0"/>
                <a:ea typeface="Cambria" pitchFamily="34" charset="-122"/>
                <a:cs typeface="Cambria" pitchFamily="34" charset="-120"/>
              </a:rPr>
              <a:t>Üç ay sonra cevaplara bakın; hangi kanal çalışıyor, görürsünüz.</a:t>
            </a:r>
            <a:endParaRPr lang="en-US" sz="1800" dirty="0"/>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name="Slide 1">
    <p:bg>
      <p:bgPr>
        <a:solidFill>
          <a:srgbClr val="EFEFEF"/>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9A9A9A"/>
            </a:solidFill>
            <a:prstDash val="solid"/>
          </a:ln>
        </p:spPr>
      </p:sp>
      <p:sp>
        <p:nvSpPr>
          <p:cNvPr id="3" name="Shape 1"/>
          <p:cNvSpPr/>
          <p:nvPr/>
        </p:nvSpPr>
        <p:spPr>
          <a:xfrm>
            <a:off x="658368" y="6199632"/>
            <a:ext cx="10844784" cy="0"/>
          </a:xfrm>
          <a:prstGeom prst="line">
            <a:avLst/>
          </a:prstGeom>
          <a:noFill/>
          <a:ln w="9525">
            <a:solidFill>
              <a:srgbClr val="9A9A9A"/>
            </a:solidFill>
            <a:prstDash val="solid"/>
          </a:ln>
        </p:spPr>
      </p:sp>
      <p:sp>
        <p:nvSpPr>
          <p:cNvPr id="4" name="Shape 2"/>
          <p:cNvSpPr/>
          <p:nvPr/>
        </p:nvSpPr>
        <p:spPr>
          <a:xfrm>
            <a:off x="658368" y="457200"/>
            <a:ext cx="0" cy="402336"/>
          </a:xfrm>
          <a:prstGeom prst="line">
            <a:avLst/>
          </a:prstGeom>
          <a:noFill/>
          <a:ln w="9525">
            <a:solidFill>
              <a:srgbClr val="9A9A9A"/>
            </a:solidFill>
            <a:prstDash val="solid"/>
          </a:ln>
        </p:spPr>
      </p:sp>
      <p:sp>
        <p:nvSpPr>
          <p:cNvPr id="5" name="Shape 3"/>
          <p:cNvSpPr/>
          <p:nvPr/>
        </p:nvSpPr>
        <p:spPr>
          <a:xfrm>
            <a:off x="658368" y="5998464"/>
            <a:ext cx="0" cy="402336"/>
          </a:xfrm>
          <a:prstGeom prst="line">
            <a:avLst/>
          </a:prstGeom>
          <a:noFill/>
          <a:ln w="9525">
            <a:solidFill>
              <a:srgbClr val="9A9A9A"/>
            </a:solidFill>
            <a:prstDash val="solid"/>
          </a:ln>
        </p:spPr>
      </p:sp>
      <p:sp>
        <p:nvSpPr>
          <p:cNvPr id="6" name="Shape 4"/>
          <p:cNvSpPr/>
          <p:nvPr/>
        </p:nvSpPr>
        <p:spPr>
          <a:xfrm>
            <a:off x="11503152" y="457200"/>
            <a:ext cx="0" cy="402336"/>
          </a:xfrm>
          <a:prstGeom prst="line">
            <a:avLst/>
          </a:prstGeom>
          <a:noFill/>
          <a:ln w="9525">
            <a:solidFill>
              <a:srgbClr val="9A9A9A"/>
            </a:solidFill>
            <a:prstDash val="solid"/>
          </a:ln>
        </p:spPr>
      </p:sp>
      <p:sp>
        <p:nvSpPr>
          <p:cNvPr id="7" name="Shape 5"/>
          <p:cNvSpPr/>
          <p:nvPr/>
        </p:nvSpPr>
        <p:spPr>
          <a:xfrm>
            <a:off x="11503152" y="5998464"/>
            <a:ext cx="0" cy="402336"/>
          </a:xfrm>
          <a:prstGeom prst="line">
            <a:avLst/>
          </a:prstGeom>
          <a:noFill/>
          <a:ln w="9525">
            <a:solidFill>
              <a:srgbClr val="9A9A9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6B6B6B"/>
                </a:solidFill>
                <a:latin typeface="Arial" pitchFamily="34" charset="0"/>
                <a:ea typeface="Arial" pitchFamily="34" charset="-122"/>
                <a:cs typeface="Arial" pitchFamily="34" charset="-120"/>
              </a:rPr>
              <a:t>FOTOĞRAFINI ÇEKİN · BU HAFTA YAPIN</a:t>
            </a:r>
            <a:endParaRPr lang="en-US" sz="1100" dirty="0"/>
          </a:p>
        </p:txBody>
      </p:sp>
      <p:sp>
        <p:nvSpPr>
          <p:cNvPr id="9" name="Text 7"/>
          <p:cNvSpPr txBox="1"/>
          <p:nvPr/>
        </p:nvSpPr>
        <p:spPr>
          <a:xfrm>
            <a:off x="822960" y="1188720"/>
            <a:ext cx="10515600" cy="731520"/>
          </a:xfrm>
          <a:prstGeom prst="rect">
            <a:avLst/>
          </a:prstGeom>
          <a:noFill/>
          <a:ln/>
        </p:spPr>
        <p:txBody>
          <a:bodyPr wrap="square" lIns="0" tIns="0" rIns="0" bIns="0" rtlCol="0" anchor="ctr"/>
          <a:lstStyle/>
          <a:p>
            <a:pPr algn="ctr" indent="0" marL="0">
              <a:buNone/>
            </a:pPr>
            <a:r>
              <a:rPr lang="en-US" sz="3000" dirty="0">
                <a:solidFill>
                  <a:srgbClr val="111111"/>
                </a:solidFill>
                <a:latin typeface="Arial" pitchFamily="34" charset="0"/>
                <a:ea typeface="Arial" pitchFamily="34" charset="-122"/>
                <a:cs typeface="Arial" pitchFamily="34" charset="-120"/>
              </a:rPr>
              <a:t>Atölye: </a:t>
            </a:r>
            <a:pPr algn="ctr" indent="0" marL="0">
              <a:buNone/>
            </a:pPr>
            <a:r>
              <a:rPr lang="en-US" sz="3000" b="1" i="1" dirty="0">
                <a:solidFill>
                  <a:srgbClr val="6D4AE0"/>
                </a:solidFill>
                <a:latin typeface="Cambria" pitchFamily="34" charset="0"/>
                <a:ea typeface="Cambria" pitchFamily="34" charset="-122"/>
                <a:cs typeface="Cambria" pitchFamily="34" charset="-120"/>
              </a:rPr>
              <a:t>beş adımda kendi teşhisiniz</a:t>
            </a:r>
            <a:endParaRPr lang="en-US" sz="3000" dirty="0"/>
          </a:p>
        </p:txBody>
      </p:sp>
      <p:sp>
        <p:nvSpPr>
          <p:cNvPr id="10" name="Text 8"/>
          <p:cNvSpPr txBox="1"/>
          <p:nvPr/>
        </p:nvSpPr>
        <p:spPr>
          <a:xfrm>
            <a:off x="941832" y="1920240"/>
            <a:ext cx="685800" cy="256032"/>
          </a:xfrm>
          <a:prstGeom prst="rect">
            <a:avLst/>
          </a:prstGeom>
          <a:noFill/>
          <a:ln/>
        </p:spPr>
        <p:txBody>
          <a:bodyPr wrap="square" lIns="0" tIns="0" rIns="0" bIns="0" rtlCol="0" anchor="ctr"/>
          <a:lstStyle/>
          <a:p>
            <a:pPr indent="0" marL="0">
              <a:buNone/>
            </a:pPr>
            <a:r>
              <a:rPr lang="en-US" sz="1050" spc="200" kern="0" dirty="0">
                <a:solidFill>
                  <a:srgbClr val="777777"/>
                </a:solidFill>
                <a:latin typeface="Arial" pitchFamily="34" charset="0"/>
                <a:ea typeface="Arial" pitchFamily="34" charset="-122"/>
                <a:cs typeface="Arial" pitchFamily="34" charset="-120"/>
              </a:rPr>
              <a:t>ADIM</a:t>
            </a:r>
            <a:endParaRPr lang="en-US" sz="1050" dirty="0"/>
          </a:p>
        </p:txBody>
      </p:sp>
      <p:sp>
        <p:nvSpPr>
          <p:cNvPr id="11" name="Text 9"/>
          <p:cNvSpPr txBox="1"/>
          <p:nvPr/>
        </p:nvSpPr>
        <p:spPr>
          <a:xfrm>
            <a:off x="1764792" y="1920240"/>
            <a:ext cx="5897880" cy="256032"/>
          </a:xfrm>
          <a:prstGeom prst="rect">
            <a:avLst/>
          </a:prstGeom>
          <a:noFill/>
          <a:ln/>
        </p:spPr>
        <p:txBody>
          <a:bodyPr wrap="square" lIns="0" tIns="0" rIns="0" bIns="0" rtlCol="0" anchor="ctr"/>
          <a:lstStyle/>
          <a:p>
            <a:pPr indent="0" marL="0">
              <a:buNone/>
            </a:pPr>
            <a:r>
              <a:rPr lang="en-US" sz="1050" spc="200" kern="0" dirty="0">
                <a:solidFill>
                  <a:srgbClr val="777777"/>
                </a:solidFill>
                <a:latin typeface="Arial" pitchFamily="34" charset="0"/>
                <a:ea typeface="Arial" pitchFamily="34" charset="-122"/>
                <a:cs typeface="Arial" pitchFamily="34" charset="-120"/>
              </a:rPr>
              <a:t>NE YAPACAKSINIZ</a:t>
            </a:r>
            <a:endParaRPr lang="en-US" sz="1050" dirty="0"/>
          </a:p>
        </p:txBody>
      </p:sp>
      <p:sp>
        <p:nvSpPr>
          <p:cNvPr id="12" name="Text 10"/>
          <p:cNvSpPr txBox="1"/>
          <p:nvPr/>
        </p:nvSpPr>
        <p:spPr>
          <a:xfrm>
            <a:off x="7799832" y="1920240"/>
            <a:ext cx="3429000" cy="256032"/>
          </a:xfrm>
          <a:prstGeom prst="rect">
            <a:avLst/>
          </a:prstGeom>
          <a:noFill/>
          <a:ln/>
        </p:spPr>
        <p:txBody>
          <a:bodyPr wrap="square" lIns="0" tIns="0" rIns="0" bIns="0" rtlCol="0" anchor="ctr"/>
          <a:lstStyle/>
          <a:p>
            <a:pPr indent="0" marL="0">
              <a:buNone/>
            </a:pPr>
            <a:r>
              <a:rPr lang="en-US" sz="1050" spc="200" kern="0" dirty="0">
                <a:solidFill>
                  <a:srgbClr val="6D4AE0"/>
                </a:solidFill>
                <a:latin typeface="Arial" pitchFamily="34" charset="0"/>
                <a:ea typeface="Arial" pitchFamily="34" charset="-122"/>
                <a:cs typeface="Arial" pitchFamily="34" charset="-120"/>
              </a:rPr>
              <a:t>ELİNİZDE OLACAK</a:t>
            </a:r>
            <a:endParaRPr lang="en-US" sz="1050" dirty="0"/>
          </a:p>
        </p:txBody>
      </p:sp>
      <p:sp>
        <p:nvSpPr>
          <p:cNvPr id="13" name="Shape 11"/>
          <p:cNvSpPr/>
          <p:nvPr/>
        </p:nvSpPr>
        <p:spPr>
          <a:xfrm>
            <a:off x="868680" y="2249424"/>
            <a:ext cx="10424160" cy="0"/>
          </a:xfrm>
          <a:prstGeom prst="line">
            <a:avLst/>
          </a:prstGeom>
          <a:noFill/>
          <a:ln w="9525">
            <a:solidFill>
              <a:srgbClr val="C2C2C2"/>
            </a:solidFill>
            <a:prstDash val="dash"/>
          </a:ln>
        </p:spPr>
      </p:sp>
      <p:sp>
        <p:nvSpPr>
          <p:cNvPr id="14" name="Text 12"/>
          <p:cNvSpPr txBox="1"/>
          <p:nvPr/>
        </p:nvSpPr>
        <p:spPr>
          <a:xfrm>
            <a:off x="941832" y="2286000"/>
            <a:ext cx="640080" cy="566928"/>
          </a:xfrm>
          <a:prstGeom prst="rect">
            <a:avLst/>
          </a:prstGeom>
          <a:noFill/>
          <a:ln/>
        </p:spPr>
        <p:txBody>
          <a:bodyPr wrap="square" lIns="0" tIns="0" rIns="0" bIns="0" rtlCol="0" anchor="ctr"/>
          <a:lstStyle/>
          <a:p>
            <a:pPr indent="0" marL="0">
              <a:buNone/>
            </a:pPr>
            <a:r>
              <a:rPr lang="en-US" sz="1450" b="1" dirty="0">
                <a:solidFill>
                  <a:srgbClr val="111111"/>
                </a:solidFill>
                <a:latin typeface="Arial" pitchFamily="34" charset="0"/>
                <a:ea typeface="Arial" pitchFamily="34" charset="-122"/>
                <a:cs typeface="Arial" pitchFamily="34" charset="-120"/>
              </a:rPr>
              <a:t>1</a:t>
            </a:r>
            <a:endParaRPr lang="en-US" sz="1450" dirty="0"/>
          </a:p>
        </p:txBody>
      </p:sp>
      <p:sp>
        <p:nvSpPr>
          <p:cNvPr id="15" name="Text 13"/>
          <p:cNvSpPr txBox="1"/>
          <p:nvPr/>
        </p:nvSpPr>
        <p:spPr>
          <a:xfrm>
            <a:off x="1764792" y="2286000"/>
            <a:ext cx="5852160" cy="566928"/>
          </a:xfrm>
          <a:prstGeom prst="rect">
            <a:avLst/>
          </a:prstGeom>
          <a:noFill/>
          <a:ln/>
        </p:spPr>
        <p:txBody>
          <a:bodyPr wrap="square" lIns="0" tIns="0" rIns="0" bIns="0" rtlCol="0" anchor="ctr"/>
          <a:lstStyle/>
          <a:p>
            <a:pPr indent="0" marL="0">
              <a:buNone/>
            </a:pPr>
            <a:r>
              <a:rPr lang="en-US" sz="1450" dirty="0">
                <a:solidFill>
                  <a:srgbClr val="333333"/>
                </a:solidFill>
                <a:latin typeface="Arial" pitchFamily="34" charset="0"/>
                <a:ea typeface="Arial" pitchFamily="34" charset="-122"/>
                <a:cs typeface="Arial" pitchFamily="34" charset="-120"/>
              </a:rPr>
              <a:t>Bir hedef pazar, bir ürün ve o ürünü alan bir müşteri tipi seçin.</a:t>
            </a:r>
            <a:endParaRPr lang="en-US" sz="1450" dirty="0"/>
          </a:p>
        </p:txBody>
      </p:sp>
      <p:sp>
        <p:nvSpPr>
          <p:cNvPr id="16" name="Text 14"/>
          <p:cNvSpPr txBox="1"/>
          <p:nvPr/>
        </p:nvSpPr>
        <p:spPr>
          <a:xfrm>
            <a:off x="7799832" y="2286000"/>
            <a:ext cx="3383280" cy="566928"/>
          </a:xfrm>
          <a:prstGeom prst="rect">
            <a:avLst/>
          </a:prstGeom>
          <a:noFill/>
          <a:ln/>
        </p:spPr>
        <p:txBody>
          <a:bodyPr wrap="square" lIns="0" tIns="0" rIns="0" bIns="0" rtlCol="0" anchor="ctr"/>
          <a:lstStyle/>
          <a:p>
            <a:pPr indent="0" marL="0">
              <a:buNone/>
            </a:pPr>
            <a:r>
              <a:rPr lang="en-US" sz="1450" b="1" dirty="0">
                <a:solidFill>
                  <a:srgbClr val="2A1C6B"/>
                </a:solidFill>
                <a:latin typeface="Arial" pitchFamily="34" charset="0"/>
                <a:ea typeface="Arial" pitchFamily="34" charset="-122"/>
                <a:cs typeface="Arial" pitchFamily="34" charset="-120"/>
              </a:rPr>
              <a:t>Tek cümlelik pilot kapsamı</a:t>
            </a:r>
            <a:endParaRPr lang="en-US" sz="1450" dirty="0"/>
          </a:p>
        </p:txBody>
      </p:sp>
      <p:sp>
        <p:nvSpPr>
          <p:cNvPr id="17" name="Shape 15"/>
          <p:cNvSpPr/>
          <p:nvPr/>
        </p:nvSpPr>
        <p:spPr>
          <a:xfrm>
            <a:off x="868680" y="2889504"/>
            <a:ext cx="10424160" cy="0"/>
          </a:xfrm>
          <a:prstGeom prst="line">
            <a:avLst/>
          </a:prstGeom>
          <a:noFill/>
          <a:ln w="9525">
            <a:solidFill>
              <a:srgbClr val="C2C2C2"/>
            </a:solidFill>
            <a:prstDash val="dash"/>
          </a:ln>
        </p:spPr>
      </p:sp>
      <p:sp>
        <p:nvSpPr>
          <p:cNvPr id="18" name="Text 16"/>
          <p:cNvSpPr txBox="1"/>
          <p:nvPr/>
        </p:nvSpPr>
        <p:spPr>
          <a:xfrm>
            <a:off x="941832" y="2926080"/>
            <a:ext cx="640080" cy="566928"/>
          </a:xfrm>
          <a:prstGeom prst="rect">
            <a:avLst/>
          </a:prstGeom>
          <a:noFill/>
          <a:ln/>
        </p:spPr>
        <p:txBody>
          <a:bodyPr wrap="square" lIns="0" tIns="0" rIns="0" bIns="0" rtlCol="0" anchor="ctr"/>
          <a:lstStyle/>
          <a:p>
            <a:pPr indent="0" marL="0">
              <a:buNone/>
            </a:pPr>
            <a:r>
              <a:rPr lang="en-US" sz="1450" b="1" dirty="0">
                <a:solidFill>
                  <a:srgbClr val="111111"/>
                </a:solidFill>
                <a:latin typeface="Arial" pitchFamily="34" charset="0"/>
                <a:ea typeface="Arial" pitchFamily="34" charset="-122"/>
                <a:cs typeface="Arial" pitchFamily="34" charset="-120"/>
              </a:rPr>
              <a:t>2</a:t>
            </a:r>
            <a:endParaRPr lang="en-US" sz="1450" dirty="0"/>
          </a:p>
        </p:txBody>
      </p:sp>
      <p:sp>
        <p:nvSpPr>
          <p:cNvPr id="19" name="Text 17"/>
          <p:cNvSpPr txBox="1"/>
          <p:nvPr/>
        </p:nvSpPr>
        <p:spPr>
          <a:xfrm>
            <a:off x="1764792" y="2926080"/>
            <a:ext cx="5852160" cy="566928"/>
          </a:xfrm>
          <a:prstGeom prst="rect">
            <a:avLst/>
          </a:prstGeom>
          <a:noFill/>
          <a:ln/>
        </p:spPr>
        <p:txBody>
          <a:bodyPr wrap="square" lIns="0" tIns="0" rIns="0" bIns="0" rtlCol="0" anchor="ctr"/>
          <a:lstStyle/>
          <a:p>
            <a:pPr indent="0" marL="0">
              <a:buNone/>
            </a:pPr>
            <a:r>
              <a:rPr lang="en-US" sz="1450" dirty="0">
                <a:solidFill>
                  <a:srgbClr val="333333"/>
                </a:solidFill>
                <a:latin typeface="Arial" pitchFamily="34" charset="0"/>
                <a:ea typeface="Arial" pitchFamily="34" charset="-122"/>
                <a:cs typeface="Arial" pitchFamily="34" charset="-120"/>
              </a:rPr>
              <a:t>ChatGPT, Gemini ve Perplexity'ye marka adınızı yazmadan, alıcınızın soracağı soruyu sorun.</a:t>
            </a:r>
            <a:endParaRPr lang="en-US" sz="1450" dirty="0"/>
          </a:p>
        </p:txBody>
      </p:sp>
      <p:sp>
        <p:nvSpPr>
          <p:cNvPr id="20" name="Text 18"/>
          <p:cNvSpPr txBox="1"/>
          <p:nvPr/>
        </p:nvSpPr>
        <p:spPr>
          <a:xfrm>
            <a:off x="7799832" y="2926080"/>
            <a:ext cx="3383280" cy="566928"/>
          </a:xfrm>
          <a:prstGeom prst="rect">
            <a:avLst/>
          </a:prstGeom>
          <a:noFill/>
          <a:ln/>
        </p:spPr>
        <p:txBody>
          <a:bodyPr wrap="square" lIns="0" tIns="0" rIns="0" bIns="0" rtlCol="0" anchor="ctr"/>
          <a:lstStyle/>
          <a:p>
            <a:pPr indent="0" marL="0">
              <a:buNone/>
            </a:pPr>
            <a:r>
              <a:rPr lang="en-US" sz="1450" b="1" dirty="0">
                <a:solidFill>
                  <a:srgbClr val="2A1C6B"/>
                </a:solidFill>
                <a:latin typeface="Arial" pitchFamily="34" charset="0"/>
                <a:ea typeface="Arial" pitchFamily="34" charset="-122"/>
                <a:cs typeface="Arial" pitchFamily="34" charset="-120"/>
              </a:rPr>
              <a:t>Üç cevabın ekran görüntüsü</a:t>
            </a:r>
            <a:endParaRPr lang="en-US" sz="1450" dirty="0"/>
          </a:p>
        </p:txBody>
      </p:sp>
      <p:sp>
        <p:nvSpPr>
          <p:cNvPr id="21" name="Shape 19"/>
          <p:cNvSpPr/>
          <p:nvPr/>
        </p:nvSpPr>
        <p:spPr>
          <a:xfrm>
            <a:off x="868680" y="3529584"/>
            <a:ext cx="10424160" cy="0"/>
          </a:xfrm>
          <a:prstGeom prst="line">
            <a:avLst/>
          </a:prstGeom>
          <a:noFill/>
          <a:ln w="9525">
            <a:solidFill>
              <a:srgbClr val="C2C2C2"/>
            </a:solidFill>
            <a:prstDash val="dash"/>
          </a:ln>
        </p:spPr>
      </p:sp>
      <p:sp>
        <p:nvSpPr>
          <p:cNvPr id="22" name="Text 20"/>
          <p:cNvSpPr txBox="1"/>
          <p:nvPr/>
        </p:nvSpPr>
        <p:spPr>
          <a:xfrm>
            <a:off x="941832" y="3566160"/>
            <a:ext cx="640080" cy="566928"/>
          </a:xfrm>
          <a:prstGeom prst="rect">
            <a:avLst/>
          </a:prstGeom>
          <a:noFill/>
          <a:ln/>
        </p:spPr>
        <p:txBody>
          <a:bodyPr wrap="square" lIns="0" tIns="0" rIns="0" bIns="0" rtlCol="0" anchor="ctr"/>
          <a:lstStyle/>
          <a:p>
            <a:pPr indent="0" marL="0">
              <a:buNone/>
            </a:pPr>
            <a:r>
              <a:rPr lang="en-US" sz="1450" b="1" dirty="0">
                <a:solidFill>
                  <a:srgbClr val="111111"/>
                </a:solidFill>
                <a:latin typeface="Arial" pitchFamily="34" charset="0"/>
                <a:ea typeface="Arial" pitchFamily="34" charset="-122"/>
                <a:cs typeface="Arial" pitchFamily="34" charset="-120"/>
              </a:rPr>
              <a:t>3</a:t>
            </a:r>
            <a:endParaRPr lang="en-US" sz="1450" dirty="0"/>
          </a:p>
        </p:txBody>
      </p:sp>
      <p:sp>
        <p:nvSpPr>
          <p:cNvPr id="23" name="Text 21"/>
          <p:cNvSpPr txBox="1"/>
          <p:nvPr/>
        </p:nvSpPr>
        <p:spPr>
          <a:xfrm>
            <a:off x="1764792" y="3566160"/>
            <a:ext cx="5852160" cy="566928"/>
          </a:xfrm>
          <a:prstGeom prst="rect">
            <a:avLst/>
          </a:prstGeom>
          <a:noFill/>
          <a:ln/>
        </p:spPr>
        <p:txBody>
          <a:bodyPr wrap="square" lIns="0" tIns="0" rIns="0" bIns="0" rtlCol="0" anchor="ctr"/>
          <a:lstStyle/>
          <a:p>
            <a:pPr indent="0" marL="0">
              <a:buNone/>
            </a:pPr>
            <a:r>
              <a:rPr lang="en-US" sz="1450" dirty="0">
                <a:solidFill>
                  <a:srgbClr val="333333"/>
                </a:solidFill>
                <a:latin typeface="Arial" pitchFamily="34" charset="0"/>
                <a:ea typeface="Arial" pitchFamily="34" charset="-122"/>
                <a:cs typeface="Arial" pitchFamily="34" charset="-120"/>
              </a:rPr>
              <a:t>Cevapta adınız geçiyor mu, hangi rakipler var, hangi siteler kaynak gösterilmiş, not edin.</a:t>
            </a:r>
            <a:endParaRPr lang="en-US" sz="1450" dirty="0"/>
          </a:p>
        </p:txBody>
      </p:sp>
      <p:sp>
        <p:nvSpPr>
          <p:cNvPr id="24" name="Text 22"/>
          <p:cNvSpPr txBox="1"/>
          <p:nvPr/>
        </p:nvSpPr>
        <p:spPr>
          <a:xfrm>
            <a:off x="7799832" y="3566160"/>
            <a:ext cx="3383280" cy="566928"/>
          </a:xfrm>
          <a:prstGeom prst="rect">
            <a:avLst/>
          </a:prstGeom>
          <a:noFill/>
          <a:ln/>
        </p:spPr>
        <p:txBody>
          <a:bodyPr wrap="square" lIns="0" tIns="0" rIns="0" bIns="0" rtlCol="0" anchor="ctr"/>
          <a:lstStyle/>
          <a:p>
            <a:pPr indent="0" marL="0">
              <a:buNone/>
            </a:pPr>
            <a:r>
              <a:rPr lang="en-US" sz="1450" b="1" dirty="0">
                <a:solidFill>
                  <a:srgbClr val="2A1C6B"/>
                </a:solidFill>
                <a:latin typeface="Arial" pitchFamily="34" charset="0"/>
                <a:ea typeface="Arial" pitchFamily="34" charset="-122"/>
                <a:cs typeface="Arial" pitchFamily="34" charset="-120"/>
              </a:rPr>
              <a:t>Görünürlük ve kaynak listesi</a:t>
            </a:r>
            <a:endParaRPr lang="en-US" sz="1450" dirty="0"/>
          </a:p>
        </p:txBody>
      </p:sp>
      <p:sp>
        <p:nvSpPr>
          <p:cNvPr id="25" name="Shape 23"/>
          <p:cNvSpPr/>
          <p:nvPr/>
        </p:nvSpPr>
        <p:spPr>
          <a:xfrm>
            <a:off x="868680" y="4169664"/>
            <a:ext cx="10424160" cy="0"/>
          </a:xfrm>
          <a:prstGeom prst="line">
            <a:avLst/>
          </a:prstGeom>
          <a:noFill/>
          <a:ln w="9525">
            <a:solidFill>
              <a:srgbClr val="C2C2C2"/>
            </a:solidFill>
            <a:prstDash val="dash"/>
          </a:ln>
        </p:spPr>
      </p:sp>
      <p:sp>
        <p:nvSpPr>
          <p:cNvPr id="26" name="Text 24"/>
          <p:cNvSpPr txBox="1"/>
          <p:nvPr/>
        </p:nvSpPr>
        <p:spPr>
          <a:xfrm>
            <a:off x="941832" y="4206240"/>
            <a:ext cx="640080" cy="566928"/>
          </a:xfrm>
          <a:prstGeom prst="rect">
            <a:avLst/>
          </a:prstGeom>
          <a:noFill/>
          <a:ln/>
        </p:spPr>
        <p:txBody>
          <a:bodyPr wrap="square" lIns="0" tIns="0" rIns="0" bIns="0" rtlCol="0" anchor="ctr"/>
          <a:lstStyle/>
          <a:p>
            <a:pPr indent="0" marL="0">
              <a:buNone/>
            </a:pPr>
            <a:r>
              <a:rPr lang="en-US" sz="1450" b="1" dirty="0">
                <a:solidFill>
                  <a:srgbClr val="111111"/>
                </a:solidFill>
                <a:latin typeface="Arial" pitchFamily="34" charset="0"/>
                <a:ea typeface="Arial" pitchFamily="34" charset="-122"/>
                <a:cs typeface="Arial" pitchFamily="34" charset="-120"/>
              </a:rPr>
              <a:t>4</a:t>
            </a:r>
            <a:endParaRPr lang="en-US" sz="1450" dirty="0"/>
          </a:p>
        </p:txBody>
      </p:sp>
      <p:sp>
        <p:nvSpPr>
          <p:cNvPr id="27" name="Text 25"/>
          <p:cNvSpPr txBox="1"/>
          <p:nvPr/>
        </p:nvSpPr>
        <p:spPr>
          <a:xfrm>
            <a:off x="1764792" y="4206240"/>
            <a:ext cx="5852160" cy="566928"/>
          </a:xfrm>
          <a:prstGeom prst="rect">
            <a:avLst/>
          </a:prstGeom>
          <a:noFill/>
          <a:ln/>
        </p:spPr>
        <p:txBody>
          <a:bodyPr wrap="square" lIns="0" tIns="0" rIns="0" bIns="0" rtlCol="0" anchor="ctr"/>
          <a:lstStyle/>
          <a:p>
            <a:pPr indent="0" marL="0">
              <a:buNone/>
            </a:pPr>
            <a:r>
              <a:rPr lang="en-US" sz="1450" dirty="0">
                <a:solidFill>
                  <a:srgbClr val="333333"/>
                </a:solidFill>
                <a:latin typeface="Arial" pitchFamily="34" charset="0"/>
                <a:ea typeface="Arial" pitchFamily="34" charset="-122"/>
                <a:cs typeface="Arial" pitchFamily="34" charset="-120"/>
              </a:rPr>
              <a:t>Ürünün ölçü, minimum sipariş, teslim süresi ve belge bilgisini sitede, katalogda ve pazaryerinde karşılaştırın.</a:t>
            </a:r>
            <a:endParaRPr lang="en-US" sz="1450" dirty="0"/>
          </a:p>
        </p:txBody>
      </p:sp>
      <p:sp>
        <p:nvSpPr>
          <p:cNvPr id="28" name="Text 26"/>
          <p:cNvSpPr txBox="1"/>
          <p:nvPr/>
        </p:nvSpPr>
        <p:spPr>
          <a:xfrm>
            <a:off x="7799832" y="4206240"/>
            <a:ext cx="3383280" cy="566928"/>
          </a:xfrm>
          <a:prstGeom prst="rect">
            <a:avLst/>
          </a:prstGeom>
          <a:noFill/>
          <a:ln/>
        </p:spPr>
        <p:txBody>
          <a:bodyPr wrap="square" lIns="0" tIns="0" rIns="0" bIns="0" rtlCol="0" anchor="ctr"/>
          <a:lstStyle/>
          <a:p>
            <a:pPr indent="0" marL="0">
              <a:buNone/>
            </a:pPr>
            <a:r>
              <a:rPr lang="en-US" sz="1450" b="1" dirty="0">
                <a:solidFill>
                  <a:srgbClr val="2A1C6B"/>
                </a:solidFill>
                <a:latin typeface="Arial" pitchFamily="34" charset="0"/>
                <a:ea typeface="Arial" pitchFamily="34" charset="-122"/>
                <a:cs typeface="Arial" pitchFamily="34" charset="-120"/>
              </a:rPr>
              <a:t>Üç tutarsızlık</a:t>
            </a:r>
            <a:endParaRPr lang="en-US" sz="1450" dirty="0"/>
          </a:p>
        </p:txBody>
      </p:sp>
      <p:sp>
        <p:nvSpPr>
          <p:cNvPr id="29" name="Shape 27"/>
          <p:cNvSpPr/>
          <p:nvPr/>
        </p:nvSpPr>
        <p:spPr>
          <a:xfrm>
            <a:off x="868680" y="4809744"/>
            <a:ext cx="10424160" cy="0"/>
          </a:xfrm>
          <a:prstGeom prst="line">
            <a:avLst/>
          </a:prstGeom>
          <a:noFill/>
          <a:ln w="9525">
            <a:solidFill>
              <a:srgbClr val="C2C2C2"/>
            </a:solidFill>
            <a:prstDash val="dash"/>
          </a:ln>
        </p:spPr>
      </p:sp>
      <p:sp>
        <p:nvSpPr>
          <p:cNvPr id="30" name="Text 28"/>
          <p:cNvSpPr txBox="1"/>
          <p:nvPr/>
        </p:nvSpPr>
        <p:spPr>
          <a:xfrm>
            <a:off x="941832" y="4846320"/>
            <a:ext cx="640080" cy="566928"/>
          </a:xfrm>
          <a:prstGeom prst="rect">
            <a:avLst/>
          </a:prstGeom>
          <a:noFill/>
          <a:ln/>
        </p:spPr>
        <p:txBody>
          <a:bodyPr wrap="square" lIns="0" tIns="0" rIns="0" bIns="0" rtlCol="0" anchor="ctr"/>
          <a:lstStyle/>
          <a:p>
            <a:pPr indent="0" marL="0">
              <a:buNone/>
            </a:pPr>
            <a:r>
              <a:rPr lang="en-US" sz="1450" b="1" dirty="0">
                <a:solidFill>
                  <a:srgbClr val="111111"/>
                </a:solidFill>
                <a:latin typeface="Arial" pitchFamily="34" charset="0"/>
                <a:ea typeface="Arial" pitchFamily="34" charset="-122"/>
                <a:cs typeface="Arial" pitchFamily="34" charset="-120"/>
              </a:rPr>
              <a:t>5</a:t>
            </a:r>
            <a:endParaRPr lang="en-US" sz="1450" dirty="0"/>
          </a:p>
        </p:txBody>
      </p:sp>
      <p:sp>
        <p:nvSpPr>
          <p:cNvPr id="31" name="Text 29"/>
          <p:cNvSpPr txBox="1"/>
          <p:nvPr/>
        </p:nvSpPr>
        <p:spPr>
          <a:xfrm>
            <a:off x="1764792" y="4846320"/>
            <a:ext cx="5852160" cy="566928"/>
          </a:xfrm>
          <a:prstGeom prst="rect">
            <a:avLst/>
          </a:prstGeom>
          <a:noFill/>
          <a:ln/>
        </p:spPr>
        <p:txBody>
          <a:bodyPr wrap="square" lIns="0" tIns="0" rIns="0" bIns="0" rtlCol="0" anchor="ctr"/>
          <a:lstStyle/>
          <a:p>
            <a:pPr indent="0" marL="0">
              <a:buNone/>
            </a:pPr>
            <a:r>
              <a:rPr lang="en-US" sz="1450" dirty="0">
                <a:solidFill>
                  <a:srgbClr val="333333"/>
                </a:solidFill>
                <a:latin typeface="Arial" pitchFamily="34" charset="0"/>
                <a:ea typeface="Arial" pitchFamily="34" charset="-122"/>
                <a:cs typeface="Arial" pitchFamily="34" charset="-120"/>
              </a:rPr>
              <a:t>Her tutarsızlığa bir sorumlu ve tarih verin. 30 gün sonra aynı soruları tekrar sorun.</a:t>
            </a:r>
            <a:endParaRPr lang="en-US" sz="1450" dirty="0"/>
          </a:p>
        </p:txBody>
      </p:sp>
      <p:sp>
        <p:nvSpPr>
          <p:cNvPr id="32" name="Text 30"/>
          <p:cNvSpPr txBox="1"/>
          <p:nvPr/>
        </p:nvSpPr>
        <p:spPr>
          <a:xfrm>
            <a:off x="7799832" y="4846320"/>
            <a:ext cx="3383280" cy="566928"/>
          </a:xfrm>
          <a:prstGeom prst="rect">
            <a:avLst/>
          </a:prstGeom>
          <a:noFill/>
          <a:ln/>
        </p:spPr>
        <p:txBody>
          <a:bodyPr wrap="square" lIns="0" tIns="0" rIns="0" bIns="0" rtlCol="0" anchor="ctr"/>
          <a:lstStyle/>
          <a:p>
            <a:pPr indent="0" marL="0">
              <a:buNone/>
            </a:pPr>
            <a:r>
              <a:rPr lang="en-US" sz="1450" b="1" dirty="0">
                <a:solidFill>
                  <a:srgbClr val="2A1C6B"/>
                </a:solidFill>
                <a:latin typeface="Arial" pitchFamily="34" charset="0"/>
                <a:ea typeface="Arial" pitchFamily="34" charset="-122"/>
                <a:cs typeface="Arial" pitchFamily="34" charset="-120"/>
              </a:rPr>
              <a:t>Sahibi ve tarihi belli üç aksiyon</a:t>
            </a:r>
            <a:endParaRPr lang="en-US" sz="1450" dirty="0"/>
          </a:p>
        </p:txBody>
      </p:sp>
      <p:sp>
        <p:nvSpPr>
          <p:cNvPr id="33" name="Shape 31"/>
          <p:cNvSpPr/>
          <p:nvPr/>
        </p:nvSpPr>
        <p:spPr>
          <a:xfrm>
            <a:off x="868680" y="5449824"/>
            <a:ext cx="10424160" cy="0"/>
          </a:xfrm>
          <a:prstGeom prst="line">
            <a:avLst/>
          </a:prstGeom>
          <a:noFill/>
          <a:ln w="9525">
            <a:solidFill>
              <a:srgbClr val="C2C2C2"/>
            </a:solidFill>
            <a:prstDash val="dash"/>
          </a:ln>
        </p:spPr>
      </p:sp>
      <p:sp>
        <p:nvSpPr>
          <p:cNvPr id="34" name="Shape 32"/>
          <p:cNvSpPr/>
          <p:nvPr/>
        </p:nvSpPr>
        <p:spPr>
          <a:xfrm>
            <a:off x="1645920" y="2249424"/>
            <a:ext cx="0" cy="3200400"/>
          </a:xfrm>
          <a:prstGeom prst="line">
            <a:avLst/>
          </a:prstGeom>
          <a:noFill/>
          <a:ln w="9525">
            <a:solidFill>
              <a:srgbClr val="C2C2C2"/>
            </a:solidFill>
            <a:prstDash val="dash"/>
          </a:ln>
        </p:spPr>
      </p:sp>
      <p:sp>
        <p:nvSpPr>
          <p:cNvPr id="35" name="Shape 33"/>
          <p:cNvSpPr/>
          <p:nvPr/>
        </p:nvSpPr>
        <p:spPr>
          <a:xfrm>
            <a:off x="7680960" y="2249424"/>
            <a:ext cx="0" cy="3200400"/>
          </a:xfrm>
          <a:prstGeom prst="line">
            <a:avLst/>
          </a:prstGeom>
          <a:noFill/>
          <a:ln w="9525">
            <a:solidFill>
              <a:srgbClr val="C2C2C2"/>
            </a:solidFill>
            <a:prstDash val="dash"/>
          </a:ln>
        </p:spPr>
      </p:sp>
      <p:sp>
        <p:nvSpPr>
          <p:cNvPr id="36" name="Text 34"/>
          <p:cNvSpPr txBox="1"/>
          <p:nvPr/>
        </p:nvSpPr>
        <p:spPr>
          <a:xfrm>
            <a:off x="868680" y="5577840"/>
            <a:ext cx="10424160" cy="274320"/>
          </a:xfrm>
          <a:prstGeom prst="rect">
            <a:avLst/>
          </a:prstGeom>
          <a:noFill/>
          <a:ln/>
        </p:spPr>
        <p:txBody>
          <a:bodyPr wrap="square" lIns="0" tIns="0" rIns="0" bIns="0" rtlCol="0" anchor="ctr"/>
          <a:lstStyle/>
          <a:p>
            <a:pPr indent="0" marL="0">
              <a:buNone/>
            </a:pPr>
            <a:r>
              <a:rPr lang="en-US" sz="1000" dirty="0">
                <a:solidFill>
                  <a:srgbClr val="8E8E8E"/>
                </a:solidFill>
                <a:latin typeface="Arial" pitchFamily="34" charset="0"/>
                <a:ea typeface="Arial" pitchFamily="34" charset="-122"/>
                <a:cs typeface="Arial" pitchFamily="34" charset="-120"/>
              </a:rPr>
              <a:t>Sonraki slaytlarda bu adımların Örnek Dokuma ile doldurulmuş hâli var. Yapay zekâya ticari sır, müşteri listesi ya da kişisel veri yazmayın.</a:t>
            </a:r>
            <a:endParaRPr lang="en-US" sz="1000" dirty="0"/>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name="Slide 32">
    <p:bg>
      <p:bgPr>
        <a:solidFill>
          <a:srgbClr val="EFEFEF"/>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9A9A9A"/>
            </a:solidFill>
            <a:prstDash val="solid"/>
          </a:ln>
        </p:spPr>
      </p:sp>
      <p:sp>
        <p:nvSpPr>
          <p:cNvPr id="3" name="Shape 1"/>
          <p:cNvSpPr/>
          <p:nvPr/>
        </p:nvSpPr>
        <p:spPr>
          <a:xfrm>
            <a:off x="658368" y="6199632"/>
            <a:ext cx="10844784" cy="0"/>
          </a:xfrm>
          <a:prstGeom prst="line">
            <a:avLst/>
          </a:prstGeom>
          <a:noFill/>
          <a:ln w="9525">
            <a:solidFill>
              <a:srgbClr val="9A9A9A"/>
            </a:solidFill>
            <a:prstDash val="solid"/>
          </a:ln>
        </p:spPr>
      </p:sp>
      <p:sp>
        <p:nvSpPr>
          <p:cNvPr id="4" name="Shape 2"/>
          <p:cNvSpPr/>
          <p:nvPr/>
        </p:nvSpPr>
        <p:spPr>
          <a:xfrm>
            <a:off x="658368" y="457200"/>
            <a:ext cx="0" cy="402336"/>
          </a:xfrm>
          <a:prstGeom prst="line">
            <a:avLst/>
          </a:prstGeom>
          <a:noFill/>
          <a:ln w="9525">
            <a:solidFill>
              <a:srgbClr val="9A9A9A"/>
            </a:solidFill>
            <a:prstDash val="solid"/>
          </a:ln>
        </p:spPr>
      </p:sp>
      <p:sp>
        <p:nvSpPr>
          <p:cNvPr id="5" name="Shape 3"/>
          <p:cNvSpPr/>
          <p:nvPr/>
        </p:nvSpPr>
        <p:spPr>
          <a:xfrm>
            <a:off x="658368" y="5998464"/>
            <a:ext cx="0" cy="402336"/>
          </a:xfrm>
          <a:prstGeom prst="line">
            <a:avLst/>
          </a:prstGeom>
          <a:noFill/>
          <a:ln w="9525">
            <a:solidFill>
              <a:srgbClr val="9A9A9A"/>
            </a:solidFill>
            <a:prstDash val="solid"/>
          </a:ln>
        </p:spPr>
      </p:sp>
      <p:sp>
        <p:nvSpPr>
          <p:cNvPr id="6" name="Shape 4"/>
          <p:cNvSpPr/>
          <p:nvPr/>
        </p:nvSpPr>
        <p:spPr>
          <a:xfrm>
            <a:off x="11503152" y="457200"/>
            <a:ext cx="0" cy="402336"/>
          </a:xfrm>
          <a:prstGeom prst="line">
            <a:avLst/>
          </a:prstGeom>
          <a:noFill/>
          <a:ln w="9525">
            <a:solidFill>
              <a:srgbClr val="9A9A9A"/>
            </a:solidFill>
            <a:prstDash val="solid"/>
          </a:ln>
        </p:spPr>
      </p:sp>
      <p:sp>
        <p:nvSpPr>
          <p:cNvPr id="7" name="Shape 5"/>
          <p:cNvSpPr/>
          <p:nvPr/>
        </p:nvSpPr>
        <p:spPr>
          <a:xfrm>
            <a:off x="11503152" y="5998464"/>
            <a:ext cx="0" cy="402336"/>
          </a:xfrm>
          <a:prstGeom prst="line">
            <a:avLst/>
          </a:prstGeom>
          <a:noFill/>
          <a:ln w="9525">
            <a:solidFill>
              <a:srgbClr val="9A9A9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6B6B6B"/>
                </a:solidFill>
                <a:latin typeface="Arial" pitchFamily="34" charset="0"/>
                <a:ea typeface="Arial" pitchFamily="34" charset="-122"/>
                <a:cs typeface="Arial" pitchFamily="34" charset="-120"/>
              </a:rPr>
              <a:t>BİR PAZAR · BİR ÜRÜN AİLESİ · 90 GÜN</a:t>
            </a:r>
            <a:endParaRPr lang="en-US" sz="1100" dirty="0"/>
          </a:p>
        </p:txBody>
      </p:sp>
      <p:sp>
        <p:nvSpPr>
          <p:cNvPr id="9" name="Text 7"/>
          <p:cNvSpPr txBox="1"/>
          <p:nvPr/>
        </p:nvSpPr>
        <p:spPr>
          <a:xfrm>
            <a:off x="822960" y="1143000"/>
            <a:ext cx="10515600" cy="731520"/>
          </a:xfrm>
          <a:prstGeom prst="rect">
            <a:avLst/>
          </a:prstGeom>
          <a:noFill/>
          <a:ln/>
        </p:spPr>
        <p:txBody>
          <a:bodyPr wrap="square" lIns="0" tIns="0" rIns="0" bIns="0" rtlCol="0" anchor="ctr"/>
          <a:lstStyle/>
          <a:p>
            <a:pPr algn="ctr" indent="0" marL="0">
              <a:buNone/>
            </a:pPr>
            <a:r>
              <a:rPr lang="en-US" sz="3200" dirty="0">
                <a:solidFill>
                  <a:srgbClr val="111111"/>
                </a:solidFill>
                <a:latin typeface="Arial" pitchFamily="34" charset="0"/>
                <a:ea typeface="Arial" pitchFamily="34" charset="-122"/>
                <a:cs typeface="Arial" pitchFamily="34" charset="-120"/>
              </a:rPr>
              <a:t>90 günlük </a:t>
            </a:r>
            <a:pPr algn="ctr" indent="0" marL="0">
              <a:buNone/>
            </a:pPr>
            <a:r>
              <a:rPr lang="en-US" sz="3200" b="1" i="1" dirty="0">
                <a:solidFill>
                  <a:srgbClr val="6D4AE0"/>
                </a:solidFill>
                <a:latin typeface="Cambria" pitchFamily="34" charset="0"/>
                <a:ea typeface="Cambria" pitchFamily="34" charset="-122"/>
                <a:cs typeface="Cambria" pitchFamily="34" charset="-120"/>
              </a:rPr>
              <a:t>pilot plan</a:t>
            </a:r>
            <a:endParaRPr lang="en-US" sz="3200" dirty="0"/>
          </a:p>
        </p:txBody>
      </p:sp>
      <p:sp>
        <p:nvSpPr>
          <p:cNvPr id="10" name="Shape 8"/>
          <p:cNvSpPr/>
          <p:nvPr/>
        </p:nvSpPr>
        <p:spPr>
          <a:xfrm>
            <a:off x="868680" y="1828800"/>
            <a:ext cx="3291840" cy="1417320"/>
          </a:xfrm>
          <a:prstGeom prst="roundRect">
            <a:avLst>
              <a:gd name="adj" fmla="val 2581"/>
            </a:avLst>
          </a:prstGeom>
          <a:solidFill>
            <a:srgbClr val="E4E4E4"/>
          </a:solidFill>
          <a:ln w="9525">
            <a:solidFill>
              <a:srgbClr val="C2C2C2"/>
            </a:solidFill>
            <a:prstDash val="solid"/>
          </a:ln>
        </p:spPr>
      </p:sp>
      <p:sp>
        <p:nvSpPr>
          <p:cNvPr id="11" name="Text 9"/>
          <p:cNvSpPr txBox="1"/>
          <p:nvPr/>
        </p:nvSpPr>
        <p:spPr>
          <a:xfrm>
            <a:off x="1097280" y="1938528"/>
            <a:ext cx="2743200" cy="256032"/>
          </a:xfrm>
          <a:prstGeom prst="rect">
            <a:avLst/>
          </a:prstGeom>
          <a:noFill/>
          <a:ln/>
        </p:spPr>
        <p:txBody>
          <a:bodyPr wrap="square" lIns="0" tIns="0" rIns="0" bIns="0" rtlCol="0" anchor="ctr"/>
          <a:lstStyle/>
          <a:p>
            <a:pPr indent="0" marL="0">
              <a:buNone/>
            </a:pPr>
            <a:r>
              <a:rPr lang="en-US" sz="1100" spc="240" kern="0" dirty="0">
                <a:solidFill>
                  <a:srgbClr val="777777"/>
                </a:solidFill>
                <a:latin typeface="Arial" pitchFamily="34" charset="0"/>
                <a:ea typeface="Arial" pitchFamily="34" charset="-122"/>
                <a:cs typeface="Arial" pitchFamily="34" charset="-120"/>
              </a:rPr>
              <a:t>İLK 30 GÜN</a:t>
            </a:r>
            <a:endParaRPr lang="en-US" sz="1100" dirty="0"/>
          </a:p>
        </p:txBody>
      </p:sp>
      <p:sp>
        <p:nvSpPr>
          <p:cNvPr id="12" name="Text 10"/>
          <p:cNvSpPr txBox="1"/>
          <p:nvPr/>
        </p:nvSpPr>
        <p:spPr>
          <a:xfrm>
            <a:off x="1097280" y="2212848"/>
            <a:ext cx="2834640" cy="411480"/>
          </a:xfrm>
          <a:prstGeom prst="rect">
            <a:avLst/>
          </a:prstGeom>
          <a:noFill/>
          <a:ln/>
        </p:spPr>
        <p:txBody>
          <a:bodyPr wrap="square" lIns="0" tIns="0" rIns="0" bIns="0" rtlCol="0" anchor="ctr"/>
          <a:lstStyle/>
          <a:p>
            <a:pPr indent="0" marL="0">
              <a:buNone/>
            </a:pPr>
            <a:r>
              <a:rPr lang="en-US" sz="2100" b="1" i="1" dirty="0">
                <a:solidFill>
                  <a:srgbClr val="6D4AE0"/>
                </a:solidFill>
                <a:latin typeface="Cambria" pitchFamily="34" charset="0"/>
                <a:ea typeface="Cambria" pitchFamily="34" charset="-122"/>
                <a:cs typeface="Cambria" pitchFamily="34" charset="-120"/>
              </a:rPr>
              <a:t>Bakın</a:t>
            </a:r>
            <a:endParaRPr lang="en-US" sz="2100" dirty="0"/>
          </a:p>
        </p:txBody>
      </p:sp>
      <p:sp>
        <p:nvSpPr>
          <p:cNvPr id="13" name="Text 11"/>
          <p:cNvSpPr txBox="1"/>
          <p:nvPr/>
        </p:nvSpPr>
        <p:spPr>
          <a:xfrm>
            <a:off x="1097280" y="2651760"/>
            <a:ext cx="2880360" cy="548640"/>
          </a:xfrm>
          <a:prstGeom prst="rect">
            <a:avLst/>
          </a:prstGeom>
          <a:noFill/>
          <a:ln/>
        </p:spPr>
        <p:txBody>
          <a:bodyPr wrap="square" lIns="0" tIns="0" rIns="0" bIns="0" rtlCol="0" anchor="t"/>
          <a:lstStyle/>
          <a:p>
            <a:pPr indent="0" marL="0">
              <a:buNone/>
            </a:pPr>
            <a:r>
              <a:rPr lang="en-US" sz="1500" dirty="0">
                <a:solidFill>
                  <a:srgbClr val="333333"/>
                </a:solidFill>
                <a:latin typeface="Arial" pitchFamily="34" charset="0"/>
                <a:ea typeface="Arial" pitchFamily="34" charset="-122"/>
                <a:cs typeface="Arial" pitchFamily="34" charset="-120"/>
              </a:rPr>
              <a:t>20 alıcı sorusunu sorun, sonucu kaydedin</a:t>
            </a:r>
            <a:endParaRPr lang="en-US" sz="1500" dirty="0"/>
          </a:p>
        </p:txBody>
      </p:sp>
      <p:sp>
        <p:nvSpPr>
          <p:cNvPr id="14" name="Shape 12"/>
          <p:cNvSpPr/>
          <p:nvPr/>
        </p:nvSpPr>
        <p:spPr>
          <a:xfrm>
            <a:off x="4389120" y="1828800"/>
            <a:ext cx="3291840" cy="1417320"/>
          </a:xfrm>
          <a:prstGeom prst="roundRect">
            <a:avLst>
              <a:gd name="adj" fmla="val 2581"/>
            </a:avLst>
          </a:prstGeom>
          <a:solidFill>
            <a:srgbClr val="E4E4E4"/>
          </a:solidFill>
          <a:ln w="9525">
            <a:solidFill>
              <a:srgbClr val="C2C2C2"/>
            </a:solidFill>
            <a:prstDash val="solid"/>
          </a:ln>
        </p:spPr>
      </p:sp>
      <p:sp>
        <p:nvSpPr>
          <p:cNvPr id="15" name="Text 13"/>
          <p:cNvSpPr txBox="1"/>
          <p:nvPr/>
        </p:nvSpPr>
        <p:spPr>
          <a:xfrm>
            <a:off x="4617720" y="1938528"/>
            <a:ext cx="2743200" cy="256032"/>
          </a:xfrm>
          <a:prstGeom prst="rect">
            <a:avLst/>
          </a:prstGeom>
          <a:noFill/>
          <a:ln/>
        </p:spPr>
        <p:txBody>
          <a:bodyPr wrap="square" lIns="0" tIns="0" rIns="0" bIns="0" rtlCol="0" anchor="ctr"/>
          <a:lstStyle/>
          <a:p>
            <a:pPr indent="0" marL="0">
              <a:buNone/>
            </a:pPr>
            <a:r>
              <a:rPr lang="en-US" sz="1100" spc="240" kern="0" dirty="0">
                <a:solidFill>
                  <a:srgbClr val="777777"/>
                </a:solidFill>
                <a:latin typeface="Arial" pitchFamily="34" charset="0"/>
                <a:ea typeface="Arial" pitchFamily="34" charset="-122"/>
                <a:cs typeface="Arial" pitchFamily="34" charset="-120"/>
              </a:rPr>
              <a:t>30-60 GÜN</a:t>
            </a:r>
            <a:endParaRPr lang="en-US" sz="1100" dirty="0"/>
          </a:p>
        </p:txBody>
      </p:sp>
      <p:sp>
        <p:nvSpPr>
          <p:cNvPr id="16" name="Text 14"/>
          <p:cNvSpPr txBox="1"/>
          <p:nvPr/>
        </p:nvSpPr>
        <p:spPr>
          <a:xfrm>
            <a:off x="4617720" y="2212848"/>
            <a:ext cx="2834640" cy="411480"/>
          </a:xfrm>
          <a:prstGeom prst="rect">
            <a:avLst/>
          </a:prstGeom>
          <a:noFill/>
          <a:ln/>
        </p:spPr>
        <p:txBody>
          <a:bodyPr wrap="square" lIns="0" tIns="0" rIns="0" bIns="0" rtlCol="0" anchor="ctr"/>
          <a:lstStyle/>
          <a:p>
            <a:pPr indent="0" marL="0">
              <a:buNone/>
            </a:pPr>
            <a:r>
              <a:rPr lang="en-US" sz="2100" b="1" i="1" dirty="0">
                <a:solidFill>
                  <a:srgbClr val="6D4AE0"/>
                </a:solidFill>
                <a:latin typeface="Cambria" pitchFamily="34" charset="0"/>
                <a:ea typeface="Cambria" pitchFamily="34" charset="-122"/>
                <a:cs typeface="Cambria" pitchFamily="34" charset="-120"/>
              </a:rPr>
              <a:t>Düzeltin</a:t>
            </a:r>
            <a:endParaRPr lang="en-US" sz="2100" dirty="0"/>
          </a:p>
        </p:txBody>
      </p:sp>
      <p:sp>
        <p:nvSpPr>
          <p:cNvPr id="17" name="Text 15"/>
          <p:cNvSpPr txBox="1"/>
          <p:nvPr/>
        </p:nvSpPr>
        <p:spPr>
          <a:xfrm>
            <a:off x="4617720" y="2651760"/>
            <a:ext cx="2880360" cy="548640"/>
          </a:xfrm>
          <a:prstGeom prst="rect">
            <a:avLst/>
          </a:prstGeom>
          <a:noFill/>
          <a:ln/>
        </p:spPr>
        <p:txBody>
          <a:bodyPr wrap="square" lIns="0" tIns="0" rIns="0" bIns="0" rtlCol="0" anchor="t"/>
          <a:lstStyle/>
          <a:p>
            <a:pPr indent="0" marL="0">
              <a:buNone/>
            </a:pPr>
            <a:r>
              <a:rPr lang="en-US" sz="1500" dirty="0">
                <a:solidFill>
                  <a:srgbClr val="333333"/>
                </a:solidFill>
                <a:latin typeface="Arial" pitchFamily="34" charset="0"/>
                <a:ea typeface="Arial" pitchFamily="34" charset="-122"/>
                <a:cs typeface="Arial" pitchFamily="34" charset="-120"/>
              </a:rPr>
              <a:t>Sayfa, feed ve pazaryerini eşitleyin</a:t>
            </a:r>
            <a:endParaRPr lang="en-US" sz="1500" dirty="0"/>
          </a:p>
        </p:txBody>
      </p:sp>
      <p:sp>
        <p:nvSpPr>
          <p:cNvPr id="18" name="Shape 16"/>
          <p:cNvSpPr/>
          <p:nvPr/>
        </p:nvSpPr>
        <p:spPr>
          <a:xfrm>
            <a:off x="7909560" y="1828800"/>
            <a:ext cx="3291840" cy="1417320"/>
          </a:xfrm>
          <a:prstGeom prst="roundRect">
            <a:avLst>
              <a:gd name="adj" fmla="val 2581"/>
            </a:avLst>
          </a:prstGeom>
          <a:solidFill>
            <a:srgbClr val="E2DCF7"/>
          </a:solidFill>
          <a:ln w="9525">
            <a:solidFill>
              <a:srgbClr val="6D4AE0"/>
            </a:solidFill>
            <a:prstDash val="solid"/>
          </a:ln>
        </p:spPr>
      </p:sp>
      <p:sp>
        <p:nvSpPr>
          <p:cNvPr id="19" name="Text 17"/>
          <p:cNvSpPr txBox="1"/>
          <p:nvPr/>
        </p:nvSpPr>
        <p:spPr>
          <a:xfrm>
            <a:off x="8138160" y="1938528"/>
            <a:ext cx="2743200" cy="256032"/>
          </a:xfrm>
          <a:prstGeom prst="rect">
            <a:avLst/>
          </a:prstGeom>
          <a:noFill/>
          <a:ln/>
        </p:spPr>
        <p:txBody>
          <a:bodyPr wrap="square" lIns="0" tIns="0" rIns="0" bIns="0" rtlCol="0" anchor="ctr"/>
          <a:lstStyle/>
          <a:p>
            <a:pPr indent="0" marL="0">
              <a:buNone/>
            </a:pPr>
            <a:r>
              <a:rPr lang="en-US" sz="1100" spc="240" kern="0" dirty="0">
                <a:solidFill>
                  <a:srgbClr val="6D4AE0"/>
                </a:solidFill>
                <a:latin typeface="Arial" pitchFamily="34" charset="0"/>
                <a:ea typeface="Arial" pitchFamily="34" charset="-122"/>
                <a:cs typeface="Arial" pitchFamily="34" charset="-120"/>
              </a:rPr>
              <a:t>60-90 GÜN</a:t>
            </a:r>
            <a:endParaRPr lang="en-US" sz="1100" dirty="0"/>
          </a:p>
        </p:txBody>
      </p:sp>
      <p:sp>
        <p:nvSpPr>
          <p:cNvPr id="20" name="Text 18"/>
          <p:cNvSpPr txBox="1"/>
          <p:nvPr/>
        </p:nvSpPr>
        <p:spPr>
          <a:xfrm>
            <a:off x="8138160" y="2212848"/>
            <a:ext cx="2834640" cy="411480"/>
          </a:xfrm>
          <a:prstGeom prst="rect">
            <a:avLst/>
          </a:prstGeom>
          <a:noFill/>
          <a:ln/>
        </p:spPr>
        <p:txBody>
          <a:bodyPr wrap="square" lIns="0" tIns="0" rIns="0" bIns="0" rtlCol="0" anchor="ctr"/>
          <a:lstStyle/>
          <a:p>
            <a:pPr indent="0" marL="0">
              <a:buNone/>
            </a:pPr>
            <a:r>
              <a:rPr lang="en-US" sz="2100" b="1" i="1" dirty="0">
                <a:solidFill>
                  <a:srgbClr val="6D4AE0"/>
                </a:solidFill>
                <a:latin typeface="Cambria" pitchFamily="34" charset="0"/>
                <a:ea typeface="Cambria" pitchFamily="34" charset="-122"/>
                <a:cs typeface="Cambria" pitchFamily="34" charset="-120"/>
              </a:rPr>
              <a:t>Ölçün</a:t>
            </a:r>
            <a:endParaRPr lang="en-US" sz="2100" dirty="0"/>
          </a:p>
        </p:txBody>
      </p:sp>
      <p:sp>
        <p:nvSpPr>
          <p:cNvPr id="21" name="Text 19"/>
          <p:cNvSpPr txBox="1"/>
          <p:nvPr/>
        </p:nvSpPr>
        <p:spPr>
          <a:xfrm>
            <a:off x="8138160" y="2651760"/>
            <a:ext cx="2880360" cy="548640"/>
          </a:xfrm>
          <a:prstGeom prst="rect">
            <a:avLst/>
          </a:prstGeom>
          <a:noFill/>
          <a:ln/>
        </p:spPr>
        <p:txBody>
          <a:bodyPr wrap="square" lIns="0" tIns="0" rIns="0" bIns="0" rtlCol="0" anchor="t"/>
          <a:lstStyle/>
          <a:p>
            <a:pPr indent="0" marL="0">
              <a:buNone/>
            </a:pPr>
            <a:r>
              <a:rPr lang="en-US" sz="1500" dirty="0">
                <a:solidFill>
                  <a:srgbClr val="333333"/>
                </a:solidFill>
                <a:latin typeface="Arial" pitchFamily="34" charset="0"/>
                <a:ea typeface="Arial" pitchFamily="34" charset="-122"/>
                <a:cs typeface="Arial" pitchFamily="34" charset="-120"/>
              </a:rPr>
              <a:t>Aynı 20 soruyu tekrar sorun</a:t>
            </a:r>
            <a:endParaRPr lang="en-US" sz="1500" dirty="0"/>
          </a:p>
        </p:txBody>
      </p:sp>
      <p:sp>
        <p:nvSpPr>
          <p:cNvPr id="22" name="Text 20"/>
          <p:cNvSpPr txBox="1"/>
          <p:nvPr/>
        </p:nvSpPr>
        <p:spPr>
          <a:xfrm>
            <a:off x="868680" y="3474720"/>
            <a:ext cx="5486400" cy="256032"/>
          </a:xfrm>
          <a:prstGeom prst="rect">
            <a:avLst/>
          </a:prstGeom>
          <a:noFill/>
          <a:ln/>
        </p:spPr>
        <p:txBody>
          <a:bodyPr wrap="square" lIns="0" tIns="0" rIns="0" bIns="0" rtlCol="0" anchor="ctr"/>
          <a:lstStyle/>
          <a:p>
            <a:pPr indent="0" marL="0">
              <a:buNone/>
            </a:pPr>
            <a:r>
              <a:rPr lang="en-US" sz="1100" spc="240" kern="0" dirty="0">
                <a:solidFill>
                  <a:srgbClr val="777777"/>
                </a:solidFill>
                <a:latin typeface="Arial" pitchFamily="34" charset="0"/>
                <a:ea typeface="Arial" pitchFamily="34" charset="-122"/>
                <a:cs typeface="Arial" pitchFamily="34" charset="-120"/>
              </a:rPr>
              <a:t>ÖNCESİ VE SONRASI ÖLÇÜM · AYNI 20 SORU</a:t>
            </a:r>
            <a:endParaRPr lang="en-US" sz="1100" dirty="0"/>
          </a:p>
        </p:txBody>
      </p:sp>
      <p:sp>
        <p:nvSpPr>
          <p:cNvPr id="23" name="Text 21"/>
          <p:cNvSpPr txBox="1"/>
          <p:nvPr/>
        </p:nvSpPr>
        <p:spPr>
          <a:xfrm>
            <a:off x="941832" y="3703320"/>
            <a:ext cx="2240280" cy="256032"/>
          </a:xfrm>
          <a:prstGeom prst="rect">
            <a:avLst/>
          </a:prstGeom>
          <a:noFill/>
          <a:ln/>
        </p:spPr>
        <p:txBody>
          <a:bodyPr wrap="square" lIns="0" tIns="0" rIns="0" bIns="0" rtlCol="0" anchor="ctr"/>
          <a:lstStyle/>
          <a:p>
            <a:pPr indent="0" marL="0">
              <a:buNone/>
            </a:pPr>
            <a:r>
              <a:rPr lang="en-US" sz="1050" spc="200" kern="0" dirty="0">
                <a:solidFill>
                  <a:srgbClr val="777777"/>
                </a:solidFill>
                <a:latin typeface="Arial" pitchFamily="34" charset="0"/>
                <a:ea typeface="Arial" pitchFamily="34" charset="-122"/>
                <a:cs typeface="Arial" pitchFamily="34" charset="-120"/>
              </a:rPr>
              <a:t>ORAN</a:t>
            </a:r>
            <a:endParaRPr lang="en-US" sz="1050" dirty="0"/>
          </a:p>
        </p:txBody>
      </p:sp>
      <p:sp>
        <p:nvSpPr>
          <p:cNvPr id="24" name="Text 22"/>
          <p:cNvSpPr txBox="1"/>
          <p:nvPr/>
        </p:nvSpPr>
        <p:spPr>
          <a:xfrm>
            <a:off x="3319272" y="3703320"/>
            <a:ext cx="1325880" cy="256032"/>
          </a:xfrm>
          <a:prstGeom prst="rect">
            <a:avLst/>
          </a:prstGeom>
          <a:noFill/>
          <a:ln/>
        </p:spPr>
        <p:txBody>
          <a:bodyPr wrap="square" lIns="0" tIns="0" rIns="0" bIns="0" rtlCol="0" anchor="ctr"/>
          <a:lstStyle/>
          <a:p>
            <a:pPr indent="0" marL="0">
              <a:buNone/>
            </a:pPr>
            <a:r>
              <a:rPr lang="en-US" sz="1050" spc="200" kern="0" dirty="0">
                <a:solidFill>
                  <a:srgbClr val="777777"/>
                </a:solidFill>
                <a:latin typeface="Arial" pitchFamily="34" charset="0"/>
                <a:ea typeface="Arial" pitchFamily="34" charset="-122"/>
                <a:cs typeface="Arial" pitchFamily="34" charset="-120"/>
              </a:rPr>
              <a:t>GÜN 0</a:t>
            </a:r>
            <a:endParaRPr lang="en-US" sz="1050" dirty="0"/>
          </a:p>
        </p:txBody>
      </p:sp>
      <p:sp>
        <p:nvSpPr>
          <p:cNvPr id="25" name="Text 23"/>
          <p:cNvSpPr txBox="1"/>
          <p:nvPr/>
        </p:nvSpPr>
        <p:spPr>
          <a:xfrm>
            <a:off x="4782312" y="3703320"/>
            <a:ext cx="1325880" cy="256032"/>
          </a:xfrm>
          <a:prstGeom prst="rect">
            <a:avLst/>
          </a:prstGeom>
          <a:noFill/>
          <a:ln/>
        </p:spPr>
        <p:txBody>
          <a:bodyPr wrap="square" lIns="0" tIns="0" rIns="0" bIns="0" rtlCol="0" anchor="ctr"/>
          <a:lstStyle/>
          <a:p>
            <a:pPr indent="0" marL="0">
              <a:buNone/>
            </a:pPr>
            <a:r>
              <a:rPr lang="en-US" sz="1050" spc="200" kern="0" dirty="0">
                <a:solidFill>
                  <a:srgbClr val="777777"/>
                </a:solidFill>
                <a:latin typeface="Arial" pitchFamily="34" charset="0"/>
                <a:ea typeface="Arial" pitchFamily="34" charset="-122"/>
                <a:cs typeface="Arial" pitchFamily="34" charset="-120"/>
              </a:rPr>
              <a:t>GÜN 90</a:t>
            </a:r>
            <a:endParaRPr lang="en-US" sz="1050" dirty="0"/>
          </a:p>
        </p:txBody>
      </p:sp>
      <p:sp>
        <p:nvSpPr>
          <p:cNvPr id="26" name="Shape 24"/>
          <p:cNvSpPr/>
          <p:nvPr/>
        </p:nvSpPr>
        <p:spPr>
          <a:xfrm>
            <a:off x="868680" y="4032504"/>
            <a:ext cx="5303520" cy="0"/>
          </a:xfrm>
          <a:prstGeom prst="line">
            <a:avLst/>
          </a:prstGeom>
          <a:noFill/>
          <a:ln w="9525">
            <a:solidFill>
              <a:srgbClr val="C2C2C2"/>
            </a:solidFill>
            <a:prstDash val="dash"/>
          </a:ln>
        </p:spPr>
      </p:sp>
      <p:sp>
        <p:nvSpPr>
          <p:cNvPr id="27" name="Text 25"/>
          <p:cNvSpPr txBox="1"/>
          <p:nvPr/>
        </p:nvSpPr>
        <p:spPr>
          <a:xfrm>
            <a:off x="941832" y="4069080"/>
            <a:ext cx="2194560" cy="338328"/>
          </a:xfrm>
          <a:prstGeom prst="rect">
            <a:avLst/>
          </a:prstGeom>
          <a:noFill/>
          <a:ln/>
        </p:spPr>
        <p:txBody>
          <a:bodyPr wrap="square" lIns="0" tIns="0" rIns="0" bIns="0" rtlCol="0" anchor="ctr"/>
          <a:lstStyle/>
          <a:p>
            <a:pPr indent="0" marL="0">
              <a:buNone/>
            </a:pPr>
            <a:r>
              <a:rPr lang="en-US" sz="1500" b="1" dirty="0">
                <a:solidFill>
                  <a:srgbClr val="111111"/>
                </a:solidFill>
                <a:latin typeface="Arial" pitchFamily="34" charset="0"/>
                <a:ea typeface="Arial" pitchFamily="34" charset="-122"/>
                <a:cs typeface="Arial" pitchFamily="34" charset="-120"/>
              </a:rPr>
              <a:t>Anılma</a:t>
            </a:r>
            <a:endParaRPr lang="en-US" sz="1500" dirty="0"/>
          </a:p>
        </p:txBody>
      </p:sp>
      <p:sp>
        <p:nvSpPr>
          <p:cNvPr id="28" name="Text 26"/>
          <p:cNvSpPr txBox="1"/>
          <p:nvPr/>
        </p:nvSpPr>
        <p:spPr>
          <a:xfrm>
            <a:off x="3319272" y="4069080"/>
            <a:ext cx="1280160" cy="338328"/>
          </a:xfrm>
          <a:prstGeom prst="rect">
            <a:avLst/>
          </a:prstGeom>
          <a:noFill/>
          <a:ln/>
        </p:spPr>
        <p:txBody>
          <a:bodyPr wrap="square" lIns="0" tIns="0" rIns="0" bIns="0" rtlCol="0" anchor="ctr"/>
          <a:lstStyle/>
          <a:p>
            <a:pPr indent="0" marL="0">
              <a:buNone/>
            </a:pPr>
            <a:r>
              <a:rPr lang="en-US" sz="1500" dirty="0">
                <a:solidFill>
                  <a:srgbClr val="333333"/>
                </a:solidFill>
                <a:latin typeface="Arial" pitchFamily="34" charset="0"/>
                <a:ea typeface="Arial" pitchFamily="34" charset="-122"/>
                <a:cs typeface="Arial" pitchFamily="34" charset="-120"/>
              </a:rPr>
              <a:t>…</a:t>
            </a:r>
            <a:endParaRPr lang="en-US" sz="1500" dirty="0"/>
          </a:p>
        </p:txBody>
      </p:sp>
      <p:sp>
        <p:nvSpPr>
          <p:cNvPr id="29" name="Text 27"/>
          <p:cNvSpPr txBox="1"/>
          <p:nvPr/>
        </p:nvSpPr>
        <p:spPr>
          <a:xfrm>
            <a:off x="4782312" y="4069080"/>
            <a:ext cx="1280160" cy="338328"/>
          </a:xfrm>
          <a:prstGeom prst="rect">
            <a:avLst/>
          </a:prstGeom>
          <a:noFill/>
          <a:ln/>
        </p:spPr>
        <p:txBody>
          <a:bodyPr wrap="square" lIns="0" tIns="0" rIns="0" bIns="0" rtlCol="0" anchor="ctr"/>
          <a:lstStyle/>
          <a:p>
            <a:pPr indent="0" marL="0">
              <a:buNone/>
            </a:pPr>
            <a:r>
              <a:rPr lang="en-US" sz="1500" dirty="0">
                <a:solidFill>
                  <a:srgbClr val="333333"/>
                </a:solidFill>
                <a:latin typeface="Arial" pitchFamily="34" charset="0"/>
                <a:ea typeface="Arial" pitchFamily="34" charset="-122"/>
                <a:cs typeface="Arial" pitchFamily="34" charset="-120"/>
              </a:rPr>
              <a:t>…</a:t>
            </a:r>
            <a:endParaRPr lang="en-US" sz="1500" dirty="0"/>
          </a:p>
        </p:txBody>
      </p:sp>
      <p:sp>
        <p:nvSpPr>
          <p:cNvPr id="30" name="Shape 28"/>
          <p:cNvSpPr/>
          <p:nvPr/>
        </p:nvSpPr>
        <p:spPr>
          <a:xfrm>
            <a:off x="868680" y="4443984"/>
            <a:ext cx="5303520" cy="0"/>
          </a:xfrm>
          <a:prstGeom prst="line">
            <a:avLst/>
          </a:prstGeom>
          <a:noFill/>
          <a:ln w="9525">
            <a:solidFill>
              <a:srgbClr val="C2C2C2"/>
            </a:solidFill>
            <a:prstDash val="dash"/>
          </a:ln>
        </p:spPr>
      </p:sp>
      <p:sp>
        <p:nvSpPr>
          <p:cNvPr id="31" name="Text 29"/>
          <p:cNvSpPr txBox="1"/>
          <p:nvPr/>
        </p:nvSpPr>
        <p:spPr>
          <a:xfrm>
            <a:off x="941832" y="4480560"/>
            <a:ext cx="2194560" cy="338328"/>
          </a:xfrm>
          <a:prstGeom prst="rect">
            <a:avLst/>
          </a:prstGeom>
          <a:noFill/>
          <a:ln/>
        </p:spPr>
        <p:txBody>
          <a:bodyPr wrap="square" lIns="0" tIns="0" rIns="0" bIns="0" rtlCol="0" anchor="ctr"/>
          <a:lstStyle/>
          <a:p>
            <a:pPr indent="0" marL="0">
              <a:buNone/>
            </a:pPr>
            <a:r>
              <a:rPr lang="en-US" sz="1500" b="1" dirty="0">
                <a:solidFill>
                  <a:srgbClr val="111111"/>
                </a:solidFill>
                <a:latin typeface="Arial" pitchFamily="34" charset="0"/>
                <a:ea typeface="Arial" pitchFamily="34" charset="-122"/>
                <a:cs typeface="Arial" pitchFamily="34" charset="-120"/>
              </a:rPr>
              <a:t>Önerilme</a:t>
            </a:r>
            <a:endParaRPr lang="en-US" sz="1500" dirty="0"/>
          </a:p>
        </p:txBody>
      </p:sp>
      <p:sp>
        <p:nvSpPr>
          <p:cNvPr id="32" name="Text 30"/>
          <p:cNvSpPr txBox="1"/>
          <p:nvPr/>
        </p:nvSpPr>
        <p:spPr>
          <a:xfrm>
            <a:off x="3319272" y="4480560"/>
            <a:ext cx="1280160" cy="338328"/>
          </a:xfrm>
          <a:prstGeom prst="rect">
            <a:avLst/>
          </a:prstGeom>
          <a:noFill/>
          <a:ln/>
        </p:spPr>
        <p:txBody>
          <a:bodyPr wrap="square" lIns="0" tIns="0" rIns="0" bIns="0" rtlCol="0" anchor="ctr"/>
          <a:lstStyle/>
          <a:p>
            <a:pPr indent="0" marL="0">
              <a:buNone/>
            </a:pPr>
            <a:r>
              <a:rPr lang="en-US" sz="1500" dirty="0">
                <a:solidFill>
                  <a:srgbClr val="333333"/>
                </a:solidFill>
                <a:latin typeface="Arial" pitchFamily="34" charset="0"/>
                <a:ea typeface="Arial" pitchFamily="34" charset="-122"/>
                <a:cs typeface="Arial" pitchFamily="34" charset="-120"/>
              </a:rPr>
              <a:t>…</a:t>
            </a:r>
            <a:endParaRPr lang="en-US" sz="1500" dirty="0"/>
          </a:p>
        </p:txBody>
      </p:sp>
      <p:sp>
        <p:nvSpPr>
          <p:cNvPr id="33" name="Text 31"/>
          <p:cNvSpPr txBox="1"/>
          <p:nvPr/>
        </p:nvSpPr>
        <p:spPr>
          <a:xfrm>
            <a:off x="4782312" y="4480560"/>
            <a:ext cx="1280160" cy="338328"/>
          </a:xfrm>
          <a:prstGeom prst="rect">
            <a:avLst/>
          </a:prstGeom>
          <a:noFill/>
          <a:ln/>
        </p:spPr>
        <p:txBody>
          <a:bodyPr wrap="square" lIns="0" tIns="0" rIns="0" bIns="0" rtlCol="0" anchor="ctr"/>
          <a:lstStyle/>
          <a:p>
            <a:pPr indent="0" marL="0">
              <a:buNone/>
            </a:pPr>
            <a:r>
              <a:rPr lang="en-US" sz="1500" dirty="0">
                <a:solidFill>
                  <a:srgbClr val="333333"/>
                </a:solidFill>
                <a:latin typeface="Arial" pitchFamily="34" charset="0"/>
                <a:ea typeface="Arial" pitchFamily="34" charset="-122"/>
                <a:cs typeface="Arial" pitchFamily="34" charset="-120"/>
              </a:rPr>
              <a:t>…</a:t>
            </a:r>
            <a:endParaRPr lang="en-US" sz="1500" dirty="0"/>
          </a:p>
        </p:txBody>
      </p:sp>
      <p:sp>
        <p:nvSpPr>
          <p:cNvPr id="34" name="Shape 32"/>
          <p:cNvSpPr/>
          <p:nvPr/>
        </p:nvSpPr>
        <p:spPr>
          <a:xfrm>
            <a:off x="868680" y="4855464"/>
            <a:ext cx="5303520" cy="0"/>
          </a:xfrm>
          <a:prstGeom prst="line">
            <a:avLst/>
          </a:prstGeom>
          <a:noFill/>
          <a:ln w="9525">
            <a:solidFill>
              <a:srgbClr val="C2C2C2"/>
            </a:solidFill>
            <a:prstDash val="dash"/>
          </a:ln>
        </p:spPr>
      </p:sp>
      <p:sp>
        <p:nvSpPr>
          <p:cNvPr id="35" name="Text 33"/>
          <p:cNvSpPr txBox="1"/>
          <p:nvPr/>
        </p:nvSpPr>
        <p:spPr>
          <a:xfrm>
            <a:off x="941832" y="4892040"/>
            <a:ext cx="2194560" cy="338328"/>
          </a:xfrm>
          <a:prstGeom prst="rect">
            <a:avLst/>
          </a:prstGeom>
          <a:noFill/>
          <a:ln/>
        </p:spPr>
        <p:txBody>
          <a:bodyPr wrap="square" lIns="0" tIns="0" rIns="0" bIns="0" rtlCol="0" anchor="ctr"/>
          <a:lstStyle/>
          <a:p>
            <a:pPr indent="0" marL="0">
              <a:buNone/>
            </a:pPr>
            <a:r>
              <a:rPr lang="en-US" sz="1500" b="1" dirty="0">
                <a:solidFill>
                  <a:srgbClr val="111111"/>
                </a:solidFill>
                <a:latin typeface="Arial" pitchFamily="34" charset="0"/>
                <a:ea typeface="Arial" pitchFamily="34" charset="-122"/>
                <a:cs typeface="Arial" pitchFamily="34" charset="-120"/>
              </a:rPr>
              <a:t>Kaynak gösterilme</a:t>
            </a:r>
            <a:endParaRPr lang="en-US" sz="1500" dirty="0"/>
          </a:p>
        </p:txBody>
      </p:sp>
      <p:sp>
        <p:nvSpPr>
          <p:cNvPr id="36" name="Text 34"/>
          <p:cNvSpPr txBox="1"/>
          <p:nvPr/>
        </p:nvSpPr>
        <p:spPr>
          <a:xfrm>
            <a:off x="3319272" y="4892040"/>
            <a:ext cx="1280160" cy="338328"/>
          </a:xfrm>
          <a:prstGeom prst="rect">
            <a:avLst/>
          </a:prstGeom>
          <a:noFill/>
          <a:ln/>
        </p:spPr>
        <p:txBody>
          <a:bodyPr wrap="square" lIns="0" tIns="0" rIns="0" bIns="0" rtlCol="0" anchor="ctr"/>
          <a:lstStyle/>
          <a:p>
            <a:pPr indent="0" marL="0">
              <a:buNone/>
            </a:pPr>
            <a:r>
              <a:rPr lang="en-US" sz="1500" dirty="0">
                <a:solidFill>
                  <a:srgbClr val="333333"/>
                </a:solidFill>
                <a:latin typeface="Arial" pitchFamily="34" charset="0"/>
                <a:ea typeface="Arial" pitchFamily="34" charset="-122"/>
                <a:cs typeface="Arial" pitchFamily="34" charset="-120"/>
              </a:rPr>
              <a:t>…</a:t>
            </a:r>
            <a:endParaRPr lang="en-US" sz="1500" dirty="0"/>
          </a:p>
        </p:txBody>
      </p:sp>
      <p:sp>
        <p:nvSpPr>
          <p:cNvPr id="37" name="Text 35"/>
          <p:cNvSpPr txBox="1"/>
          <p:nvPr/>
        </p:nvSpPr>
        <p:spPr>
          <a:xfrm>
            <a:off x="4782312" y="4892040"/>
            <a:ext cx="1280160" cy="338328"/>
          </a:xfrm>
          <a:prstGeom prst="rect">
            <a:avLst/>
          </a:prstGeom>
          <a:noFill/>
          <a:ln/>
        </p:spPr>
        <p:txBody>
          <a:bodyPr wrap="square" lIns="0" tIns="0" rIns="0" bIns="0" rtlCol="0" anchor="ctr"/>
          <a:lstStyle/>
          <a:p>
            <a:pPr indent="0" marL="0">
              <a:buNone/>
            </a:pPr>
            <a:r>
              <a:rPr lang="en-US" sz="1500" dirty="0">
                <a:solidFill>
                  <a:srgbClr val="333333"/>
                </a:solidFill>
                <a:latin typeface="Arial" pitchFamily="34" charset="0"/>
                <a:ea typeface="Arial" pitchFamily="34" charset="-122"/>
                <a:cs typeface="Arial" pitchFamily="34" charset="-120"/>
              </a:rPr>
              <a:t>…</a:t>
            </a:r>
            <a:endParaRPr lang="en-US" sz="1500" dirty="0"/>
          </a:p>
        </p:txBody>
      </p:sp>
      <p:sp>
        <p:nvSpPr>
          <p:cNvPr id="38" name="Shape 36"/>
          <p:cNvSpPr/>
          <p:nvPr/>
        </p:nvSpPr>
        <p:spPr>
          <a:xfrm>
            <a:off x="868680" y="5266944"/>
            <a:ext cx="5303520" cy="0"/>
          </a:xfrm>
          <a:prstGeom prst="line">
            <a:avLst/>
          </a:prstGeom>
          <a:noFill/>
          <a:ln w="9525">
            <a:solidFill>
              <a:srgbClr val="C2C2C2"/>
            </a:solidFill>
            <a:prstDash val="dash"/>
          </a:ln>
        </p:spPr>
      </p:sp>
      <p:sp>
        <p:nvSpPr>
          <p:cNvPr id="39" name="Shape 37"/>
          <p:cNvSpPr/>
          <p:nvPr/>
        </p:nvSpPr>
        <p:spPr>
          <a:xfrm>
            <a:off x="3200400" y="4032504"/>
            <a:ext cx="0" cy="1234440"/>
          </a:xfrm>
          <a:prstGeom prst="line">
            <a:avLst/>
          </a:prstGeom>
          <a:noFill/>
          <a:ln w="9525">
            <a:solidFill>
              <a:srgbClr val="C2C2C2"/>
            </a:solidFill>
            <a:prstDash val="dash"/>
          </a:ln>
        </p:spPr>
      </p:sp>
      <p:sp>
        <p:nvSpPr>
          <p:cNvPr id="40" name="Shape 38"/>
          <p:cNvSpPr/>
          <p:nvPr/>
        </p:nvSpPr>
        <p:spPr>
          <a:xfrm>
            <a:off x="4663440" y="4032504"/>
            <a:ext cx="0" cy="1234440"/>
          </a:xfrm>
          <a:prstGeom prst="line">
            <a:avLst/>
          </a:prstGeom>
          <a:noFill/>
          <a:ln w="9525">
            <a:solidFill>
              <a:srgbClr val="C2C2C2"/>
            </a:solidFill>
            <a:prstDash val="dash"/>
          </a:ln>
        </p:spPr>
      </p:sp>
      <p:sp>
        <p:nvSpPr>
          <p:cNvPr id="41" name="Text 39"/>
          <p:cNvSpPr txBox="1"/>
          <p:nvPr/>
        </p:nvSpPr>
        <p:spPr>
          <a:xfrm>
            <a:off x="6400800" y="3474720"/>
            <a:ext cx="4572000" cy="256032"/>
          </a:xfrm>
          <a:prstGeom prst="rect">
            <a:avLst/>
          </a:prstGeom>
          <a:noFill/>
          <a:ln/>
        </p:spPr>
        <p:txBody>
          <a:bodyPr wrap="square" lIns="0" tIns="0" rIns="0" bIns="0" rtlCol="0" anchor="ctr"/>
          <a:lstStyle/>
          <a:p>
            <a:pPr indent="0" marL="0">
              <a:buNone/>
            </a:pPr>
            <a:r>
              <a:rPr lang="en-US" sz="1100" spc="240" kern="0" dirty="0">
                <a:solidFill>
                  <a:srgbClr val="6D4AE0"/>
                </a:solidFill>
                <a:latin typeface="Arial" pitchFamily="34" charset="0"/>
                <a:ea typeface="Arial" pitchFamily="34" charset="-122"/>
                <a:cs typeface="Arial" pitchFamily="34" charset="-120"/>
              </a:rPr>
              <a:t>90. GÜNDEKİ KARAR</a:t>
            </a:r>
            <a:endParaRPr lang="en-US" sz="1100" dirty="0"/>
          </a:p>
        </p:txBody>
      </p:sp>
      <p:sp>
        <p:nvSpPr>
          <p:cNvPr id="42" name="Text 40"/>
          <p:cNvSpPr txBox="1"/>
          <p:nvPr/>
        </p:nvSpPr>
        <p:spPr>
          <a:xfrm>
            <a:off x="6400800" y="3794760"/>
            <a:ext cx="4892040" cy="502920"/>
          </a:xfrm>
          <a:prstGeom prst="rect">
            <a:avLst/>
          </a:prstGeom>
          <a:noFill/>
          <a:ln/>
        </p:spPr>
        <p:txBody>
          <a:bodyPr wrap="square" lIns="0" tIns="0" rIns="0" bIns="0" rtlCol="0" anchor="ctr"/>
          <a:lstStyle/>
          <a:p>
            <a:pPr indent="0" marL="0">
              <a:buNone/>
            </a:pPr>
            <a:r>
              <a:rPr lang="en-US" sz="1500" b="1" dirty="0">
                <a:solidFill>
                  <a:srgbClr val="6D4AE0"/>
                </a:solidFill>
                <a:latin typeface="Arial" pitchFamily="34" charset="0"/>
                <a:ea typeface="Arial" pitchFamily="34" charset="-122"/>
                <a:cs typeface="Arial" pitchFamily="34" charset="-120"/>
              </a:rPr>
              <a:t>Genişlet  </a:t>
            </a:r>
            <a:pPr indent="0" marL="0">
              <a:buNone/>
            </a:pPr>
            <a:r>
              <a:rPr lang="en-US" sz="1450" dirty="0">
                <a:solidFill>
                  <a:srgbClr val="333333"/>
                </a:solidFill>
                <a:latin typeface="Arial" pitchFamily="34" charset="0"/>
                <a:ea typeface="Arial" pitchFamily="34" charset="-122"/>
                <a:cs typeface="Arial" pitchFamily="34" charset="-120"/>
              </a:rPr>
              <a:t>Veri düzeldi, doğru talep geliyor. İkinci ürüne geçin.</a:t>
            </a:r>
            <a:endParaRPr lang="en-US" sz="1500" dirty="0"/>
          </a:p>
        </p:txBody>
      </p:sp>
      <p:sp>
        <p:nvSpPr>
          <p:cNvPr id="43" name="Text 41"/>
          <p:cNvSpPr txBox="1"/>
          <p:nvPr/>
        </p:nvSpPr>
        <p:spPr>
          <a:xfrm>
            <a:off x="6400800" y="4343400"/>
            <a:ext cx="4892040" cy="502920"/>
          </a:xfrm>
          <a:prstGeom prst="rect">
            <a:avLst/>
          </a:prstGeom>
          <a:noFill/>
          <a:ln/>
        </p:spPr>
        <p:txBody>
          <a:bodyPr wrap="square" lIns="0" tIns="0" rIns="0" bIns="0" rtlCol="0" anchor="ctr"/>
          <a:lstStyle/>
          <a:p>
            <a:pPr indent="0" marL="0">
              <a:buNone/>
            </a:pPr>
            <a:r>
              <a:rPr lang="en-US" sz="1500" b="1" dirty="0">
                <a:solidFill>
                  <a:srgbClr val="6D4AE0"/>
                </a:solidFill>
                <a:latin typeface="Arial" pitchFamily="34" charset="0"/>
                <a:ea typeface="Arial" pitchFamily="34" charset="-122"/>
                <a:cs typeface="Arial" pitchFamily="34" charset="-120"/>
              </a:rPr>
              <a:t>Düzelt  </a:t>
            </a:r>
            <a:pPr indent="0" marL="0">
              <a:buNone/>
            </a:pPr>
            <a:r>
              <a:rPr lang="en-US" sz="1450" dirty="0">
                <a:solidFill>
                  <a:srgbClr val="333333"/>
                </a:solidFill>
                <a:latin typeface="Arial" pitchFamily="34" charset="0"/>
                <a:ea typeface="Arial" pitchFamily="34" charset="-122"/>
                <a:cs typeface="Arial" pitchFamily="34" charset="-120"/>
              </a:rPr>
              <a:t>Görünürlük var ama talep ilgisiz. İçeriğe dönün.</a:t>
            </a:r>
            <a:endParaRPr lang="en-US" sz="1500" dirty="0"/>
          </a:p>
        </p:txBody>
      </p:sp>
      <p:sp>
        <p:nvSpPr>
          <p:cNvPr id="44" name="Text 42"/>
          <p:cNvSpPr txBox="1"/>
          <p:nvPr/>
        </p:nvSpPr>
        <p:spPr>
          <a:xfrm>
            <a:off x="6400800" y="4892040"/>
            <a:ext cx="4892040" cy="502920"/>
          </a:xfrm>
          <a:prstGeom prst="rect">
            <a:avLst/>
          </a:prstGeom>
          <a:noFill/>
          <a:ln/>
        </p:spPr>
        <p:txBody>
          <a:bodyPr wrap="square" lIns="0" tIns="0" rIns="0" bIns="0" rtlCol="0" anchor="ctr"/>
          <a:lstStyle/>
          <a:p>
            <a:pPr indent="0" marL="0">
              <a:buNone/>
            </a:pPr>
            <a:r>
              <a:rPr lang="en-US" sz="1500" b="1" dirty="0">
                <a:solidFill>
                  <a:srgbClr val="6D4AE0"/>
                </a:solidFill>
                <a:latin typeface="Arial" pitchFamily="34" charset="0"/>
                <a:ea typeface="Arial" pitchFamily="34" charset="-122"/>
                <a:cs typeface="Arial" pitchFamily="34" charset="-120"/>
              </a:rPr>
              <a:t>Durdur  </a:t>
            </a:r>
            <a:pPr indent="0" marL="0">
              <a:buNone/>
            </a:pPr>
            <a:r>
              <a:rPr lang="en-US" sz="1450" dirty="0">
                <a:solidFill>
                  <a:srgbClr val="333333"/>
                </a:solidFill>
                <a:latin typeface="Arial" pitchFamily="34" charset="0"/>
                <a:ea typeface="Arial" pitchFamily="34" charset="-122"/>
                <a:cs typeface="Arial" pitchFamily="34" charset="-120"/>
              </a:rPr>
              <a:t>Kanal alıcıya ulaşmıyor. Harcamayı büyütmeyin.</a:t>
            </a:r>
            <a:endParaRPr lang="en-US" sz="1500" dirty="0"/>
          </a:p>
        </p:txBody>
      </p:sp>
      <p:sp>
        <p:nvSpPr>
          <p:cNvPr id="45" name="Text 43"/>
          <p:cNvSpPr txBox="1"/>
          <p:nvPr/>
        </p:nvSpPr>
        <p:spPr>
          <a:xfrm>
            <a:off x="868680" y="5715000"/>
            <a:ext cx="10424160" cy="274320"/>
          </a:xfrm>
          <a:prstGeom prst="rect">
            <a:avLst/>
          </a:prstGeom>
          <a:noFill/>
          <a:ln/>
        </p:spPr>
        <p:txBody>
          <a:bodyPr wrap="square" lIns="0" tIns="0" rIns="0" bIns="0" rtlCol="0" anchor="ctr"/>
          <a:lstStyle/>
          <a:p>
            <a:pPr indent="0" marL="0">
              <a:buNone/>
            </a:pPr>
            <a:r>
              <a:rPr lang="en-US" sz="1000" dirty="0">
                <a:solidFill>
                  <a:srgbClr val="8E8E8E"/>
                </a:solidFill>
                <a:latin typeface="Arial" pitchFamily="34" charset="0"/>
                <a:ea typeface="Arial" pitchFamily="34" charset="-122"/>
                <a:cs typeface="Arial" pitchFamily="34" charset="-120"/>
              </a:rPr>
              <a:t>Satış döngüsü uzunsa 90 günde gelir beklemeyin. Teklif kalitesine ve yanıt süresine bakın.</a:t>
            </a:r>
            <a:endParaRPr lang="en-US" sz="1000" dirty="0"/>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name="Slide 33">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3A3A3A"/>
            </a:solidFill>
            <a:prstDash val="solid"/>
          </a:ln>
        </p:spPr>
      </p:sp>
      <p:sp>
        <p:nvSpPr>
          <p:cNvPr id="3" name="Shape 1"/>
          <p:cNvSpPr/>
          <p:nvPr/>
        </p:nvSpPr>
        <p:spPr>
          <a:xfrm>
            <a:off x="658368" y="6199632"/>
            <a:ext cx="10844784" cy="0"/>
          </a:xfrm>
          <a:prstGeom prst="line">
            <a:avLst/>
          </a:prstGeom>
          <a:noFill/>
          <a:ln w="9525">
            <a:solidFill>
              <a:srgbClr val="3A3A3A"/>
            </a:solidFill>
            <a:prstDash val="solid"/>
          </a:ln>
        </p:spPr>
      </p:sp>
      <p:sp>
        <p:nvSpPr>
          <p:cNvPr id="4" name="Shape 2"/>
          <p:cNvSpPr/>
          <p:nvPr/>
        </p:nvSpPr>
        <p:spPr>
          <a:xfrm>
            <a:off x="658368" y="457200"/>
            <a:ext cx="0" cy="402336"/>
          </a:xfrm>
          <a:prstGeom prst="line">
            <a:avLst/>
          </a:prstGeom>
          <a:noFill/>
          <a:ln w="9525">
            <a:solidFill>
              <a:srgbClr val="3A3A3A"/>
            </a:solidFill>
            <a:prstDash val="solid"/>
          </a:ln>
        </p:spPr>
      </p:sp>
      <p:sp>
        <p:nvSpPr>
          <p:cNvPr id="5" name="Shape 3"/>
          <p:cNvSpPr/>
          <p:nvPr/>
        </p:nvSpPr>
        <p:spPr>
          <a:xfrm>
            <a:off x="658368" y="5998464"/>
            <a:ext cx="0" cy="402336"/>
          </a:xfrm>
          <a:prstGeom prst="line">
            <a:avLst/>
          </a:prstGeom>
          <a:noFill/>
          <a:ln w="9525">
            <a:solidFill>
              <a:srgbClr val="3A3A3A"/>
            </a:solidFill>
            <a:prstDash val="solid"/>
          </a:ln>
        </p:spPr>
      </p:sp>
      <p:sp>
        <p:nvSpPr>
          <p:cNvPr id="6" name="Shape 4"/>
          <p:cNvSpPr/>
          <p:nvPr/>
        </p:nvSpPr>
        <p:spPr>
          <a:xfrm>
            <a:off x="11503152" y="457200"/>
            <a:ext cx="0" cy="402336"/>
          </a:xfrm>
          <a:prstGeom prst="line">
            <a:avLst/>
          </a:prstGeom>
          <a:noFill/>
          <a:ln w="9525">
            <a:solidFill>
              <a:srgbClr val="3A3A3A"/>
            </a:solidFill>
            <a:prstDash val="solid"/>
          </a:ln>
        </p:spPr>
      </p:sp>
      <p:sp>
        <p:nvSpPr>
          <p:cNvPr id="7" name="Shape 5"/>
          <p:cNvSpPr/>
          <p:nvPr/>
        </p:nvSpPr>
        <p:spPr>
          <a:xfrm>
            <a:off x="11503152" y="5998464"/>
            <a:ext cx="0" cy="402336"/>
          </a:xfrm>
          <a:prstGeom prst="line">
            <a:avLst/>
          </a:prstGeom>
          <a:noFill/>
          <a:ln w="9525">
            <a:solidFill>
              <a:srgbClr val="3A3A3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8A8A8A"/>
                </a:solidFill>
                <a:latin typeface="Arial" pitchFamily="34" charset="0"/>
                <a:ea typeface="Arial" pitchFamily="34" charset="-122"/>
                <a:cs typeface="Arial" pitchFamily="34" charset="-120"/>
              </a:rPr>
              <a:t>KAPANMADAN ÖNCE</a:t>
            </a:r>
            <a:endParaRPr lang="en-US" sz="1100" dirty="0"/>
          </a:p>
        </p:txBody>
      </p:sp>
      <p:sp>
        <p:nvSpPr>
          <p:cNvPr id="9" name="Text 7"/>
          <p:cNvSpPr txBox="1"/>
          <p:nvPr/>
        </p:nvSpPr>
        <p:spPr>
          <a:xfrm>
            <a:off x="822960" y="1188720"/>
            <a:ext cx="10515600" cy="731520"/>
          </a:xfrm>
          <a:prstGeom prst="rect">
            <a:avLst/>
          </a:prstGeom>
          <a:noFill/>
          <a:ln/>
        </p:spPr>
        <p:txBody>
          <a:bodyPr wrap="square" lIns="0" tIns="0" rIns="0" bIns="0" rtlCol="0" anchor="ctr"/>
          <a:lstStyle/>
          <a:p>
            <a:pPr algn="ctr" indent="0" marL="0">
              <a:buNone/>
            </a:pPr>
            <a:r>
              <a:rPr lang="en-US" sz="3400" dirty="0">
                <a:solidFill>
                  <a:srgbClr val="FFFFFF"/>
                </a:solidFill>
                <a:latin typeface="Arial" pitchFamily="34" charset="0"/>
                <a:ea typeface="Arial" pitchFamily="34" charset="-122"/>
                <a:cs typeface="Arial" pitchFamily="34" charset="-120"/>
              </a:rPr>
              <a:t>Önümüzdeki </a:t>
            </a:r>
            <a:pPr algn="ctr" indent="0" marL="0">
              <a:buNone/>
            </a:pPr>
            <a:r>
              <a:rPr lang="en-US" sz="3400" b="1" i="1" dirty="0">
                <a:solidFill>
                  <a:srgbClr val="A78BFA"/>
                </a:solidFill>
                <a:latin typeface="Cambria" pitchFamily="34" charset="0"/>
                <a:ea typeface="Cambria" pitchFamily="34" charset="-122"/>
                <a:cs typeface="Cambria" pitchFamily="34" charset="-120"/>
              </a:rPr>
              <a:t>iki yıl</a:t>
            </a:r>
            <a:endParaRPr lang="en-US" sz="3400" dirty="0"/>
          </a:p>
        </p:txBody>
      </p:sp>
      <p:sp>
        <p:nvSpPr>
          <p:cNvPr id="10" name="Shape 8"/>
          <p:cNvSpPr/>
          <p:nvPr/>
        </p:nvSpPr>
        <p:spPr>
          <a:xfrm>
            <a:off x="1463040" y="2103120"/>
            <a:ext cx="9235440" cy="2377440"/>
          </a:xfrm>
          <a:prstGeom prst="rect">
            <a:avLst/>
          </a:prstGeom>
          <a:solidFill>
            <a:srgbClr val="161616"/>
          </a:solidFill>
          <a:ln w="12700">
            <a:solidFill>
              <a:srgbClr val="161616"/>
            </a:solidFill>
            <a:prstDash val="solid"/>
          </a:ln>
        </p:spPr>
      </p:sp>
      <p:sp>
        <p:nvSpPr>
          <p:cNvPr id="11" name="Shape 9"/>
          <p:cNvSpPr/>
          <p:nvPr/>
        </p:nvSpPr>
        <p:spPr>
          <a:xfrm>
            <a:off x="1463040" y="2103120"/>
            <a:ext cx="0" cy="2377440"/>
          </a:xfrm>
          <a:prstGeom prst="line">
            <a:avLst/>
          </a:prstGeom>
          <a:noFill/>
          <a:ln w="25400">
            <a:solidFill>
              <a:srgbClr val="8A8A8A"/>
            </a:solidFill>
            <a:prstDash val="solid"/>
          </a:ln>
        </p:spPr>
      </p:sp>
      <p:sp>
        <p:nvSpPr>
          <p:cNvPr id="12" name="Text 10"/>
          <p:cNvSpPr txBox="1"/>
          <p:nvPr/>
        </p:nvSpPr>
        <p:spPr>
          <a:xfrm>
            <a:off x="1737360" y="2231136"/>
            <a:ext cx="3657600" cy="237744"/>
          </a:xfrm>
          <a:prstGeom prst="rect">
            <a:avLst/>
          </a:prstGeom>
          <a:noFill/>
          <a:ln/>
        </p:spPr>
        <p:txBody>
          <a:bodyPr wrap="square" lIns="0" tIns="0" rIns="0" bIns="0" rtlCol="0" anchor="ctr"/>
          <a:lstStyle/>
          <a:p>
            <a:pPr indent="0" marL="0">
              <a:buNone/>
            </a:pPr>
            <a:r>
              <a:rPr lang="en-US" sz="1000" spc="240" kern="0" dirty="0">
                <a:solidFill>
                  <a:srgbClr val="8A8A8A"/>
                </a:solidFill>
                <a:latin typeface="Arial" pitchFamily="34" charset="0"/>
                <a:ea typeface="Arial" pitchFamily="34" charset="-122"/>
                <a:cs typeface="Arial" pitchFamily="34" charset="-120"/>
              </a:rPr>
              <a:t>BENİM OKUMAM</a:t>
            </a:r>
            <a:endParaRPr lang="en-US" sz="1000" dirty="0"/>
          </a:p>
        </p:txBody>
      </p:sp>
      <p:sp>
        <p:nvSpPr>
          <p:cNvPr id="13" name="Text 11"/>
          <p:cNvSpPr txBox="1"/>
          <p:nvPr/>
        </p:nvSpPr>
        <p:spPr>
          <a:xfrm>
            <a:off x="1737360" y="2487168"/>
            <a:ext cx="8732520" cy="1901952"/>
          </a:xfrm>
          <a:prstGeom prst="rect">
            <a:avLst/>
          </a:prstGeom>
          <a:noFill/>
          <a:ln/>
        </p:spPr>
        <p:txBody>
          <a:bodyPr wrap="square" lIns="0" tIns="0" rIns="0" bIns="0" rtlCol="0" anchor="t"/>
          <a:lstStyle/>
          <a:p>
            <a:pPr indent="0" marL="0">
              <a:buNone/>
            </a:pPr>
            <a:r>
              <a:rPr lang="en-US" sz="2100" i="1" dirty="0">
                <a:solidFill>
                  <a:srgbClr val="B5B5B5"/>
                </a:solidFill>
                <a:latin typeface="Arial" pitchFamily="34" charset="0"/>
                <a:ea typeface="Arial" pitchFamily="34" charset="-122"/>
                <a:cs typeface="Arial" pitchFamily="34" charset="-120"/>
              </a:rPr>
              <a:t>Önümüzdeki iki yıl, verisi düzenli olan KOBİ için pazar avantajı; düzensiz olan için görünmezlik riski. Fuar bütçesi olmayan 40 kişilik bir Bursa atölyesi, verisi hazırsa büyük rakibiyle aynı kısa listeye girebilir. Bu bir tahmin, kanıt değil; ama bugün gördüklerim bu yönü gösteriyor.</a:t>
            </a:r>
            <a:endParaRPr lang="en-US" sz="2100" dirty="0"/>
          </a:p>
        </p:txBody>
      </p:sp>
      <p:sp>
        <p:nvSpPr>
          <p:cNvPr id="14" name="Text 12"/>
          <p:cNvSpPr txBox="1"/>
          <p:nvPr/>
        </p:nvSpPr>
        <p:spPr>
          <a:xfrm>
            <a:off x="868680" y="5029200"/>
            <a:ext cx="10424160" cy="457200"/>
          </a:xfrm>
          <a:prstGeom prst="rect">
            <a:avLst/>
          </a:prstGeom>
          <a:noFill/>
          <a:ln/>
        </p:spPr>
        <p:txBody>
          <a:bodyPr wrap="square" lIns="0" tIns="0" rIns="0" bIns="0" rtlCol="0" anchor="ctr"/>
          <a:lstStyle/>
          <a:p>
            <a:pPr algn="ctr" indent="0" marL="0">
              <a:buNone/>
            </a:pPr>
            <a:r>
              <a:rPr lang="en-US" sz="1600" b="1" i="1" dirty="0">
                <a:solidFill>
                  <a:srgbClr val="A78BFA"/>
                </a:solidFill>
                <a:latin typeface="Cambria" pitchFamily="34" charset="0"/>
                <a:ea typeface="Cambria" pitchFamily="34" charset="-122"/>
                <a:cs typeface="Cambria" pitchFamily="34" charset="-120"/>
              </a:rPr>
              <a:t>Kanıt ile yorumu ayırdım. Bu slayt yorum.</a:t>
            </a:r>
            <a:endParaRPr lang="en-US" sz="1600" dirty="0"/>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name="Slide 1">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3A3A3A"/>
            </a:solidFill>
            <a:prstDash val="solid"/>
          </a:ln>
        </p:spPr>
      </p:sp>
      <p:sp>
        <p:nvSpPr>
          <p:cNvPr id="3" name="Shape 1"/>
          <p:cNvSpPr/>
          <p:nvPr/>
        </p:nvSpPr>
        <p:spPr>
          <a:xfrm>
            <a:off x="658368" y="6199632"/>
            <a:ext cx="10844784" cy="0"/>
          </a:xfrm>
          <a:prstGeom prst="line">
            <a:avLst/>
          </a:prstGeom>
          <a:noFill/>
          <a:ln w="9525">
            <a:solidFill>
              <a:srgbClr val="3A3A3A"/>
            </a:solidFill>
            <a:prstDash val="solid"/>
          </a:ln>
        </p:spPr>
      </p:sp>
      <p:sp>
        <p:nvSpPr>
          <p:cNvPr id="4" name="Shape 2"/>
          <p:cNvSpPr/>
          <p:nvPr/>
        </p:nvSpPr>
        <p:spPr>
          <a:xfrm>
            <a:off x="658368" y="457200"/>
            <a:ext cx="0" cy="402336"/>
          </a:xfrm>
          <a:prstGeom prst="line">
            <a:avLst/>
          </a:prstGeom>
          <a:noFill/>
          <a:ln w="9525">
            <a:solidFill>
              <a:srgbClr val="3A3A3A"/>
            </a:solidFill>
            <a:prstDash val="solid"/>
          </a:ln>
        </p:spPr>
      </p:sp>
      <p:sp>
        <p:nvSpPr>
          <p:cNvPr id="5" name="Shape 3"/>
          <p:cNvSpPr/>
          <p:nvPr/>
        </p:nvSpPr>
        <p:spPr>
          <a:xfrm>
            <a:off x="658368" y="5998464"/>
            <a:ext cx="0" cy="402336"/>
          </a:xfrm>
          <a:prstGeom prst="line">
            <a:avLst/>
          </a:prstGeom>
          <a:noFill/>
          <a:ln w="9525">
            <a:solidFill>
              <a:srgbClr val="3A3A3A"/>
            </a:solidFill>
            <a:prstDash val="solid"/>
          </a:ln>
        </p:spPr>
      </p:sp>
      <p:sp>
        <p:nvSpPr>
          <p:cNvPr id="6" name="Shape 4"/>
          <p:cNvSpPr/>
          <p:nvPr/>
        </p:nvSpPr>
        <p:spPr>
          <a:xfrm>
            <a:off x="11503152" y="457200"/>
            <a:ext cx="0" cy="402336"/>
          </a:xfrm>
          <a:prstGeom prst="line">
            <a:avLst/>
          </a:prstGeom>
          <a:noFill/>
          <a:ln w="9525">
            <a:solidFill>
              <a:srgbClr val="3A3A3A"/>
            </a:solidFill>
            <a:prstDash val="solid"/>
          </a:ln>
        </p:spPr>
      </p:sp>
      <p:sp>
        <p:nvSpPr>
          <p:cNvPr id="7" name="Shape 5"/>
          <p:cNvSpPr/>
          <p:nvPr/>
        </p:nvSpPr>
        <p:spPr>
          <a:xfrm>
            <a:off x="11503152" y="5998464"/>
            <a:ext cx="0" cy="402336"/>
          </a:xfrm>
          <a:prstGeom prst="line">
            <a:avLst/>
          </a:prstGeom>
          <a:noFill/>
          <a:ln w="9525">
            <a:solidFill>
              <a:srgbClr val="3A3A3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8A8A8A"/>
                </a:solidFill>
                <a:latin typeface="Arial" pitchFamily="34" charset="0"/>
                <a:ea typeface="Arial" pitchFamily="34" charset="-122"/>
                <a:cs typeface="Arial" pitchFamily="34" charset="-120"/>
              </a:rPr>
              <a:t>ARAMA NASIL DEĞİŞTİ</a:t>
            </a:r>
            <a:endParaRPr lang="en-US" sz="1100" dirty="0"/>
          </a:p>
        </p:txBody>
      </p:sp>
      <p:sp>
        <p:nvSpPr>
          <p:cNvPr id="9" name="Text 7"/>
          <p:cNvSpPr txBox="1"/>
          <p:nvPr/>
        </p:nvSpPr>
        <p:spPr>
          <a:xfrm>
            <a:off x="822960" y="1188720"/>
            <a:ext cx="10515600" cy="731520"/>
          </a:xfrm>
          <a:prstGeom prst="rect">
            <a:avLst/>
          </a:prstGeom>
          <a:noFill/>
          <a:ln/>
        </p:spPr>
        <p:txBody>
          <a:bodyPr wrap="square" lIns="0" tIns="0" rIns="0" bIns="0" rtlCol="0" anchor="ctr"/>
          <a:lstStyle/>
          <a:p>
            <a:pPr algn="ctr" indent="0" marL="0">
              <a:buNone/>
            </a:pPr>
            <a:r>
              <a:rPr lang="en-US" sz="3200" dirty="0">
                <a:solidFill>
                  <a:srgbClr val="FFFFFF"/>
                </a:solidFill>
                <a:latin typeface="Arial" pitchFamily="34" charset="0"/>
                <a:ea typeface="Arial" pitchFamily="34" charset="-122"/>
                <a:cs typeface="Arial" pitchFamily="34" charset="-120"/>
              </a:rPr>
              <a:t>Anahtar kelime, yerini </a:t>
            </a:r>
            <a:pPr algn="ctr" indent="0" marL="0">
              <a:buNone/>
            </a:pPr>
            <a:r>
              <a:rPr lang="en-US" sz="3200" b="1" i="1" dirty="0">
                <a:solidFill>
                  <a:srgbClr val="A78BFA"/>
                </a:solidFill>
                <a:latin typeface="Cambria" pitchFamily="34" charset="0"/>
                <a:ea typeface="Cambria" pitchFamily="34" charset="-122"/>
                <a:cs typeface="Cambria" pitchFamily="34" charset="-120"/>
              </a:rPr>
              <a:t>niyete bırakıyor</a:t>
            </a:r>
            <a:endParaRPr lang="en-US" sz="3200" dirty="0"/>
          </a:p>
        </p:txBody>
      </p:sp>
      <p:sp>
        <p:nvSpPr>
          <p:cNvPr id="10" name="Shape 8"/>
          <p:cNvSpPr/>
          <p:nvPr/>
        </p:nvSpPr>
        <p:spPr>
          <a:xfrm>
            <a:off x="868680" y="2011680"/>
            <a:ext cx="3931920" cy="2651760"/>
          </a:xfrm>
          <a:prstGeom prst="roundRect">
            <a:avLst>
              <a:gd name="adj" fmla="val 1379"/>
            </a:avLst>
          </a:prstGeom>
          <a:solidFill>
            <a:srgbClr val="141414"/>
          </a:solidFill>
          <a:ln w="9525">
            <a:solidFill>
              <a:srgbClr val="3A3A3A"/>
            </a:solidFill>
            <a:prstDash val="solid"/>
          </a:ln>
        </p:spPr>
      </p:sp>
      <p:sp>
        <p:nvSpPr>
          <p:cNvPr id="11" name="Text 9"/>
          <p:cNvSpPr txBox="1"/>
          <p:nvPr/>
        </p:nvSpPr>
        <p:spPr>
          <a:xfrm>
            <a:off x="1143000" y="2176272"/>
            <a:ext cx="3474720" cy="256032"/>
          </a:xfrm>
          <a:prstGeom prst="rect">
            <a:avLst/>
          </a:prstGeom>
          <a:noFill/>
          <a:ln/>
        </p:spPr>
        <p:txBody>
          <a:bodyPr wrap="square" lIns="0" tIns="0" rIns="0" bIns="0" rtlCol="0" anchor="ctr"/>
          <a:lstStyle/>
          <a:p>
            <a:pPr indent="0" marL="0">
              <a:buNone/>
            </a:pPr>
            <a:r>
              <a:rPr lang="en-US" sz="1100" spc="240" kern="0" dirty="0">
                <a:solidFill>
                  <a:srgbClr val="8A8A8A"/>
                </a:solidFill>
                <a:latin typeface="Arial" pitchFamily="34" charset="0"/>
                <a:ea typeface="Arial" pitchFamily="34" charset="-122"/>
                <a:cs typeface="Arial" pitchFamily="34" charset="-120"/>
              </a:rPr>
              <a:t>ESKİDEN · GOOGLE</a:t>
            </a:r>
            <a:endParaRPr lang="en-US" sz="1100" dirty="0"/>
          </a:p>
        </p:txBody>
      </p:sp>
      <p:sp>
        <p:nvSpPr>
          <p:cNvPr id="12" name="Text 10"/>
          <p:cNvSpPr txBox="1"/>
          <p:nvPr/>
        </p:nvSpPr>
        <p:spPr>
          <a:xfrm>
            <a:off x="1143000" y="2697480"/>
            <a:ext cx="3474720" cy="822960"/>
          </a:xfrm>
          <a:prstGeom prst="rect">
            <a:avLst/>
          </a:prstGeom>
          <a:noFill/>
          <a:ln/>
        </p:spPr>
        <p:txBody>
          <a:bodyPr wrap="square" lIns="0" tIns="0" rIns="0" bIns="0" rtlCol="0" anchor="ctr"/>
          <a:lstStyle/>
          <a:p>
            <a:pPr indent="0" marL="0">
              <a:buNone/>
            </a:pPr>
            <a:r>
              <a:rPr lang="en-US" sz="3000" b="1" dirty="0">
                <a:solidFill>
                  <a:srgbClr val="BBBBBB"/>
                </a:solidFill>
                <a:latin typeface="Arial" pitchFamily="34" charset="0"/>
                <a:ea typeface="Arial" pitchFamily="34" charset="-122"/>
                <a:cs typeface="Arial" pitchFamily="34" charset="-120"/>
              </a:rPr>
              <a:t>magnezyum</a:t>
            </a:r>
            <a:endParaRPr lang="en-US" sz="3000" dirty="0"/>
          </a:p>
        </p:txBody>
      </p:sp>
      <p:sp>
        <p:nvSpPr>
          <p:cNvPr id="13" name="Text 11"/>
          <p:cNvSpPr txBox="1"/>
          <p:nvPr/>
        </p:nvSpPr>
        <p:spPr>
          <a:xfrm>
            <a:off x="1143000" y="3611880"/>
            <a:ext cx="3474720" cy="914400"/>
          </a:xfrm>
          <a:prstGeom prst="rect">
            <a:avLst/>
          </a:prstGeom>
          <a:noFill/>
          <a:ln/>
        </p:spPr>
        <p:txBody>
          <a:bodyPr wrap="square" lIns="0" tIns="0" rIns="0" bIns="0" rtlCol="0" anchor="t"/>
          <a:lstStyle/>
          <a:p>
            <a:pPr indent="0" marL="0">
              <a:buNone/>
            </a:pPr>
            <a:r>
              <a:rPr lang="en-US" sz="1500" dirty="0">
                <a:solidFill>
                  <a:srgbClr val="9A9A9A"/>
                </a:solidFill>
                <a:latin typeface="Arial" pitchFamily="34" charset="0"/>
                <a:ea typeface="Arial" pitchFamily="34" charset="-122"/>
                <a:cs typeface="Arial" pitchFamily="34" charset="-120"/>
              </a:rPr>
              <a:t>Tek kelime. Gerisini kullanıcı on sekme açarak kendisi eler.</a:t>
            </a:r>
            <a:endParaRPr lang="en-US" sz="1500" dirty="0"/>
          </a:p>
        </p:txBody>
      </p:sp>
      <p:sp>
        <p:nvSpPr>
          <p:cNvPr id="14" name="Text 12"/>
          <p:cNvSpPr txBox="1"/>
          <p:nvPr/>
        </p:nvSpPr>
        <p:spPr>
          <a:xfrm>
            <a:off x="4846320" y="2926080"/>
            <a:ext cx="548640" cy="731520"/>
          </a:xfrm>
          <a:prstGeom prst="rect">
            <a:avLst/>
          </a:prstGeom>
          <a:noFill/>
          <a:ln/>
        </p:spPr>
        <p:txBody>
          <a:bodyPr wrap="square" lIns="0" tIns="0" rIns="0" bIns="0" rtlCol="0" anchor="ctr"/>
          <a:lstStyle/>
          <a:p>
            <a:pPr algn="ctr" indent="0" marL="0">
              <a:buNone/>
            </a:pPr>
            <a:r>
              <a:rPr lang="en-US" sz="3000" dirty="0">
                <a:solidFill>
                  <a:srgbClr val="A78BFA"/>
                </a:solidFill>
                <a:latin typeface="Arial" pitchFamily="34" charset="0"/>
                <a:ea typeface="Arial" pitchFamily="34" charset="-122"/>
                <a:cs typeface="Arial" pitchFamily="34" charset="-120"/>
              </a:rPr>
              <a:t>→</a:t>
            </a:r>
            <a:endParaRPr lang="en-US" sz="3000" dirty="0"/>
          </a:p>
        </p:txBody>
      </p:sp>
      <p:sp>
        <p:nvSpPr>
          <p:cNvPr id="15" name="Shape 13"/>
          <p:cNvSpPr/>
          <p:nvPr/>
        </p:nvSpPr>
        <p:spPr>
          <a:xfrm>
            <a:off x="5440680" y="2011680"/>
            <a:ext cx="5852160" cy="2651760"/>
          </a:xfrm>
          <a:prstGeom prst="roundRect">
            <a:avLst>
              <a:gd name="adj" fmla="val 1379"/>
            </a:avLst>
          </a:prstGeom>
          <a:solidFill>
            <a:srgbClr val="2A2145"/>
          </a:solidFill>
          <a:ln w="9525">
            <a:solidFill>
              <a:srgbClr val="A78BFA"/>
            </a:solidFill>
            <a:prstDash val="solid"/>
          </a:ln>
        </p:spPr>
      </p:sp>
      <p:sp>
        <p:nvSpPr>
          <p:cNvPr id="16" name="Text 14"/>
          <p:cNvSpPr txBox="1"/>
          <p:nvPr/>
        </p:nvSpPr>
        <p:spPr>
          <a:xfrm>
            <a:off x="5715000" y="2176272"/>
            <a:ext cx="5303520" cy="256032"/>
          </a:xfrm>
          <a:prstGeom prst="rect">
            <a:avLst/>
          </a:prstGeom>
          <a:noFill/>
          <a:ln/>
        </p:spPr>
        <p:txBody>
          <a:bodyPr wrap="square" lIns="0" tIns="0" rIns="0" bIns="0" rtlCol="0" anchor="ctr"/>
          <a:lstStyle/>
          <a:p>
            <a:pPr indent="0" marL="0">
              <a:buNone/>
            </a:pPr>
            <a:r>
              <a:rPr lang="en-US" sz="1100" spc="240" kern="0" dirty="0">
                <a:solidFill>
                  <a:srgbClr val="A78BFA"/>
                </a:solidFill>
                <a:latin typeface="Arial" pitchFamily="34" charset="0"/>
                <a:ea typeface="Arial" pitchFamily="34" charset="-122"/>
                <a:cs typeface="Arial" pitchFamily="34" charset="-120"/>
              </a:rPr>
              <a:t>ŞİMDİ · YAPAY ZEKÂ</a:t>
            </a:r>
            <a:endParaRPr lang="en-US" sz="1100" dirty="0"/>
          </a:p>
        </p:txBody>
      </p:sp>
      <p:sp>
        <p:nvSpPr>
          <p:cNvPr id="17" name="Text 15"/>
          <p:cNvSpPr txBox="1"/>
          <p:nvPr/>
        </p:nvSpPr>
        <p:spPr>
          <a:xfrm>
            <a:off x="5715000" y="2560320"/>
            <a:ext cx="5349240" cy="2011680"/>
          </a:xfrm>
          <a:prstGeom prst="rect">
            <a:avLst/>
          </a:prstGeom>
          <a:noFill/>
          <a:ln/>
        </p:spPr>
        <p:txBody>
          <a:bodyPr wrap="square" lIns="0" tIns="0" rIns="0" bIns="0" rtlCol="0" anchor="t"/>
          <a:lstStyle/>
          <a:p>
            <a:pPr indent="0" marL="0">
              <a:buNone/>
            </a:pPr>
            <a:r>
              <a:rPr lang="en-US" sz="1800" b="1" i="1" dirty="0">
                <a:solidFill>
                  <a:srgbClr val="FFFFFF"/>
                </a:solidFill>
                <a:latin typeface="Cambria" pitchFamily="34" charset="0"/>
                <a:ea typeface="Cambria" pitchFamily="34" charset="-122"/>
                <a:cs typeface="Cambria" pitchFamily="34" charset="-120"/>
              </a:rPr>
              <a:t>"41 yaşında, haftada üç gün spor yapan bir erkeğim. Geceleri bacaklarıma kramp giriyor. Hangi magnezyum türü bana uygun, nelere dikkat etmeliyim?"</a:t>
            </a:r>
            <a:endParaRPr lang="en-US" sz="1800" dirty="0"/>
          </a:p>
        </p:txBody>
      </p:sp>
      <p:sp>
        <p:nvSpPr>
          <p:cNvPr id="18" name="Text 16"/>
          <p:cNvSpPr txBox="1"/>
          <p:nvPr/>
        </p:nvSpPr>
        <p:spPr>
          <a:xfrm>
            <a:off x="868680" y="4983480"/>
            <a:ext cx="10424160" cy="457200"/>
          </a:xfrm>
          <a:prstGeom prst="rect">
            <a:avLst/>
          </a:prstGeom>
          <a:noFill/>
          <a:ln/>
        </p:spPr>
        <p:txBody>
          <a:bodyPr wrap="square" lIns="0" tIns="0" rIns="0" bIns="0" rtlCol="0" anchor="ctr"/>
          <a:lstStyle/>
          <a:p>
            <a:pPr algn="ctr" indent="0" marL="0">
              <a:buNone/>
            </a:pPr>
            <a:r>
              <a:rPr lang="en-US" sz="2000" b="1" i="1" dirty="0">
                <a:solidFill>
                  <a:srgbClr val="A78BFA"/>
                </a:solidFill>
                <a:latin typeface="Cambria" pitchFamily="34" charset="0"/>
                <a:ea typeface="Cambria" pitchFamily="34" charset="-122"/>
                <a:cs typeface="Cambria" pitchFamily="34" charset="-120"/>
              </a:rPr>
              <a:t>Kullanıcı artık ürün aramıyor. Durumunu anlatıp çözüm istiyor.</a:t>
            </a:r>
            <a:endParaRPr lang="en-US" sz="2000" dirty="0"/>
          </a:p>
        </p:txBody>
      </p:sp>
      <p:sp>
        <p:nvSpPr>
          <p:cNvPr id="19" name="Text 17"/>
          <p:cNvSpPr txBox="1"/>
          <p:nvPr/>
        </p:nvSpPr>
        <p:spPr>
          <a:xfrm>
            <a:off x="868680" y="5760720"/>
            <a:ext cx="10424160" cy="274320"/>
          </a:xfrm>
          <a:prstGeom prst="rect">
            <a:avLst/>
          </a:prstGeom>
          <a:noFill/>
          <a:ln/>
        </p:spPr>
        <p:txBody>
          <a:bodyPr wrap="square" lIns="0" tIns="0" rIns="0" bIns="0" rtlCol="0" anchor="ctr"/>
          <a:lstStyle/>
          <a:p>
            <a:pPr indent="0" marL="0">
              <a:buNone/>
            </a:pPr>
            <a:r>
              <a:rPr lang="en-US" sz="1000" dirty="0">
                <a:solidFill>
                  <a:srgbClr val="777777"/>
                </a:solidFill>
                <a:latin typeface="Arial" pitchFamily="34" charset="0"/>
                <a:ea typeface="Arial" pitchFamily="34" charset="-122"/>
                <a:cs typeface="Arial" pitchFamily="34" charset="-120"/>
              </a:rPr>
              <a:t>Temsilî örnek. Sağlık tavsiyesi değildir.</a:t>
            </a:r>
            <a:endParaRPr lang="en-US" sz="1000" dirty="0"/>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name="Slide 2">
    <p:bg>
      <p:bgPr>
        <a:solidFill>
          <a:srgbClr val="EFEFEF"/>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9A9A9A"/>
            </a:solidFill>
            <a:prstDash val="solid"/>
          </a:ln>
        </p:spPr>
      </p:sp>
      <p:sp>
        <p:nvSpPr>
          <p:cNvPr id="3" name="Shape 1"/>
          <p:cNvSpPr/>
          <p:nvPr/>
        </p:nvSpPr>
        <p:spPr>
          <a:xfrm>
            <a:off x="658368" y="6199632"/>
            <a:ext cx="10844784" cy="0"/>
          </a:xfrm>
          <a:prstGeom prst="line">
            <a:avLst/>
          </a:prstGeom>
          <a:noFill/>
          <a:ln w="9525">
            <a:solidFill>
              <a:srgbClr val="9A9A9A"/>
            </a:solidFill>
            <a:prstDash val="solid"/>
          </a:ln>
        </p:spPr>
      </p:sp>
      <p:sp>
        <p:nvSpPr>
          <p:cNvPr id="4" name="Shape 2"/>
          <p:cNvSpPr/>
          <p:nvPr/>
        </p:nvSpPr>
        <p:spPr>
          <a:xfrm>
            <a:off x="658368" y="457200"/>
            <a:ext cx="0" cy="402336"/>
          </a:xfrm>
          <a:prstGeom prst="line">
            <a:avLst/>
          </a:prstGeom>
          <a:noFill/>
          <a:ln w="9525">
            <a:solidFill>
              <a:srgbClr val="9A9A9A"/>
            </a:solidFill>
            <a:prstDash val="solid"/>
          </a:ln>
        </p:spPr>
      </p:sp>
      <p:sp>
        <p:nvSpPr>
          <p:cNvPr id="5" name="Shape 3"/>
          <p:cNvSpPr/>
          <p:nvPr/>
        </p:nvSpPr>
        <p:spPr>
          <a:xfrm>
            <a:off x="658368" y="5998464"/>
            <a:ext cx="0" cy="402336"/>
          </a:xfrm>
          <a:prstGeom prst="line">
            <a:avLst/>
          </a:prstGeom>
          <a:noFill/>
          <a:ln w="9525">
            <a:solidFill>
              <a:srgbClr val="9A9A9A"/>
            </a:solidFill>
            <a:prstDash val="solid"/>
          </a:ln>
        </p:spPr>
      </p:sp>
      <p:sp>
        <p:nvSpPr>
          <p:cNvPr id="6" name="Shape 4"/>
          <p:cNvSpPr/>
          <p:nvPr/>
        </p:nvSpPr>
        <p:spPr>
          <a:xfrm>
            <a:off x="11503152" y="457200"/>
            <a:ext cx="0" cy="402336"/>
          </a:xfrm>
          <a:prstGeom prst="line">
            <a:avLst/>
          </a:prstGeom>
          <a:noFill/>
          <a:ln w="9525">
            <a:solidFill>
              <a:srgbClr val="9A9A9A"/>
            </a:solidFill>
            <a:prstDash val="solid"/>
          </a:ln>
        </p:spPr>
      </p:sp>
      <p:sp>
        <p:nvSpPr>
          <p:cNvPr id="7" name="Shape 5"/>
          <p:cNvSpPr/>
          <p:nvPr/>
        </p:nvSpPr>
        <p:spPr>
          <a:xfrm>
            <a:off x="11503152" y="5998464"/>
            <a:ext cx="0" cy="402336"/>
          </a:xfrm>
          <a:prstGeom prst="line">
            <a:avLst/>
          </a:prstGeom>
          <a:noFill/>
          <a:ln w="9525">
            <a:solidFill>
              <a:srgbClr val="9A9A9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6B6B6B"/>
                </a:solidFill>
                <a:latin typeface="Arial" pitchFamily="34" charset="0"/>
                <a:ea typeface="Arial" pitchFamily="34" charset="-122"/>
                <a:cs typeface="Arial" pitchFamily="34" charset="-120"/>
              </a:rPr>
              <a:t>HAFIZA VE GEÇMİŞ SOHBETLER</a:t>
            </a:r>
            <a:endParaRPr lang="en-US" sz="1100" dirty="0"/>
          </a:p>
        </p:txBody>
      </p:sp>
      <p:sp>
        <p:nvSpPr>
          <p:cNvPr id="9" name="Text 7"/>
          <p:cNvSpPr txBox="1"/>
          <p:nvPr/>
        </p:nvSpPr>
        <p:spPr>
          <a:xfrm>
            <a:off x="822960" y="1188720"/>
            <a:ext cx="10515600" cy="731520"/>
          </a:xfrm>
          <a:prstGeom prst="rect">
            <a:avLst/>
          </a:prstGeom>
          <a:noFill/>
          <a:ln/>
        </p:spPr>
        <p:txBody>
          <a:bodyPr wrap="square" lIns="0" tIns="0" rIns="0" bIns="0" rtlCol="0" anchor="ctr"/>
          <a:lstStyle/>
          <a:p>
            <a:pPr algn="ctr" indent="0" marL="0">
              <a:buNone/>
            </a:pPr>
            <a:r>
              <a:rPr lang="en-US" sz="3000" dirty="0">
                <a:solidFill>
                  <a:srgbClr val="111111"/>
                </a:solidFill>
                <a:latin typeface="Arial" pitchFamily="34" charset="0"/>
                <a:ea typeface="Arial" pitchFamily="34" charset="-122"/>
                <a:cs typeface="Arial" pitchFamily="34" charset="-120"/>
              </a:rPr>
              <a:t>Yapay zekâ sizi </a:t>
            </a:r>
            <a:pPr algn="ctr" indent="0" marL="0">
              <a:buNone/>
            </a:pPr>
            <a:r>
              <a:rPr lang="en-US" sz="3000" b="1" i="1" dirty="0">
                <a:solidFill>
                  <a:srgbClr val="6D4AE0"/>
                </a:solidFill>
                <a:latin typeface="Cambria" pitchFamily="34" charset="0"/>
                <a:ea typeface="Cambria" pitchFamily="34" charset="-122"/>
                <a:cs typeface="Cambria" pitchFamily="34" charset="-120"/>
              </a:rPr>
              <a:t>kişiselleştirerek</a:t>
            </a:r>
            <a:pPr algn="ctr" indent="0" marL="0">
              <a:buNone/>
            </a:pPr>
            <a:r>
              <a:rPr lang="en-US" sz="3000" dirty="0">
                <a:solidFill>
                  <a:srgbClr val="111111"/>
                </a:solidFill>
                <a:latin typeface="Arial" pitchFamily="34" charset="0"/>
                <a:ea typeface="Arial" pitchFamily="34" charset="-122"/>
                <a:cs typeface="Arial" pitchFamily="34" charset="-120"/>
              </a:rPr>
              <a:t> arıyor</a:t>
            </a:r>
            <a:endParaRPr lang="en-US" sz="3000" dirty="0"/>
          </a:p>
        </p:txBody>
      </p:sp>
      <p:sp>
        <p:nvSpPr>
          <p:cNvPr id="10" name="Shape 8"/>
          <p:cNvSpPr/>
          <p:nvPr/>
        </p:nvSpPr>
        <p:spPr>
          <a:xfrm>
            <a:off x="868680" y="1965960"/>
            <a:ext cx="3200400" cy="2697480"/>
          </a:xfrm>
          <a:prstGeom prst="roundRect">
            <a:avLst>
              <a:gd name="adj" fmla="val 1356"/>
            </a:avLst>
          </a:prstGeom>
          <a:solidFill>
            <a:srgbClr val="E4E4E4"/>
          </a:solidFill>
          <a:ln w="9525">
            <a:solidFill>
              <a:srgbClr val="C2C2C2"/>
            </a:solidFill>
            <a:prstDash val="solid"/>
          </a:ln>
        </p:spPr>
      </p:sp>
      <p:sp>
        <p:nvSpPr>
          <p:cNvPr id="11" name="Text 9"/>
          <p:cNvSpPr txBox="1"/>
          <p:nvPr/>
        </p:nvSpPr>
        <p:spPr>
          <a:xfrm>
            <a:off x="1097280" y="2103120"/>
            <a:ext cx="2834640" cy="256032"/>
          </a:xfrm>
          <a:prstGeom prst="rect">
            <a:avLst/>
          </a:prstGeom>
          <a:noFill/>
          <a:ln/>
        </p:spPr>
        <p:txBody>
          <a:bodyPr wrap="square" lIns="0" tIns="0" rIns="0" bIns="0" rtlCol="0" anchor="ctr"/>
          <a:lstStyle/>
          <a:p>
            <a:pPr indent="0" marL="0">
              <a:buNone/>
            </a:pPr>
            <a:r>
              <a:rPr lang="en-US" sz="1100" spc="240" kern="0" dirty="0">
                <a:solidFill>
                  <a:srgbClr val="777777"/>
                </a:solidFill>
                <a:latin typeface="Arial" pitchFamily="34" charset="0"/>
                <a:ea typeface="Arial" pitchFamily="34" charset="-122"/>
                <a:cs typeface="Arial" pitchFamily="34" charset="-120"/>
              </a:rPr>
              <a:t>KULLANICININ YAZDIĞI</a:t>
            </a:r>
            <a:endParaRPr lang="en-US" sz="1100" dirty="0"/>
          </a:p>
        </p:txBody>
      </p:sp>
      <p:sp>
        <p:nvSpPr>
          <p:cNvPr id="12" name="Text 10"/>
          <p:cNvSpPr txBox="1"/>
          <p:nvPr/>
        </p:nvSpPr>
        <p:spPr>
          <a:xfrm>
            <a:off x="1097280" y="2514600"/>
            <a:ext cx="2788920" cy="1097280"/>
          </a:xfrm>
          <a:prstGeom prst="rect">
            <a:avLst/>
          </a:prstGeom>
          <a:noFill/>
          <a:ln/>
        </p:spPr>
        <p:txBody>
          <a:bodyPr wrap="square" lIns="0" tIns="0" rIns="0" bIns="0" rtlCol="0" anchor="t"/>
          <a:lstStyle/>
          <a:p>
            <a:pPr indent="0" marL="0">
              <a:buNone/>
            </a:pPr>
            <a:r>
              <a:rPr lang="en-US" sz="2000" b="1" i="1" dirty="0">
                <a:solidFill>
                  <a:srgbClr val="222222"/>
                </a:solidFill>
                <a:latin typeface="Cambria" pitchFamily="34" charset="0"/>
                <a:ea typeface="Cambria" pitchFamily="34" charset="-122"/>
                <a:cs typeface="Cambria" pitchFamily="34" charset="-120"/>
              </a:rPr>
              <a:t>"Bana bir magnezyum öner."</a:t>
            </a:r>
            <a:endParaRPr lang="en-US" sz="2000" dirty="0"/>
          </a:p>
        </p:txBody>
      </p:sp>
      <p:sp>
        <p:nvSpPr>
          <p:cNvPr id="13" name="Text 11"/>
          <p:cNvSpPr txBox="1"/>
          <p:nvPr/>
        </p:nvSpPr>
        <p:spPr>
          <a:xfrm>
            <a:off x="1097280" y="3931920"/>
            <a:ext cx="2788920" cy="457200"/>
          </a:xfrm>
          <a:prstGeom prst="rect">
            <a:avLst/>
          </a:prstGeom>
          <a:noFill/>
          <a:ln/>
        </p:spPr>
        <p:txBody>
          <a:bodyPr wrap="square" lIns="0" tIns="0" rIns="0" bIns="0" rtlCol="0" anchor="ctr"/>
          <a:lstStyle/>
          <a:p>
            <a:pPr indent="0" marL="0">
              <a:buNone/>
            </a:pPr>
            <a:r>
              <a:rPr lang="en-US" sz="1400" dirty="0">
                <a:solidFill>
                  <a:srgbClr val="777777"/>
                </a:solidFill>
                <a:latin typeface="Arial" pitchFamily="34" charset="0"/>
                <a:ea typeface="Arial" pitchFamily="34" charset="-122"/>
                <a:cs typeface="Arial" pitchFamily="34" charset="-120"/>
              </a:rPr>
              <a:t>Sadece dört kelime.</a:t>
            </a:r>
            <a:endParaRPr lang="en-US" sz="1400" dirty="0"/>
          </a:p>
        </p:txBody>
      </p:sp>
      <p:sp>
        <p:nvSpPr>
          <p:cNvPr id="14" name="Text 12"/>
          <p:cNvSpPr txBox="1"/>
          <p:nvPr/>
        </p:nvSpPr>
        <p:spPr>
          <a:xfrm>
            <a:off x="4114800" y="3017520"/>
            <a:ext cx="411480" cy="548640"/>
          </a:xfrm>
          <a:prstGeom prst="rect">
            <a:avLst/>
          </a:prstGeom>
          <a:noFill/>
          <a:ln/>
        </p:spPr>
        <p:txBody>
          <a:bodyPr wrap="square" lIns="0" tIns="0" rIns="0" bIns="0" rtlCol="0" anchor="ctr"/>
          <a:lstStyle/>
          <a:p>
            <a:pPr algn="ctr" indent="0" marL="0">
              <a:buNone/>
            </a:pPr>
            <a:r>
              <a:rPr lang="en-US" sz="2800" dirty="0">
                <a:solidFill>
                  <a:srgbClr val="6D4AE0"/>
                </a:solidFill>
                <a:latin typeface="Arial" pitchFamily="34" charset="0"/>
                <a:ea typeface="Arial" pitchFamily="34" charset="-122"/>
                <a:cs typeface="Arial" pitchFamily="34" charset="-120"/>
              </a:rPr>
              <a:t>+</a:t>
            </a:r>
            <a:endParaRPr lang="en-US" sz="2800" dirty="0"/>
          </a:p>
        </p:txBody>
      </p:sp>
      <p:sp>
        <p:nvSpPr>
          <p:cNvPr id="15" name="Shape 13"/>
          <p:cNvSpPr/>
          <p:nvPr/>
        </p:nvSpPr>
        <p:spPr>
          <a:xfrm>
            <a:off x="4572000" y="1965960"/>
            <a:ext cx="3200400" cy="2697480"/>
          </a:xfrm>
          <a:prstGeom prst="roundRect">
            <a:avLst>
              <a:gd name="adj" fmla="val 1356"/>
            </a:avLst>
          </a:prstGeom>
          <a:solidFill>
            <a:srgbClr val="E4E4E4"/>
          </a:solidFill>
          <a:ln w="9525">
            <a:solidFill>
              <a:srgbClr val="C2C2C2"/>
            </a:solidFill>
            <a:prstDash val="solid"/>
          </a:ln>
        </p:spPr>
      </p:sp>
      <p:sp>
        <p:nvSpPr>
          <p:cNvPr id="16" name="Text 14"/>
          <p:cNvSpPr txBox="1"/>
          <p:nvPr/>
        </p:nvSpPr>
        <p:spPr>
          <a:xfrm>
            <a:off x="4800600" y="2103120"/>
            <a:ext cx="2834640" cy="256032"/>
          </a:xfrm>
          <a:prstGeom prst="rect">
            <a:avLst/>
          </a:prstGeom>
          <a:noFill/>
          <a:ln/>
        </p:spPr>
        <p:txBody>
          <a:bodyPr wrap="square" lIns="0" tIns="0" rIns="0" bIns="0" rtlCol="0" anchor="ctr"/>
          <a:lstStyle/>
          <a:p>
            <a:pPr indent="0" marL="0">
              <a:buNone/>
            </a:pPr>
            <a:r>
              <a:rPr lang="en-US" sz="1100" spc="240" kern="0" dirty="0">
                <a:solidFill>
                  <a:srgbClr val="777777"/>
                </a:solidFill>
                <a:latin typeface="Arial" pitchFamily="34" charset="0"/>
                <a:ea typeface="Arial" pitchFamily="34" charset="-122"/>
                <a:cs typeface="Arial" pitchFamily="34" charset="-120"/>
              </a:rPr>
              <a:t>YAPAY ZEKÂNIN BİLDİĞİ</a:t>
            </a:r>
            <a:endParaRPr lang="en-US" sz="1100" dirty="0"/>
          </a:p>
        </p:txBody>
      </p:sp>
      <p:sp>
        <p:nvSpPr>
          <p:cNvPr id="17" name="Text 15"/>
          <p:cNvSpPr txBox="1"/>
          <p:nvPr/>
        </p:nvSpPr>
        <p:spPr>
          <a:xfrm>
            <a:off x="4800600" y="2514600"/>
            <a:ext cx="2834640" cy="457200"/>
          </a:xfrm>
          <a:prstGeom prst="rect">
            <a:avLst/>
          </a:prstGeom>
          <a:noFill/>
          <a:ln/>
        </p:spPr>
        <p:txBody>
          <a:bodyPr wrap="square" lIns="0" tIns="0" rIns="0" bIns="0" rtlCol="0" anchor="ctr"/>
          <a:lstStyle/>
          <a:p>
            <a:pPr indent="0" marL="0">
              <a:buNone/>
            </a:pPr>
            <a:r>
              <a:rPr lang="en-US" sz="1450" dirty="0">
                <a:solidFill>
                  <a:srgbClr val="333333"/>
                </a:solidFill>
                <a:latin typeface="Arial" pitchFamily="34" charset="0"/>
                <a:ea typeface="Arial" pitchFamily="34" charset="-122"/>
                <a:cs typeface="Arial" pitchFamily="34" charset="-120"/>
              </a:rPr>
              <a:t>•  Geçen ay antrenman programı sordu</a:t>
            </a:r>
            <a:endParaRPr lang="en-US" sz="1450" dirty="0"/>
          </a:p>
        </p:txBody>
      </p:sp>
      <p:sp>
        <p:nvSpPr>
          <p:cNvPr id="18" name="Text 16"/>
          <p:cNvSpPr txBox="1"/>
          <p:nvPr/>
        </p:nvSpPr>
        <p:spPr>
          <a:xfrm>
            <a:off x="4800600" y="3017520"/>
            <a:ext cx="2834640" cy="457200"/>
          </a:xfrm>
          <a:prstGeom prst="rect">
            <a:avLst/>
          </a:prstGeom>
          <a:noFill/>
          <a:ln/>
        </p:spPr>
        <p:txBody>
          <a:bodyPr wrap="square" lIns="0" tIns="0" rIns="0" bIns="0" rtlCol="0" anchor="ctr"/>
          <a:lstStyle/>
          <a:p>
            <a:pPr indent="0" marL="0">
              <a:buNone/>
            </a:pPr>
            <a:r>
              <a:rPr lang="en-US" sz="1450" dirty="0">
                <a:solidFill>
                  <a:srgbClr val="333333"/>
                </a:solidFill>
                <a:latin typeface="Arial" pitchFamily="34" charset="0"/>
                <a:ea typeface="Arial" pitchFamily="34" charset="-122"/>
                <a:cs typeface="Arial" pitchFamily="34" charset="-120"/>
              </a:rPr>
              <a:t>•  Yaşını ve spor sıklığını söylemişti</a:t>
            </a:r>
            <a:endParaRPr lang="en-US" sz="1450" dirty="0"/>
          </a:p>
        </p:txBody>
      </p:sp>
      <p:sp>
        <p:nvSpPr>
          <p:cNvPr id="19" name="Text 17"/>
          <p:cNvSpPr txBox="1"/>
          <p:nvPr/>
        </p:nvSpPr>
        <p:spPr>
          <a:xfrm>
            <a:off x="4800600" y="3520440"/>
            <a:ext cx="2834640" cy="457200"/>
          </a:xfrm>
          <a:prstGeom prst="rect">
            <a:avLst/>
          </a:prstGeom>
          <a:noFill/>
          <a:ln/>
        </p:spPr>
        <p:txBody>
          <a:bodyPr wrap="square" lIns="0" tIns="0" rIns="0" bIns="0" rtlCol="0" anchor="ctr"/>
          <a:lstStyle/>
          <a:p>
            <a:pPr indent="0" marL="0">
              <a:buNone/>
            </a:pPr>
            <a:r>
              <a:rPr lang="en-US" sz="1450" dirty="0">
                <a:solidFill>
                  <a:srgbClr val="333333"/>
                </a:solidFill>
                <a:latin typeface="Arial" pitchFamily="34" charset="0"/>
                <a:ea typeface="Arial" pitchFamily="34" charset="-122"/>
                <a:cs typeface="Arial" pitchFamily="34" charset="-120"/>
              </a:rPr>
              <a:t>•  Kramp şikâyetinden bahsetti</a:t>
            </a:r>
            <a:endParaRPr lang="en-US" sz="1450" dirty="0"/>
          </a:p>
        </p:txBody>
      </p:sp>
      <p:sp>
        <p:nvSpPr>
          <p:cNvPr id="20" name="Text 18"/>
          <p:cNvSpPr txBox="1"/>
          <p:nvPr/>
        </p:nvSpPr>
        <p:spPr>
          <a:xfrm>
            <a:off x="4800600" y="4023360"/>
            <a:ext cx="2834640" cy="457200"/>
          </a:xfrm>
          <a:prstGeom prst="rect">
            <a:avLst/>
          </a:prstGeom>
          <a:noFill/>
          <a:ln/>
        </p:spPr>
        <p:txBody>
          <a:bodyPr wrap="square" lIns="0" tIns="0" rIns="0" bIns="0" rtlCol="0" anchor="ctr"/>
          <a:lstStyle/>
          <a:p>
            <a:pPr indent="0" marL="0">
              <a:buNone/>
            </a:pPr>
            <a:r>
              <a:rPr lang="en-US" sz="1450" dirty="0">
                <a:solidFill>
                  <a:srgbClr val="333333"/>
                </a:solidFill>
                <a:latin typeface="Arial" pitchFamily="34" charset="0"/>
                <a:ea typeface="Arial" pitchFamily="34" charset="-122"/>
                <a:cs typeface="Arial" pitchFamily="34" charset="-120"/>
              </a:rPr>
              <a:t>•  Bütçe hassasiyeti var</a:t>
            </a:r>
            <a:endParaRPr lang="en-US" sz="1450" dirty="0"/>
          </a:p>
        </p:txBody>
      </p:sp>
      <p:sp>
        <p:nvSpPr>
          <p:cNvPr id="21" name="Text 19"/>
          <p:cNvSpPr txBox="1"/>
          <p:nvPr/>
        </p:nvSpPr>
        <p:spPr>
          <a:xfrm>
            <a:off x="7818120" y="3017520"/>
            <a:ext cx="411480" cy="548640"/>
          </a:xfrm>
          <a:prstGeom prst="rect">
            <a:avLst/>
          </a:prstGeom>
          <a:noFill/>
          <a:ln/>
        </p:spPr>
        <p:txBody>
          <a:bodyPr wrap="square" lIns="0" tIns="0" rIns="0" bIns="0" rtlCol="0" anchor="ctr"/>
          <a:lstStyle/>
          <a:p>
            <a:pPr algn="ctr" indent="0" marL="0">
              <a:buNone/>
            </a:pPr>
            <a:r>
              <a:rPr lang="en-US" sz="2800" dirty="0">
                <a:solidFill>
                  <a:srgbClr val="6D4AE0"/>
                </a:solidFill>
                <a:latin typeface="Arial" pitchFamily="34" charset="0"/>
                <a:ea typeface="Arial" pitchFamily="34" charset="-122"/>
                <a:cs typeface="Arial" pitchFamily="34" charset="-120"/>
              </a:rPr>
              <a:t>=</a:t>
            </a:r>
            <a:endParaRPr lang="en-US" sz="2800" dirty="0"/>
          </a:p>
        </p:txBody>
      </p:sp>
      <p:sp>
        <p:nvSpPr>
          <p:cNvPr id="22" name="Shape 20"/>
          <p:cNvSpPr/>
          <p:nvPr/>
        </p:nvSpPr>
        <p:spPr>
          <a:xfrm>
            <a:off x="8275320" y="1965960"/>
            <a:ext cx="3017520" cy="2697480"/>
          </a:xfrm>
          <a:prstGeom prst="roundRect">
            <a:avLst>
              <a:gd name="adj" fmla="val 1356"/>
            </a:avLst>
          </a:prstGeom>
          <a:solidFill>
            <a:srgbClr val="E2DCF7"/>
          </a:solidFill>
          <a:ln w="9525">
            <a:solidFill>
              <a:srgbClr val="6D4AE0"/>
            </a:solidFill>
            <a:prstDash val="solid"/>
          </a:ln>
        </p:spPr>
      </p:sp>
      <p:sp>
        <p:nvSpPr>
          <p:cNvPr id="23" name="Text 21"/>
          <p:cNvSpPr txBox="1"/>
          <p:nvPr/>
        </p:nvSpPr>
        <p:spPr>
          <a:xfrm>
            <a:off x="8503920" y="2103120"/>
            <a:ext cx="2651760" cy="256032"/>
          </a:xfrm>
          <a:prstGeom prst="rect">
            <a:avLst/>
          </a:prstGeom>
          <a:noFill/>
          <a:ln/>
        </p:spPr>
        <p:txBody>
          <a:bodyPr wrap="square" lIns="0" tIns="0" rIns="0" bIns="0" rtlCol="0" anchor="ctr"/>
          <a:lstStyle/>
          <a:p>
            <a:pPr indent="0" marL="0">
              <a:buNone/>
            </a:pPr>
            <a:r>
              <a:rPr lang="en-US" sz="1100" spc="240" kern="0" dirty="0">
                <a:solidFill>
                  <a:srgbClr val="6D4AE0"/>
                </a:solidFill>
                <a:latin typeface="Arial" pitchFamily="34" charset="0"/>
                <a:ea typeface="Arial" pitchFamily="34" charset="-122"/>
                <a:cs typeface="Arial" pitchFamily="34" charset="-120"/>
              </a:rPr>
              <a:t>ASLINDA ARANAN</a:t>
            </a:r>
            <a:endParaRPr lang="en-US" sz="1100" dirty="0"/>
          </a:p>
        </p:txBody>
      </p:sp>
      <p:sp>
        <p:nvSpPr>
          <p:cNvPr id="24" name="Text 22"/>
          <p:cNvSpPr txBox="1"/>
          <p:nvPr/>
        </p:nvSpPr>
        <p:spPr>
          <a:xfrm>
            <a:off x="8503920" y="2468880"/>
            <a:ext cx="2651760" cy="2103120"/>
          </a:xfrm>
          <a:prstGeom prst="rect">
            <a:avLst/>
          </a:prstGeom>
          <a:noFill/>
          <a:ln/>
        </p:spPr>
        <p:txBody>
          <a:bodyPr wrap="square" lIns="0" tIns="0" rIns="0" bIns="0" rtlCol="0" anchor="t"/>
          <a:lstStyle/>
          <a:p>
            <a:pPr indent="0" marL="0">
              <a:buNone/>
            </a:pPr>
            <a:r>
              <a:rPr lang="en-US" sz="1500" b="1" dirty="0">
                <a:solidFill>
                  <a:srgbClr val="2A1C6B"/>
                </a:solidFill>
                <a:latin typeface="Arial" pitchFamily="34" charset="0"/>
                <a:ea typeface="Arial" pitchFamily="34" charset="-122"/>
                <a:cs typeface="Arial" pitchFamily="34" charset="-120"/>
              </a:rPr>
              <a:t>Haftada üç gün spor yapan 41 yaşında erkek için, gece krampına yönelik, uygun fiyatlı magnezyum türleri karşılaştırması</a:t>
            </a:r>
            <a:endParaRPr lang="en-US" sz="1500" dirty="0"/>
          </a:p>
        </p:txBody>
      </p:sp>
      <p:sp>
        <p:nvSpPr>
          <p:cNvPr id="25" name="Text 23"/>
          <p:cNvSpPr txBox="1"/>
          <p:nvPr/>
        </p:nvSpPr>
        <p:spPr>
          <a:xfrm>
            <a:off x="868680" y="4937760"/>
            <a:ext cx="10424160" cy="457200"/>
          </a:xfrm>
          <a:prstGeom prst="rect">
            <a:avLst/>
          </a:prstGeom>
          <a:noFill/>
          <a:ln/>
        </p:spPr>
        <p:txBody>
          <a:bodyPr wrap="square" lIns="0" tIns="0" rIns="0" bIns="0" rtlCol="0" anchor="ctr"/>
          <a:lstStyle/>
          <a:p>
            <a:pPr algn="ctr" indent="0" marL="0">
              <a:buNone/>
            </a:pPr>
            <a:r>
              <a:rPr lang="en-US" sz="1700" b="1" i="1" dirty="0">
                <a:solidFill>
                  <a:srgbClr val="222222"/>
                </a:solidFill>
                <a:latin typeface="Cambria" pitchFamily="34" charset="0"/>
                <a:ea typeface="Cambria" pitchFamily="34" charset="-122"/>
                <a:cs typeface="Cambria" pitchFamily="34" charset="-120"/>
              </a:rPr>
              <a:t>Aynı kısa soruya iki kişi iki farklı cevap alıyor. Cevabı kullanıcının bağlamı belirliyor.</a:t>
            </a:r>
            <a:endParaRPr lang="en-US" sz="1700" dirty="0"/>
          </a:p>
        </p:txBody>
      </p:sp>
      <p:sp>
        <p:nvSpPr>
          <p:cNvPr id="26" name="Text 24"/>
          <p:cNvSpPr txBox="1"/>
          <p:nvPr/>
        </p:nvSpPr>
        <p:spPr>
          <a:xfrm>
            <a:off x="868680" y="5760720"/>
            <a:ext cx="10424160" cy="274320"/>
          </a:xfrm>
          <a:prstGeom prst="rect">
            <a:avLst/>
          </a:prstGeom>
          <a:noFill/>
          <a:ln/>
        </p:spPr>
        <p:txBody>
          <a:bodyPr wrap="square" lIns="0" tIns="0" rIns="0" bIns="0" rtlCol="0" anchor="ctr"/>
          <a:lstStyle/>
          <a:p>
            <a:pPr indent="0" marL="0">
              <a:buNone/>
            </a:pPr>
            <a:r>
              <a:rPr lang="en-US" sz="1000" dirty="0">
                <a:solidFill>
                  <a:srgbClr val="8E8E8E"/>
                </a:solidFill>
                <a:latin typeface="Arial" pitchFamily="34" charset="0"/>
                <a:ea typeface="Arial" pitchFamily="34" charset="-122"/>
                <a:cs typeface="Arial" pitchFamily="34" charset="-120"/>
              </a:rPr>
              <a:t>Temsilî örnek. Kişiselleştirme, kullanıcının hafıza ve geçmiş sohbet ayarlarına bağlıdır; her arayüzde aynı çalışmaz.</a:t>
            </a:r>
            <a:endParaRPr lang="en-US" sz="1000" dirty="0"/>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name="Slide 3">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3A3A3A"/>
            </a:solidFill>
            <a:prstDash val="solid"/>
          </a:ln>
        </p:spPr>
      </p:sp>
      <p:sp>
        <p:nvSpPr>
          <p:cNvPr id="3" name="Shape 1"/>
          <p:cNvSpPr/>
          <p:nvPr/>
        </p:nvSpPr>
        <p:spPr>
          <a:xfrm>
            <a:off x="658368" y="6199632"/>
            <a:ext cx="10844784" cy="0"/>
          </a:xfrm>
          <a:prstGeom prst="line">
            <a:avLst/>
          </a:prstGeom>
          <a:noFill/>
          <a:ln w="9525">
            <a:solidFill>
              <a:srgbClr val="3A3A3A"/>
            </a:solidFill>
            <a:prstDash val="solid"/>
          </a:ln>
        </p:spPr>
      </p:sp>
      <p:sp>
        <p:nvSpPr>
          <p:cNvPr id="4" name="Shape 2"/>
          <p:cNvSpPr/>
          <p:nvPr/>
        </p:nvSpPr>
        <p:spPr>
          <a:xfrm>
            <a:off x="658368" y="457200"/>
            <a:ext cx="0" cy="402336"/>
          </a:xfrm>
          <a:prstGeom prst="line">
            <a:avLst/>
          </a:prstGeom>
          <a:noFill/>
          <a:ln w="9525">
            <a:solidFill>
              <a:srgbClr val="3A3A3A"/>
            </a:solidFill>
            <a:prstDash val="solid"/>
          </a:ln>
        </p:spPr>
      </p:sp>
      <p:sp>
        <p:nvSpPr>
          <p:cNvPr id="5" name="Shape 3"/>
          <p:cNvSpPr/>
          <p:nvPr/>
        </p:nvSpPr>
        <p:spPr>
          <a:xfrm>
            <a:off x="658368" y="5998464"/>
            <a:ext cx="0" cy="402336"/>
          </a:xfrm>
          <a:prstGeom prst="line">
            <a:avLst/>
          </a:prstGeom>
          <a:noFill/>
          <a:ln w="9525">
            <a:solidFill>
              <a:srgbClr val="3A3A3A"/>
            </a:solidFill>
            <a:prstDash val="solid"/>
          </a:ln>
        </p:spPr>
      </p:sp>
      <p:sp>
        <p:nvSpPr>
          <p:cNvPr id="6" name="Shape 4"/>
          <p:cNvSpPr/>
          <p:nvPr/>
        </p:nvSpPr>
        <p:spPr>
          <a:xfrm>
            <a:off x="11503152" y="457200"/>
            <a:ext cx="0" cy="402336"/>
          </a:xfrm>
          <a:prstGeom prst="line">
            <a:avLst/>
          </a:prstGeom>
          <a:noFill/>
          <a:ln w="9525">
            <a:solidFill>
              <a:srgbClr val="3A3A3A"/>
            </a:solidFill>
            <a:prstDash val="solid"/>
          </a:ln>
        </p:spPr>
      </p:sp>
      <p:sp>
        <p:nvSpPr>
          <p:cNvPr id="7" name="Shape 5"/>
          <p:cNvSpPr/>
          <p:nvPr/>
        </p:nvSpPr>
        <p:spPr>
          <a:xfrm>
            <a:off x="11503152" y="5998464"/>
            <a:ext cx="0" cy="402336"/>
          </a:xfrm>
          <a:prstGeom prst="line">
            <a:avLst/>
          </a:prstGeom>
          <a:noFill/>
          <a:ln w="9525">
            <a:solidFill>
              <a:srgbClr val="3A3A3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8A8A8A"/>
                </a:solidFill>
                <a:latin typeface="Arial" pitchFamily="34" charset="0"/>
                <a:ea typeface="Arial" pitchFamily="34" charset="-122"/>
                <a:cs typeface="Arial" pitchFamily="34" charset="-120"/>
              </a:rPr>
              <a:t>GÜNDELİK BİR ÖRNEK</a:t>
            </a:r>
            <a:endParaRPr lang="en-US" sz="1100" dirty="0"/>
          </a:p>
        </p:txBody>
      </p:sp>
      <p:sp>
        <p:nvSpPr>
          <p:cNvPr id="9" name="Text 7"/>
          <p:cNvSpPr txBox="1"/>
          <p:nvPr/>
        </p:nvSpPr>
        <p:spPr>
          <a:xfrm>
            <a:off x="822960" y="1188720"/>
            <a:ext cx="10515600" cy="731520"/>
          </a:xfrm>
          <a:prstGeom prst="rect">
            <a:avLst/>
          </a:prstGeom>
          <a:noFill/>
          <a:ln/>
        </p:spPr>
        <p:txBody>
          <a:bodyPr wrap="square" lIns="0" tIns="0" rIns="0" bIns="0" rtlCol="0" anchor="ctr"/>
          <a:lstStyle/>
          <a:p>
            <a:pPr algn="ctr" indent="0" marL="0">
              <a:buNone/>
            </a:pPr>
            <a:r>
              <a:rPr lang="en-US" sz="3200" dirty="0">
                <a:solidFill>
                  <a:srgbClr val="FFFFFF"/>
                </a:solidFill>
                <a:latin typeface="Arial" pitchFamily="34" charset="0"/>
                <a:ea typeface="Arial" pitchFamily="34" charset="-122"/>
                <a:cs typeface="Arial" pitchFamily="34" charset="-120"/>
              </a:rPr>
              <a:t>Aynı yatak, </a:t>
            </a:r>
            <a:pPr algn="ctr" indent="0" marL="0">
              <a:buNone/>
            </a:pPr>
            <a:r>
              <a:rPr lang="en-US" sz="3200" b="1" i="1" dirty="0">
                <a:solidFill>
                  <a:srgbClr val="A78BFA"/>
                </a:solidFill>
                <a:latin typeface="Cambria" pitchFamily="34" charset="0"/>
                <a:ea typeface="Cambria" pitchFamily="34" charset="-122"/>
                <a:cs typeface="Cambria" pitchFamily="34" charset="-120"/>
              </a:rPr>
              <a:t>iki farklı arama</a:t>
            </a:r>
            <a:endParaRPr lang="en-US" sz="3200" dirty="0"/>
          </a:p>
        </p:txBody>
      </p:sp>
      <p:sp>
        <p:nvSpPr>
          <p:cNvPr id="10" name="Shape 8"/>
          <p:cNvSpPr/>
          <p:nvPr/>
        </p:nvSpPr>
        <p:spPr>
          <a:xfrm>
            <a:off x="868680" y="1965960"/>
            <a:ext cx="3931920" cy="2743200"/>
          </a:xfrm>
          <a:prstGeom prst="roundRect">
            <a:avLst>
              <a:gd name="adj" fmla="val 1333"/>
            </a:avLst>
          </a:prstGeom>
          <a:solidFill>
            <a:srgbClr val="141414"/>
          </a:solidFill>
          <a:ln w="9525">
            <a:solidFill>
              <a:srgbClr val="3A3A3A"/>
            </a:solidFill>
            <a:prstDash val="solid"/>
          </a:ln>
        </p:spPr>
      </p:sp>
      <p:sp>
        <p:nvSpPr>
          <p:cNvPr id="11" name="Text 9"/>
          <p:cNvSpPr txBox="1"/>
          <p:nvPr/>
        </p:nvSpPr>
        <p:spPr>
          <a:xfrm>
            <a:off x="1143000" y="2121408"/>
            <a:ext cx="3474720" cy="256032"/>
          </a:xfrm>
          <a:prstGeom prst="rect">
            <a:avLst/>
          </a:prstGeom>
          <a:noFill/>
          <a:ln/>
        </p:spPr>
        <p:txBody>
          <a:bodyPr wrap="square" lIns="0" tIns="0" rIns="0" bIns="0" rtlCol="0" anchor="ctr"/>
          <a:lstStyle/>
          <a:p>
            <a:pPr indent="0" marL="0">
              <a:buNone/>
            </a:pPr>
            <a:r>
              <a:rPr lang="en-US" sz="1100" spc="240" kern="0" dirty="0">
                <a:solidFill>
                  <a:srgbClr val="8A8A8A"/>
                </a:solidFill>
                <a:latin typeface="Arial" pitchFamily="34" charset="0"/>
                <a:ea typeface="Arial" pitchFamily="34" charset="-122"/>
                <a:cs typeface="Arial" pitchFamily="34" charset="-120"/>
              </a:rPr>
              <a:t>ESKİDEN</a:t>
            </a:r>
            <a:endParaRPr lang="en-US" sz="1100" dirty="0"/>
          </a:p>
        </p:txBody>
      </p:sp>
      <p:sp>
        <p:nvSpPr>
          <p:cNvPr id="12" name="Text 10"/>
          <p:cNvSpPr txBox="1"/>
          <p:nvPr/>
        </p:nvSpPr>
        <p:spPr>
          <a:xfrm>
            <a:off x="1143000" y="2606040"/>
            <a:ext cx="3474720" cy="731520"/>
          </a:xfrm>
          <a:prstGeom prst="rect">
            <a:avLst/>
          </a:prstGeom>
          <a:noFill/>
          <a:ln/>
        </p:spPr>
        <p:txBody>
          <a:bodyPr wrap="square" lIns="0" tIns="0" rIns="0" bIns="0" rtlCol="0" anchor="ctr"/>
          <a:lstStyle/>
          <a:p>
            <a:pPr indent="0" marL="0">
              <a:buNone/>
            </a:pPr>
            <a:r>
              <a:rPr lang="en-US" sz="2600" b="1" dirty="0">
                <a:solidFill>
                  <a:srgbClr val="BBBBBB"/>
                </a:solidFill>
                <a:latin typeface="Arial" pitchFamily="34" charset="0"/>
                <a:ea typeface="Arial" pitchFamily="34" charset="-122"/>
                <a:cs typeface="Arial" pitchFamily="34" charset="-120"/>
              </a:rPr>
              <a:t>ortopedik yatak</a:t>
            </a:r>
            <a:endParaRPr lang="en-US" sz="2600" dirty="0"/>
          </a:p>
        </p:txBody>
      </p:sp>
      <p:sp>
        <p:nvSpPr>
          <p:cNvPr id="13" name="Text 11"/>
          <p:cNvSpPr txBox="1"/>
          <p:nvPr/>
        </p:nvSpPr>
        <p:spPr>
          <a:xfrm>
            <a:off x="1143000" y="3566160"/>
            <a:ext cx="3474720" cy="914400"/>
          </a:xfrm>
          <a:prstGeom prst="rect">
            <a:avLst/>
          </a:prstGeom>
          <a:noFill/>
          <a:ln/>
        </p:spPr>
        <p:txBody>
          <a:bodyPr wrap="square" lIns="0" tIns="0" rIns="0" bIns="0" rtlCol="0" anchor="t"/>
          <a:lstStyle/>
          <a:p>
            <a:pPr indent="0" marL="0">
              <a:buNone/>
            </a:pPr>
            <a:r>
              <a:rPr lang="en-US" sz="1500" dirty="0">
                <a:solidFill>
                  <a:srgbClr val="9A9A9A"/>
                </a:solidFill>
                <a:latin typeface="Arial" pitchFamily="34" charset="0"/>
                <a:ea typeface="Arial" pitchFamily="34" charset="-122"/>
                <a:cs typeface="Arial" pitchFamily="34" charset="-120"/>
              </a:rPr>
              <a:t>Sonuç: yüzlerce model, hepsinde "ortopedik" yazıyor, fark anlaşılmıyor.</a:t>
            </a:r>
            <a:endParaRPr lang="en-US" sz="1500" dirty="0"/>
          </a:p>
        </p:txBody>
      </p:sp>
      <p:sp>
        <p:nvSpPr>
          <p:cNvPr id="14" name="Shape 12"/>
          <p:cNvSpPr/>
          <p:nvPr/>
        </p:nvSpPr>
        <p:spPr>
          <a:xfrm>
            <a:off x="5074920" y="1965960"/>
            <a:ext cx="6217920" cy="2743200"/>
          </a:xfrm>
          <a:prstGeom prst="roundRect">
            <a:avLst>
              <a:gd name="adj" fmla="val 1333"/>
            </a:avLst>
          </a:prstGeom>
          <a:solidFill>
            <a:srgbClr val="2A2145"/>
          </a:solidFill>
          <a:ln w="9525">
            <a:solidFill>
              <a:srgbClr val="A78BFA"/>
            </a:solidFill>
            <a:prstDash val="solid"/>
          </a:ln>
        </p:spPr>
      </p:sp>
      <p:sp>
        <p:nvSpPr>
          <p:cNvPr id="15" name="Text 13"/>
          <p:cNvSpPr txBox="1"/>
          <p:nvPr/>
        </p:nvSpPr>
        <p:spPr>
          <a:xfrm>
            <a:off x="5349240" y="2121408"/>
            <a:ext cx="5486400" cy="256032"/>
          </a:xfrm>
          <a:prstGeom prst="rect">
            <a:avLst/>
          </a:prstGeom>
          <a:noFill/>
          <a:ln/>
        </p:spPr>
        <p:txBody>
          <a:bodyPr wrap="square" lIns="0" tIns="0" rIns="0" bIns="0" rtlCol="0" anchor="ctr"/>
          <a:lstStyle/>
          <a:p>
            <a:pPr indent="0" marL="0">
              <a:buNone/>
            </a:pPr>
            <a:r>
              <a:rPr lang="en-US" sz="1100" spc="240" kern="0" dirty="0">
                <a:solidFill>
                  <a:srgbClr val="A78BFA"/>
                </a:solidFill>
                <a:latin typeface="Arial" pitchFamily="34" charset="0"/>
                <a:ea typeface="Arial" pitchFamily="34" charset="-122"/>
                <a:cs typeface="Arial" pitchFamily="34" charset="-120"/>
              </a:rPr>
              <a:t>YAPAY ZEKÂNIN KURDUĞU SORU</a:t>
            </a:r>
            <a:endParaRPr lang="en-US" sz="1100" dirty="0"/>
          </a:p>
        </p:txBody>
      </p:sp>
      <p:sp>
        <p:nvSpPr>
          <p:cNvPr id="16" name="Text 14"/>
          <p:cNvSpPr txBox="1"/>
          <p:nvPr/>
        </p:nvSpPr>
        <p:spPr>
          <a:xfrm>
            <a:off x="5349240" y="2514600"/>
            <a:ext cx="1188720" cy="457200"/>
          </a:xfrm>
          <a:prstGeom prst="rect">
            <a:avLst/>
          </a:prstGeom>
          <a:noFill/>
          <a:ln/>
        </p:spPr>
        <p:txBody>
          <a:bodyPr wrap="square" lIns="0" tIns="0" rIns="0" bIns="0" rtlCol="0" anchor="ctr"/>
          <a:lstStyle/>
          <a:p>
            <a:pPr indent="0" marL="0">
              <a:buNone/>
            </a:pPr>
            <a:r>
              <a:rPr lang="en-US" sz="1500" b="1" dirty="0">
                <a:solidFill>
                  <a:srgbClr val="A78BFA"/>
                </a:solidFill>
                <a:latin typeface="Arial" pitchFamily="34" charset="0"/>
                <a:ea typeface="Arial" pitchFamily="34" charset="-122"/>
                <a:cs typeface="Arial" pitchFamily="34" charset="-120"/>
              </a:rPr>
              <a:t>Kim</a:t>
            </a:r>
            <a:endParaRPr lang="en-US" sz="1500" dirty="0"/>
          </a:p>
        </p:txBody>
      </p:sp>
      <p:sp>
        <p:nvSpPr>
          <p:cNvPr id="17" name="Text 15"/>
          <p:cNvSpPr txBox="1"/>
          <p:nvPr/>
        </p:nvSpPr>
        <p:spPr>
          <a:xfrm>
            <a:off x="6537960" y="2514600"/>
            <a:ext cx="4572000" cy="457200"/>
          </a:xfrm>
          <a:prstGeom prst="rect">
            <a:avLst/>
          </a:prstGeom>
          <a:noFill/>
          <a:ln/>
        </p:spPr>
        <p:txBody>
          <a:bodyPr wrap="square" lIns="0" tIns="0" rIns="0" bIns="0" rtlCol="0" anchor="ctr"/>
          <a:lstStyle/>
          <a:p>
            <a:pPr indent="0" marL="0">
              <a:buNone/>
            </a:pPr>
            <a:r>
              <a:rPr lang="en-US" sz="1600" dirty="0">
                <a:solidFill>
                  <a:srgbClr val="FFFFFF"/>
                </a:solidFill>
                <a:latin typeface="Arial" pitchFamily="34" charset="0"/>
                <a:ea typeface="Arial" pitchFamily="34" charset="-122"/>
                <a:cs typeface="Arial" pitchFamily="34" charset="-120"/>
              </a:rPr>
              <a:t>İki kişi, biri 95, diğeri 60 kilo</a:t>
            </a:r>
            <a:endParaRPr lang="en-US" sz="1600" dirty="0"/>
          </a:p>
        </p:txBody>
      </p:sp>
      <p:sp>
        <p:nvSpPr>
          <p:cNvPr id="18" name="Text 16"/>
          <p:cNvSpPr txBox="1"/>
          <p:nvPr/>
        </p:nvSpPr>
        <p:spPr>
          <a:xfrm>
            <a:off x="5349240" y="3044952"/>
            <a:ext cx="1188720" cy="457200"/>
          </a:xfrm>
          <a:prstGeom prst="rect">
            <a:avLst/>
          </a:prstGeom>
          <a:noFill/>
          <a:ln/>
        </p:spPr>
        <p:txBody>
          <a:bodyPr wrap="square" lIns="0" tIns="0" rIns="0" bIns="0" rtlCol="0" anchor="ctr"/>
          <a:lstStyle/>
          <a:p>
            <a:pPr indent="0" marL="0">
              <a:buNone/>
            </a:pPr>
            <a:r>
              <a:rPr lang="en-US" sz="1500" b="1" dirty="0">
                <a:solidFill>
                  <a:srgbClr val="A78BFA"/>
                </a:solidFill>
                <a:latin typeface="Arial" pitchFamily="34" charset="0"/>
                <a:ea typeface="Arial" pitchFamily="34" charset="-122"/>
                <a:cs typeface="Arial" pitchFamily="34" charset="-120"/>
              </a:rPr>
              <a:t>Nasıl</a:t>
            </a:r>
            <a:endParaRPr lang="en-US" sz="1500" dirty="0"/>
          </a:p>
        </p:txBody>
      </p:sp>
      <p:sp>
        <p:nvSpPr>
          <p:cNvPr id="19" name="Text 17"/>
          <p:cNvSpPr txBox="1"/>
          <p:nvPr/>
        </p:nvSpPr>
        <p:spPr>
          <a:xfrm>
            <a:off x="6537960" y="3044952"/>
            <a:ext cx="4572000" cy="457200"/>
          </a:xfrm>
          <a:prstGeom prst="rect">
            <a:avLst/>
          </a:prstGeom>
          <a:noFill/>
          <a:ln/>
        </p:spPr>
        <p:txBody>
          <a:bodyPr wrap="square" lIns="0" tIns="0" rIns="0" bIns="0" rtlCol="0" anchor="ctr"/>
          <a:lstStyle/>
          <a:p>
            <a:pPr indent="0" marL="0">
              <a:buNone/>
            </a:pPr>
            <a:r>
              <a:rPr lang="en-US" sz="1600" dirty="0">
                <a:solidFill>
                  <a:srgbClr val="FFFFFF"/>
                </a:solidFill>
                <a:latin typeface="Arial" pitchFamily="34" charset="0"/>
                <a:ea typeface="Arial" pitchFamily="34" charset="-122"/>
                <a:cs typeface="Arial" pitchFamily="34" charset="-120"/>
              </a:rPr>
              <a:t>Biri sıcak uyuyor, diğeri yan yatıyor</a:t>
            </a:r>
            <a:endParaRPr lang="en-US" sz="1600" dirty="0"/>
          </a:p>
        </p:txBody>
      </p:sp>
      <p:sp>
        <p:nvSpPr>
          <p:cNvPr id="20" name="Text 18"/>
          <p:cNvSpPr txBox="1"/>
          <p:nvPr/>
        </p:nvSpPr>
        <p:spPr>
          <a:xfrm>
            <a:off x="5349240" y="3575304"/>
            <a:ext cx="1188720" cy="457200"/>
          </a:xfrm>
          <a:prstGeom prst="rect">
            <a:avLst/>
          </a:prstGeom>
          <a:noFill/>
          <a:ln/>
        </p:spPr>
        <p:txBody>
          <a:bodyPr wrap="square" lIns="0" tIns="0" rIns="0" bIns="0" rtlCol="0" anchor="ctr"/>
          <a:lstStyle/>
          <a:p>
            <a:pPr indent="0" marL="0">
              <a:buNone/>
            </a:pPr>
            <a:r>
              <a:rPr lang="en-US" sz="1500" b="1" dirty="0">
                <a:solidFill>
                  <a:srgbClr val="A78BFA"/>
                </a:solidFill>
                <a:latin typeface="Arial" pitchFamily="34" charset="0"/>
                <a:ea typeface="Arial" pitchFamily="34" charset="-122"/>
                <a:cs typeface="Arial" pitchFamily="34" charset="-120"/>
              </a:rPr>
              <a:t>İhtiyaç</a:t>
            </a:r>
            <a:endParaRPr lang="en-US" sz="1500" dirty="0"/>
          </a:p>
        </p:txBody>
      </p:sp>
      <p:sp>
        <p:nvSpPr>
          <p:cNvPr id="21" name="Text 19"/>
          <p:cNvSpPr txBox="1"/>
          <p:nvPr/>
        </p:nvSpPr>
        <p:spPr>
          <a:xfrm>
            <a:off x="6537960" y="3575304"/>
            <a:ext cx="4572000" cy="457200"/>
          </a:xfrm>
          <a:prstGeom prst="rect">
            <a:avLst/>
          </a:prstGeom>
          <a:noFill/>
          <a:ln/>
        </p:spPr>
        <p:txBody>
          <a:bodyPr wrap="square" lIns="0" tIns="0" rIns="0" bIns="0" rtlCol="0" anchor="ctr"/>
          <a:lstStyle/>
          <a:p>
            <a:pPr indent="0" marL="0">
              <a:buNone/>
            </a:pPr>
            <a:r>
              <a:rPr lang="en-US" sz="1600" dirty="0">
                <a:solidFill>
                  <a:srgbClr val="FFFFFF"/>
                </a:solidFill>
                <a:latin typeface="Arial" pitchFamily="34" charset="0"/>
                <a:ea typeface="Arial" pitchFamily="34" charset="-122"/>
                <a:cs typeface="Arial" pitchFamily="34" charset="-120"/>
              </a:rPr>
              <a:t>Orta sertlik, hareketi karşıya iletmeyen yay, nefes alan kumaş</a:t>
            </a:r>
            <a:endParaRPr lang="en-US" sz="1600" dirty="0"/>
          </a:p>
        </p:txBody>
      </p:sp>
      <p:sp>
        <p:nvSpPr>
          <p:cNvPr id="22" name="Text 20"/>
          <p:cNvSpPr txBox="1"/>
          <p:nvPr/>
        </p:nvSpPr>
        <p:spPr>
          <a:xfrm>
            <a:off x="5349240" y="4105656"/>
            <a:ext cx="1188720" cy="457200"/>
          </a:xfrm>
          <a:prstGeom prst="rect">
            <a:avLst/>
          </a:prstGeom>
          <a:noFill/>
          <a:ln/>
        </p:spPr>
        <p:txBody>
          <a:bodyPr wrap="square" lIns="0" tIns="0" rIns="0" bIns="0" rtlCol="0" anchor="ctr"/>
          <a:lstStyle/>
          <a:p>
            <a:pPr indent="0" marL="0">
              <a:buNone/>
            </a:pPr>
            <a:r>
              <a:rPr lang="en-US" sz="1500" b="1" dirty="0">
                <a:solidFill>
                  <a:srgbClr val="A78BFA"/>
                </a:solidFill>
                <a:latin typeface="Arial" pitchFamily="34" charset="0"/>
                <a:ea typeface="Arial" pitchFamily="34" charset="-122"/>
                <a:cs typeface="Arial" pitchFamily="34" charset="-120"/>
              </a:rPr>
              <a:t>Kısıt</a:t>
            </a:r>
            <a:endParaRPr lang="en-US" sz="1500" dirty="0"/>
          </a:p>
        </p:txBody>
      </p:sp>
      <p:sp>
        <p:nvSpPr>
          <p:cNvPr id="23" name="Text 21"/>
          <p:cNvSpPr txBox="1"/>
          <p:nvPr/>
        </p:nvSpPr>
        <p:spPr>
          <a:xfrm>
            <a:off x="6537960" y="4105656"/>
            <a:ext cx="4572000" cy="457200"/>
          </a:xfrm>
          <a:prstGeom prst="rect">
            <a:avLst/>
          </a:prstGeom>
          <a:noFill/>
          <a:ln/>
        </p:spPr>
        <p:txBody>
          <a:bodyPr wrap="square" lIns="0" tIns="0" rIns="0" bIns="0" rtlCol="0" anchor="ctr"/>
          <a:lstStyle/>
          <a:p>
            <a:pPr indent="0" marL="0">
              <a:buNone/>
            </a:pPr>
            <a:r>
              <a:rPr lang="en-US" sz="1600" dirty="0">
                <a:solidFill>
                  <a:srgbClr val="FFFFFF"/>
                </a:solidFill>
                <a:latin typeface="Arial" pitchFamily="34" charset="0"/>
                <a:ea typeface="Arial" pitchFamily="34" charset="-122"/>
                <a:cs typeface="Arial" pitchFamily="34" charset="-120"/>
              </a:rPr>
              <a:t>160 × 200 cm, 25.000 TL altı, iki hafta içinde teslim</a:t>
            </a:r>
            <a:endParaRPr lang="en-US" sz="1600" dirty="0"/>
          </a:p>
        </p:txBody>
      </p:sp>
      <p:sp>
        <p:nvSpPr>
          <p:cNvPr id="24" name="Text 22"/>
          <p:cNvSpPr txBox="1"/>
          <p:nvPr/>
        </p:nvSpPr>
        <p:spPr>
          <a:xfrm>
            <a:off x="868680" y="4983480"/>
            <a:ext cx="10424160" cy="457200"/>
          </a:xfrm>
          <a:prstGeom prst="rect">
            <a:avLst/>
          </a:prstGeom>
          <a:noFill/>
          <a:ln/>
        </p:spPr>
        <p:txBody>
          <a:bodyPr wrap="square" lIns="0" tIns="0" rIns="0" bIns="0" rtlCol="0" anchor="ctr"/>
          <a:lstStyle/>
          <a:p>
            <a:pPr algn="ctr" indent="0" marL="0">
              <a:buNone/>
            </a:pPr>
            <a:r>
              <a:rPr lang="en-US" sz="1800" b="1" i="1" dirty="0">
                <a:solidFill>
                  <a:srgbClr val="A78BFA"/>
                </a:solidFill>
                <a:latin typeface="Cambria" pitchFamily="34" charset="0"/>
                <a:ea typeface="Cambria" pitchFamily="34" charset="-122"/>
                <a:cs typeface="Cambria" pitchFamily="34" charset="-120"/>
              </a:rPr>
              <a:t>Ürün sayfasında sadece "ortopedik yatak" yazıyorsa, bu soruya aday bile olamazsınız.</a:t>
            </a:r>
            <a:endParaRPr lang="en-US" sz="1800" dirty="0"/>
          </a:p>
        </p:txBody>
      </p:sp>
      <p:sp>
        <p:nvSpPr>
          <p:cNvPr id="25" name="Text 23"/>
          <p:cNvSpPr txBox="1"/>
          <p:nvPr/>
        </p:nvSpPr>
        <p:spPr>
          <a:xfrm>
            <a:off x="868680" y="5760720"/>
            <a:ext cx="10424160" cy="274320"/>
          </a:xfrm>
          <a:prstGeom prst="rect">
            <a:avLst/>
          </a:prstGeom>
          <a:noFill/>
          <a:ln/>
        </p:spPr>
        <p:txBody>
          <a:bodyPr wrap="square" lIns="0" tIns="0" rIns="0" bIns="0" rtlCol="0" anchor="ctr"/>
          <a:lstStyle/>
          <a:p>
            <a:pPr indent="0" marL="0">
              <a:buNone/>
            </a:pPr>
            <a:r>
              <a:rPr lang="en-US" sz="1000" dirty="0">
                <a:solidFill>
                  <a:srgbClr val="777777"/>
                </a:solidFill>
                <a:latin typeface="Arial" pitchFamily="34" charset="0"/>
                <a:ea typeface="Arial" pitchFamily="34" charset="-122"/>
                <a:cs typeface="Arial" pitchFamily="34" charset="-120"/>
              </a:rPr>
              <a:t>Temsilî örnek.</a:t>
            </a:r>
            <a:endParaRPr lang="en-US" sz="1000" dirty="0"/>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name="Slide 4">
    <p:bg>
      <p:bgPr>
        <a:solidFill>
          <a:srgbClr val="EFEFEF"/>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9A9A9A"/>
            </a:solidFill>
            <a:prstDash val="solid"/>
          </a:ln>
        </p:spPr>
      </p:sp>
      <p:sp>
        <p:nvSpPr>
          <p:cNvPr id="3" name="Shape 1"/>
          <p:cNvSpPr/>
          <p:nvPr/>
        </p:nvSpPr>
        <p:spPr>
          <a:xfrm>
            <a:off x="658368" y="6199632"/>
            <a:ext cx="10844784" cy="0"/>
          </a:xfrm>
          <a:prstGeom prst="line">
            <a:avLst/>
          </a:prstGeom>
          <a:noFill/>
          <a:ln w="9525">
            <a:solidFill>
              <a:srgbClr val="9A9A9A"/>
            </a:solidFill>
            <a:prstDash val="solid"/>
          </a:ln>
        </p:spPr>
      </p:sp>
      <p:sp>
        <p:nvSpPr>
          <p:cNvPr id="4" name="Shape 2"/>
          <p:cNvSpPr/>
          <p:nvPr/>
        </p:nvSpPr>
        <p:spPr>
          <a:xfrm>
            <a:off x="658368" y="457200"/>
            <a:ext cx="0" cy="402336"/>
          </a:xfrm>
          <a:prstGeom prst="line">
            <a:avLst/>
          </a:prstGeom>
          <a:noFill/>
          <a:ln w="9525">
            <a:solidFill>
              <a:srgbClr val="9A9A9A"/>
            </a:solidFill>
            <a:prstDash val="solid"/>
          </a:ln>
        </p:spPr>
      </p:sp>
      <p:sp>
        <p:nvSpPr>
          <p:cNvPr id="5" name="Shape 3"/>
          <p:cNvSpPr/>
          <p:nvPr/>
        </p:nvSpPr>
        <p:spPr>
          <a:xfrm>
            <a:off x="658368" y="5998464"/>
            <a:ext cx="0" cy="402336"/>
          </a:xfrm>
          <a:prstGeom prst="line">
            <a:avLst/>
          </a:prstGeom>
          <a:noFill/>
          <a:ln w="9525">
            <a:solidFill>
              <a:srgbClr val="9A9A9A"/>
            </a:solidFill>
            <a:prstDash val="solid"/>
          </a:ln>
        </p:spPr>
      </p:sp>
      <p:sp>
        <p:nvSpPr>
          <p:cNvPr id="6" name="Shape 4"/>
          <p:cNvSpPr/>
          <p:nvPr/>
        </p:nvSpPr>
        <p:spPr>
          <a:xfrm>
            <a:off x="11503152" y="457200"/>
            <a:ext cx="0" cy="402336"/>
          </a:xfrm>
          <a:prstGeom prst="line">
            <a:avLst/>
          </a:prstGeom>
          <a:noFill/>
          <a:ln w="9525">
            <a:solidFill>
              <a:srgbClr val="9A9A9A"/>
            </a:solidFill>
            <a:prstDash val="solid"/>
          </a:ln>
        </p:spPr>
      </p:sp>
      <p:sp>
        <p:nvSpPr>
          <p:cNvPr id="7" name="Shape 5"/>
          <p:cNvSpPr/>
          <p:nvPr/>
        </p:nvSpPr>
        <p:spPr>
          <a:xfrm>
            <a:off x="11503152" y="5998464"/>
            <a:ext cx="0" cy="402336"/>
          </a:xfrm>
          <a:prstGeom prst="line">
            <a:avLst/>
          </a:prstGeom>
          <a:noFill/>
          <a:ln w="9525">
            <a:solidFill>
              <a:srgbClr val="9A9A9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6B6B6B"/>
                </a:solidFill>
                <a:latin typeface="Arial" pitchFamily="34" charset="0"/>
                <a:ea typeface="Arial" pitchFamily="34" charset="-122"/>
                <a:cs typeface="Arial" pitchFamily="34" charset="-120"/>
              </a:rPr>
              <a:t>B2B'DE DE AYNISI OLUYOR</a:t>
            </a:r>
            <a:endParaRPr lang="en-US" sz="1100" dirty="0"/>
          </a:p>
        </p:txBody>
      </p:sp>
      <p:sp>
        <p:nvSpPr>
          <p:cNvPr id="9" name="Shape 7"/>
          <p:cNvSpPr/>
          <p:nvPr/>
        </p:nvSpPr>
        <p:spPr>
          <a:xfrm>
            <a:off x="9464040" y="850392"/>
            <a:ext cx="1783080" cy="274320"/>
          </a:xfrm>
          <a:prstGeom prst="roundRect">
            <a:avLst>
              <a:gd name="adj" fmla="val 16667"/>
            </a:avLst>
          </a:prstGeom>
          <a:solidFill>
            <a:srgbClr val="E2DCF7"/>
          </a:solidFill>
          <a:ln w="6350">
            <a:solidFill>
              <a:srgbClr val="6D4AE0"/>
            </a:solidFill>
            <a:prstDash val="solid"/>
          </a:ln>
        </p:spPr>
      </p:sp>
      <p:sp>
        <p:nvSpPr>
          <p:cNvPr id="10" name="Text 8"/>
          <p:cNvSpPr txBox="1"/>
          <p:nvPr/>
        </p:nvSpPr>
        <p:spPr>
          <a:xfrm>
            <a:off x="9464040" y="850392"/>
            <a:ext cx="1783080" cy="274320"/>
          </a:xfrm>
          <a:prstGeom prst="rect">
            <a:avLst/>
          </a:prstGeom>
          <a:noFill/>
          <a:ln/>
        </p:spPr>
        <p:txBody>
          <a:bodyPr wrap="square" lIns="0" tIns="0" rIns="0" bIns="0" rtlCol="0" anchor="ctr"/>
          <a:lstStyle/>
          <a:p>
            <a:pPr algn="ctr" indent="0" marL="0">
              <a:buNone/>
            </a:pPr>
            <a:r>
              <a:rPr lang="en-US" sz="850" b="1" spc="150" kern="0" dirty="0">
                <a:solidFill>
                  <a:srgbClr val="6D4AE0"/>
                </a:solidFill>
                <a:latin typeface="Arial" pitchFamily="34" charset="0"/>
                <a:ea typeface="Arial" pitchFamily="34" charset="-122"/>
                <a:cs typeface="Arial" pitchFamily="34" charset="-120"/>
              </a:rPr>
              <a:t>KURGUSAL ÖRNEK</a:t>
            </a:r>
            <a:endParaRPr lang="en-US" sz="850" dirty="0"/>
          </a:p>
        </p:txBody>
      </p:sp>
      <p:sp>
        <p:nvSpPr>
          <p:cNvPr id="11" name="Text 9"/>
          <p:cNvSpPr txBox="1"/>
          <p:nvPr/>
        </p:nvSpPr>
        <p:spPr>
          <a:xfrm>
            <a:off x="822960" y="1188720"/>
            <a:ext cx="10515600" cy="731520"/>
          </a:xfrm>
          <a:prstGeom prst="rect">
            <a:avLst/>
          </a:prstGeom>
          <a:noFill/>
          <a:ln/>
        </p:spPr>
        <p:txBody>
          <a:bodyPr wrap="square" lIns="0" tIns="0" rIns="0" bIns="0" rtlCol="0" anchor="ctr"/>
          <a:lstStyle/>
          <a:p>
            <a:pPr algn="ctr" indent="0" marL="0">
              <a:buNone/>
            </a:pPr>
            <a:r>
              <a:rPr lang="en-US" sz="2800" dirty="0">
                <a:solidFill>
                  <a:srgbClr val="111111"/>
                </a:solidFill>
                <a:latin typeface="Arial" pitchFamily="34" charset="0"/>
                <a:ea typeface="Arial" pitchFamily="34" charset="-122"/>
                <a:cs typeface="Arial" pitchFamily="34" charset="-120"/>
              </a:rPr>
              <a:t>Satın almacı da </a:t>
            </a:r>
            <a:pPr algn="ctr" indent="0" marL="0">
              <a:buNone/>
            </a:pPr>
            <a:r>
              <a:rPr lang="en-US" sz="2800" b="1" i="1" dirty="0">
                <a:solidFill>
                  <a:srgbClr val="6D4AE0"/>
                </a:solidFill>
                <a:latin typeface="Cambria" pitchFamily="34" charset="0"/>
                <a:ea typeface="Cambria" pitchFamily="34" charset="-122"/>
                <a:cs typeface="Cambria" pitchFamily="34" charset="-120"/>
              </a:rPr>
              <a:t>durumunu anlatarak</a:t>
            </a:r>
            <a:pPr algn="ctr" indent="0" marL="0">
              <a:buNone/>
            </a:pPr>
            <a:r>
              <a:rPr lang="en-US" sz="2800" dirty="0">
                <a:solidFill>
                  <a:srgbClr val="111111"/>
                </a:solidFill>
                <a:latin typeface="Arial" pitchFamily="34" charset="0"/>
                <a:ea typeface="Arial" pitchFamily="34" charset="-122"/>
                <a:cs typeface="Arial" pitchFamily="34" charset="-120"/>
              </a:rPr>
              <a:t> arıyor</a:t>
            </a:r>
            <a:endParaRPr lang="en-US" sz="2800" dirty="0"/>
          </a:p>
        </p:txBody>
      </p:sp>
      <p:sp>
        <p:nvSpPr>
          <p:cNvPr id="12" name="Text 10"/>
          <p:cNvSpPr txBox="1"/>
          <p:nvPr/>
        </p:nvSpPr>
        <p:spPr>
          <a:xfrm>
            <a:off x="941832" y="1828800"/>
            <a:ext cx="1783080" cy="256032"/>
          </a:xfrm>
          <a:prstGeom prst="rect">
            <a:avLst/>
          </a:prstGeom>
          <a:noFill/>
          <a:ln/>
        </p:spPr>
        <p:txBody>
          <a:bodyPr wrap="square" lIns="0" tIns="0" rIns="0" bIns="0" rtlCol="0" anchor="ctr"/>
          <a:lstStyle/>
          <a:p>
            <a:pPr indent="0" marL="0">
              <a:buNone/>
            </a:pPr>
            <a:r>
              <a:rPr lang="en-US" sz="1050" spc="200" kern="0" dirty="0">
                <a:solidFill>
                  <a:srgbClr val="777777"/>
                </a:solidFill>
                <a:latin typeface="Arial" pitchFamily="34" charset="0"/>
                <a:ea typeface="Arial" pitchFamily="34" charset="-122"/>
                <a:cs typeface="Arial" pitchFamily="34" charset="-120"/>
              </a:rPr>
              <a:t>ÜRÜN</a:t>
            </a:r>
            <a:endParaRPr lang="en-US" sz="1050" dirty="0"/>
          </a:p>
        </p:txBody>
      </p:sp>
      <p:sp>
        <p:nvSpPr>
          <p:cNvPr id="13" name="Text 11"/>
          <p:cNvSpPr txBox="1"/>
          <p:nvPr/>
        </p:nvSpPr>
        <p:spPr>
          <a:xfrm>
            <a:off x="2862072" y="1828800"/>
            <a:ext cx="2057400" cy="256032"/>
          </a:xfrm>
          <a:prstGeom prst="rect">
            <a:avLst/>
          </a:prstGeom>
          <a:noFill/>
          <a:ln/>
        </p:spPr>
        <p:txBody>
          <a:bodyPr wrap="square" lIns="0" tIns="0" rIns="0" bIns="0" rtlCol="0" anchor="ctr"/>
          <a:lstStyle/>
          <a:p>
            <a:pPr indent="0" marL="0">
              <a:buNone/>
            </a:pPr>
            <a:r>
              <a:rPr lang="en-US" sz="1050" spc="200" kern="0" dirty="0">
                <a:solidFill>
                  <a:srgbClr val="777777"/>
                </a:solidFill>
                <a:latin typeface="Arial" pitchFamily="34" charset="0"/>
                <a:ea typeface="Arial" pitchFamily="34" charset="-122"/>
                <a:cs typeface="Arial" pitchFamily="34" charset="-120"/>
              </a:rPr>
              <a:t>ESKİDEN</a:t>
            </a:r>
            <a:endParaRPr lang="en-US" sz="1050" dirty="0"/>
          </a:p>
        </p:txBody>
      </p:sp>
      <p:sp>
        <p:nvSpPr>
          <p:cNvPr id="14" name="Text 12"/>
          <p:cNvSpPr txBox="1"/>
          <p:nvPr/>
        </p:nvSpPr>
        <p:spPr>
          <a:xfrm>
            <a:off x="5056632" y="1828800"/>
            <a:ext cx="6172200" cy="256032"/>
          </a:xfrm>
          <a:prstGeom prst="rect">
            <a:avLst/>
          </a:prstGeom>
          <a:noFill/>
          <a:ln/>
        </p:spPr>
        <p:txBody>
          <a:bodyPr wrap="square" lIns="0" tIns="0" rIns="0" bIns="0" rtlCol="0" anchor="ctr"/>
          <a:lstStyle/>
          <a:p>
            <a:pPr indent="0" marL="0">
              <a:buNone/>
            </a:pPr>
            <a:r>
              <a:rPr lang="en-US" sz="1050" spc="200" kern="0" dirty="0">
                <a:solidFill>
                  <a:srgbClr val="6D4AE0"/>
                </a:solidFill>
                <a:latin typeface="Arial" pitchFamily="34" charset="0"/>
                <a:ea typeface="Arial" pitchFamily="34" charset="-122"/>
                <a:cs typeface="Arial" pitchFamily="34" charset="-120"/>
              </a:rPr>
              <a:t>ŞİMDİ YAPAY ZEKÂYA SORULAN</a:t>
            </a:r>
            <a:endParaRPr lang="en-US" sz="1050" dirty="0"/>
          </a:p>
        </p:txBody>
      </p:sp>
      <p:sp>
        <p:nvSpPr>
          <p:cNvPr id="15" name="Shape 13"/>
          <p:cNvSpPr/>
          <p:nvPr/>
        </p:nvSpPr>
        <p:spPr>
          <a:xfrm>
            <a:off x="868680" y="2157984"/>
            <a:ext cx="10424160" cy="0"/>
          </a:xfrm>
          <a:prstGeom prst="line">
            <a:avLst/>
          </a:prstGeom>
          <a:noFill/>
          <a:ln w="9525">
            <a:solidFill>
              <a:srgbClr val="C2C2C2"/>
            </a:solidFill>
            <a:prstDash val="dash"/>
          </a:ln>
        </p:spPr>
      </p:sp>
      <p:sp>
        <p:nvSpPr>
          <p:cNvPr id="16" name="Text 14"/>
          <p:cNvSpPr txBox="1"/>
          <p:nvPr/>
        </p:nvSpPr>
        <p:spPr>
          <a:xfrm>
            <a:off x="941832" y="2194560"/>
            <a:ext cx="1737360" cy="640080"/>
          </a:xfrm>
          <a:prstGeom prst="rect">
            <a:avLst/>
          </a:prstGeom>
          <a:noFill/>
          <a:ln/>
        </p:spPr>
        <p:txBody>
          <a:bodyPr wrap="square" lIns="0" tIns="0" rIns="0" bIns="0" rtlCol="0" anchor="ctr"/>
          <a:lstStyle/>
          <a:p>
            <a:pPr indent="0" marL="0">
              <a:buNone/>
            </a:pPr>
            <a:r>
              <a:rPr lang="en-US" sz="1450" b="1" dirty="0">
                <a:solidFill>
                  <a:srgbClr val="111111"/>
                </a:solidFill>
                <a:latin typeface="Arial" pitchFamily="34" charset="0"/>
                <a:ea typeface="Arial" pitchFamily="34" charset="-122"/>
                <a:cs typeface="Arial" pitchFamily="34" charset="-120"/>
              </a:rPr>
              <a:t>Havlu</a:t>
            </a:r>
            <a:endParaRPr lang="en-US" sz="1450" dirty="0"/>
          </a:p>
        </p:txBody>
      </p:sp>
      <p:sp>
        <p:nvSpPr>
          <p:cNvPr id="17" name="Text 15"/>
          <p:cNvSpPr txBox="1"/>
          <p:nvPr/>
        </p:nvSpPr>
        <p:spPr>
          <a:xfrm>
            <a:off x="2862072" y="2194560"/>
            <a:ext cx="2011680" cy="640080"/>
          </a:xfrm>
          <a:prstGeom prst="rect">
            <a:avLst/>
          </a:prstGeom>
          <a:noFill/>
          <a:ln/>
        </p:spPr>
        <p:txBody>
          <a:bodyPr wrap="square" lIns="0" tIns="0" rIns="0" bIns="0" rtlCol="0" anchor="ctr"/>
          <a:lstStyle/>
          <a:p>
            <a:pPr indent="0" marL="0">
              <a:buNone/>
            </a:pPr>
            <a:r>
              <a:rPr lang="en-US" sz="1450" i="1" dirty="0">
                <a:solidFill>
                  <a:srgbClr val="777777"/>
                </a:solidFill>
                <a:latin typeface="Arial" pitchFamily="34" charset="0"/>
                <a:ea typeface="Arial" pitchFamily="34" charset="-122"/>
                <a:cs typeface="Arial" pitchFamily="34" charset="-120"/>
              </a:rPr>
              <a:t>"otel havlusu"</a:t>
            </a:r>
            <a:endParaRPr lang="en-US" sz="1450" dirty="0"/>
          </a:p>
        </p:txBody>
      </p:sp>
      <p:sp>
        <p:nvSpPr>
          <p:cNvPr id="18" name="Text 16"/>
          <p:cNvSpPr txBox="1"/>
          <p:nvPr/>
        </p:nvSpPr>
        <p:spPr>
          <a:xfrm>
            <a:off x="5056632" y="2194560"/>
            <a:ext cx="6126480" cy="640080"/>
          </a:xfrm>
          <a:prstGeom prst="rect">
            <a:avLst/>
          </a:prstGeom>
          <a:noFill/>
          <a:ln/>
        </p:spPr>
        <p:txBody>
          <a:bodyPr wrap="square" lIns="0" tIns="0" rIns="0" bIns="0" rtlCol="0" anchor="ctr"/>
          <a:lstStyle/>
          <a:p>
            <a:pPr indent="0" marL="0">
              <a:buNone/>
            </a:pPr>
            <a:r>
              <a:rPr lang="en-US" sz="1450" b="1" dirty="0">
                <a:solidFill>
                  <a:srgbClr val="2A1C6B"/>
                </a:solidFill>
                <a:latin typeface="Arial" pitchFamily="34" charset="0"/>
                <a:ea typeface="Arial" pitchFamily="34" charset="-122"/>
                <a:cs typeface="Arial" pitchFamily="34" charset="-120"/>
              </a:rPr>
              <a:t>80 odalı butik otel, endüstriyel yıkamaya dayanıklı, 500 g/m², 8 hafta içinde, OEKO-TEX</a:t>
            </a:r>
            <a:endParaRPr lang="en-US" sz="1450" dirty="0"/>
          </a:p>
        </p:txBody>
      </p:sp>
      <p:sp>
        <p:nvSpPr>
          <p:cNvPr id="19" name="Shape 17"/>
          <p:cNvSpPr/>
          <p:nvPr/>
        </p:nvSpPr>
        <p:spPr>
          <a:xfrm>
            <a:off x="868680" y="2871216"/>
            <a:ext cx="10424160" cy="0"/>
          </a:xfrm>
          <a:prstGeom prst="line">
            <a:avLst/>
          </a:prstGeom>
          <a:noFill/>
          <a:ln w="9525">
            <a:solidFill>
              <a:srgbClr val="C2C2C2"/>
            </a:solidFill>
            <a:prstDash val="dash"/>
          </a:ln>
        </p:spPr>
      </p:sp>
      <p:sp>
        <p:nvSpPr>
          <p:cNvPr id="20" name="Text 18"/>
          <p:cNvSpPr txBox="1"/>
          <p:nvPr/>
        </p:nvSpPr>
        <p:spPr>
          <a:xfrm>
            <a:off x="941832" y="2907792"/>
            <a:ext cx="1737360" cy="640080"/>
          </a:xfrm>
          <a:prstGeom prst="rect">
            <a:avLst/>
          </a:prstGeom>
          <a:noFill/>
          <a:ln/>
        </p:spPr>
        <p:txBody>
          <a:bodyPr wrap="square" lIns="0" tIns="0" rIns="0" bIns="0" rtlCol="0" anchor="ctr"/>
          <a:lstStyle/>
          <a:p>
            <a:pPr indent="0" marL="0">
              <a:buNone/>
            </a:pPr>
            <a:r>
              <a:rPr lang="en-US" sz="1450" b="1" dirty="0">
                <a:solidFill>
                  <a:srgbClr val="111111"/>
                </a:solidFill>
                <a:latin typeface="Arial" pitchFamily="34" charset="0"/>
                <a:ea typeface="Arial" pitchFamily="34" charset="-122"/>
                <a:cs typeface="Arial" pitchFamily="34" charset="-120"/>
              </a:rPr>
              <a:t>Conta</a:t>
            </a:r>
            <a:endParaRPr lang="en-US" sz="1450" dirty="0"/>
          </a:p>
        </p:txBody>
      </p:sp>
      <p:sp>
        <p:nvSpPr>
          <p:cNvPr id="21" name="Text 19"/>
          <p:cNvSpPr txBox="1"/>
          <p:nvPr/>
        </p:nvSpPr>
        <p:spPr>
          <a:xfrm>
            <a:off x="2862072" y="2907792"/>
            <a:ext cx="2011680" cy="640080"/>
          </a:xfrm>
          <a:prstGeom prst="rect">
            <a:avLst/>
          </a:prstGeom>
          <a:noFill/>
          <a:ln/>
        </p:spPr>
        <p:txBody>
          <a:bodyPr wrap="square" lIns="0" tIns="0" rIns="0" bIns="0" rtlCol="0" anchor="ctr"/>
          <a:lstStyle/>
          <a:p>
            <a:pPr indent="0" marL="0">
              <a:buNone/>
            </a:pPr>
            <a:r>
              <a:rPr lang="en-US" sz="1450" i="1" dirty="0">
                <a:solidFill>
                  <a:srgbClr val="777777"/>
                </a:solidFill>
                <a:latin typeface="Arial" pitchFamily="34" charset="0"/>
                <a:ea typeface="Arial" pitchFamily="34" charset="-122"/>
                <a:cs typeface="Arial" pitchFamily="34" charset="-120"/>
              </a:rPr>
              <a:t>"EPDM conta"</a:t>
            </a:r>
            <a:endParaRPr lang="en-US" sz="1450" dirty="0"/>
          </a:p>
        </p:txBody>
      </p:sp>
      <p:sp>
        <p:nvSpPr>
          <p:cNvPr id="22" name="Text 20"/>
          <p:cNvSpPr txBox="1"/>
          <p:nvPr/>
        </p:nvSpPr>
        <p:spPr>
          <a:xfrm>
            <a:off x="5056632" y="2907792"/>
            <a:ext cx="6126480" cy="640080"/>
          </a:xfrm>
          <a:prstGeom prst="rect">
            <a:avLst/>
          </a:prstGeom>
          <a:noFill/>
          <a:ln/>
        </p:spPr>
        <p:txBody>
          <a:bodyPr wrap="square" lIns="0" tIns="0" rIns="0" bIns="0" rtlCol="0" anchor="ctr"/>
          <a:lstStyle/>
          <a:p>
            <a:pPr indent="0" marL="0">
              <a:buNone/>
            </a:pPr>
            <a:r>
              <a:rPr lang="en-US" sz="1450" b="1" dirty="0">
                <a:solidFill>
                  <a:srgbClr val="2A1C6B"/>
                </a:solidFill>
                <a:latin typeface="Arial" pitchFamily="34" charset="0"/>
                <a:ea typeface="Arial" pitchFamily="34" charset="-122"/>
                <a:cs typeface="Arial" pitchFamily="34" charset="-120"/>
              </a:rPr>
              <a:t>Elektrikli araç kapısı, -40 ile +120 °C, IATF 16949, Almanya'ya bir haftada sevk</a:t>
            </a:r>
            <a:endParaRPr lang="en-US" sz="1450" dirty="0"/>
          </a:p>
        </p:txBody>
      </p:sp>
      <p:sp>
        <p:nvSpPr>
          <p:cNvPr id="23" name="Shape 21"/>
          <p:cNvSpPr/>
          <p:nvPr/>
        </p:nvSpPr>
        <p:spPr>
          <a:xfrm>
            <a:off x="868680" y="3584448"/>
            <a:ext cx="10424160" cy="0"/>
          </a:xfrm>
          <a:prstGeom prst="line">
            <a:avLst/>
          </a:prstGeom>
          <a:noFill/>
          <a:ln w="9525">
            <a:solidFill>
              <a:srgbClr val="C2C2C2"/>
            </a:solidFill>
            <a:prstDash val="dash"/>
          </a:ln>
        </p:spPr>
      </p:sp>
      <p:sp>
        <p:nvSpPr>
          <p:cNvPr id="24" name="Text 22"/>
          <p:cNvSpPr txBox="1"/>
          <p:nvPr/>
        </p:nvSpPr>
        <p:spPr>
          <a:xfrm>
            <a:off x="941832" y="3621024"/>
            <a:ext cx="1737360" cy="640080"/>
          </a:xfrm>
          <a:prstGeom prst="rect">
            <a:avLst/>
          </a:prstGeom>
          <a:noFill/>
          <a:ln/>
        </p:spPr>
        <p:txBody>
          <a:bodyPr wrap="square" lIns="0" tIns="0" rIns="0" bIns="0" rtlCol="0" anchor="ctr"/>
          <a:lstStyle/>
          <a:p>
            <a:pPr indent="0" marL="0">
              <a:buNone/>
            </a:pPr>
            <a:r>
              <a:rPr lang="en-US" sz="1450" b="1" dirty="0">
                <a:solidFill>
                  <a:srgbClr val="111111"/>
                </a:solidFill>
                <a:latin typeface="Arial" pitchFamily="34" charset="0"/>
                <a:ea typeface="Arial" pitchFamily="34" charset="-122"/>
                <a:cs typeface="Arial" pitchFamily="34" charset="-120"/>
              </a:rPr>
              <a:t>Redüktör</a:t>
            </a:r>
            <a:endParaRPr lang="en-US" sz="1450" dirty="0"/>
          </a:p>
        </p:txBody>
      </p:sp>
      <p:sp>
        <p:nvSpPr>
          <p:cNvPr id="25" name="Text 23"/>
          <p:cNvSpPr txBox="1"/>
          <p:nvPr/>
        </p:nvSpPr>
        <p:spPr>
          <a:xfrm>
            <a:off x="2862072" y="3621024"/>
            <a:ext cx="2011680" cy="640080"/>
          </a:xfrm>
          <a:prstGeom prst="rect">
            <a:avLst/>
          </a:prstGeom>
          <a:noFill/>
          <a:ln/>
        </p:spPr>
        <p:txBody>
          <a:bodyPr wrap="square" lIns="0" tIns="0" rIns="0" bIns="0" rtlCol="0" anchor="ctr"/>
          <a:lstStyle/>
          <a:p>
            <a:pPr indent="0" marL="0">
              <a:buNone/>
            </a:pPr>
            <a:r>
              <a:rPr lang="en-US" sz="1450" i="1" dirty="0">
                <a:solidFill>
                  <a:srgbClr val="777777"/>
                </a:solidFill>
                <a:latin typeface="Arial" pitchFamily="34" charset="0"/>
                <a:ea typeface="Arial" pitchFamily="34" charset="-122"/>
                <a:cs typeface="Arial" pitchFamily="34" charset="-120"/>
              </a:rPr>
              <a:t>"redüktör fiyat"</a:t>
            </a:r>
            <a:endParaRPr lang="en-US" sz="1450" dirty="0"/>
          </a:p>
        </p:txBody>
      </p:sp>
      <p:sp>
        <p:nvSpPr>
          <p:cNvPr id="26" name="Text 24"/>
          <p:cNvSpPr txBox="1"/>
          <p:nvPr/>
        </p:nvSpPr>
        <p:spPr>
          <a:xfrm>
            <a:off x="5056632" y="3621024"/>
            <a:ext cx="6126480" cy="640080"/>
          </a:xfrm>
          <a:prstGeom prst="rect">
            <a:avLst/>
          </a:prstGeom>
          <a:noFill/>
          <a:ln/>
        </p:spPr>
        <p:txBody>
          <a:bodyPr wrap="square" lIns="0" tIns="0" rIns="0" bIns="0" rtlCol="0" anchor="ctr"/>
          <a:lstStyle/>
          <a:p>
            <a:pPr indent="0" marL="0">
              <a:buNone/>
            </a:pPr>
            <a:r>
              <a:rPr lang="en-US" sz="1450" b="1" dirty="0">
                <a:solidFill>
                  <a:srgbClr val="2A1C6B"/>
                </a:solidFill>
                <a:latin typeface="Arial" pitchFamily="34" charset="0"/>
                <a:ea typeface="Arial" pitchFamily="34" charset="-122"/>
                <a:cs typeface="Arial" pitchFamily="34" charset="-120"/>
              </a:rPr>
              <a:t>Tuz ortamında çalışan konveyör, IP65, 1.200 Nm, yedek parçası 48 saatte gelen</a:t>
            </a:r>
            <a:endParaRPr lang="en-US" sz="1450" dirty="0"/>
          </a:p>
        </p:txBody>
      </p:sp>
      <p:sp>
        <p:nvSpPr>
          <p:cNvPr id="27" name="Shape 25"/>
          <p:cNvSpPr/>
          <p:nvPr/>
        </p:nvSpPr>
        <p:spPr>
          <a:xfrm>
            <a:off x="868680" y="4297680"/>
            <a:ext cx="10424160" cy="0"/>
          </a:xfrm>
          <a:prstGeom prst="line">
            <a:avLst/>
          </a:prstGeom>
          <a:noFill/>
          <a:ln w="9525">
            <a:solidFill>
              <a:srgbClr val="C2C2C2"/>
            </a:solidFill>
            <a:prstDash val="dash"/>
          </a:ln>
        </p:spPr>
      </p:sp>
      <p:sp>
        <p:nvSpPr>
          <p:cNvPr id="28" name="Text 26"/>
          <p:cNvSpPr txBox="1"/>
          <p:nvPr/>
        </p:nvSpPr>
        <p:spPr>
          <a:xfrm>
            <a:off x="941832" y="4334256"/>
            <a:ext cx="1737360" cy="640080"/>
          </a:xfrm>
          <a:prstGeom prst="rect">
            <a:avLst/>
          </a:prstGeom>
          <a:noFill/>
          <a:ln/>
        </p:spPr>
        <p:txBody>
          <a:bodyPr wrap="square" lIns="0" tIns="0" rIns="0" bIns="0" rtlCol="0" anchor="ctr"/>
          <a:lstStyle/>
          <a:p>
            <a:pPr indent="0" marL="0">
              <a:buNone/>
            </a:pPr>
            <a:r>
              <a:rPr lang="en-US" sz="1450" b="1" dirty="0">
                <a:solidFill>
                  <a:srgbClr val="111111"/>
                </a:solidFill>
                <a:latin typeface="Arial" pitchFamily="34" charset="0"/>
                <a:ea typeface="Arial" pitchFamily="34" charset="-122"/>
                <a:cs typeface="Arial" pitchFamily="34" charset="-120"/>
              </a:rPr>
              <a:t>Domates</a:t>
            </a:r>
            <a:endParaRPr lang="en-US" sz="1450" dirty="0"/>
          </a:p>
        </p:txBody>
      </p:sp>
      <p:sp>
        <p:nvSpPr>
          <p:cNvPr id="29" name="Text 27"/>
          <p:cNvSpPr txBox="1"/>
          <p:nvPr/>
        </p:nvSpPr>
        <p:spPr>
          <a:xfrm>
            <a:off x="2862072" y="4334256"/>
            <a:ext cx="2011680" cy="640080"/>
          </a:xfrm>
          <a:prstGeom prst="rect">
            <a:avLst/>
          </a:prstGeom>
          <a:noFill/>
          <a:ln/>
        </p:spPr>
        <p:txBody>
          <a:bodyPr wrap="square" lIns="0" tIns="0" rIns="0" bIns="0" rtlCol="0" anchor="ctr"/>
          <a:lstStyle/>
          <a:p>
            <a:pPr indent="0" marL="0">
              <a:buNone/>
            </a:pPr>
            <a:r>
              <a:rPr lang="en-US" sz="1450" i="1" dirty="0">
                <a:solidFill>
                  <a:srgbClr val="777777"/>
                </a:solidFill>
                <a:latin typeface="Arial" pitchFamily="34" charset="0"/>
                <a:ea typeface="Arial" pitchFamily="34" charset="-122"/>
                <a:cs typeface="Arial" pitchFamily="34" charset="-120"/>
              </a:rPr>
              <a:t>"domates ihracatı"</a:t>
            </a:r>
            <a:endParaRPr lang="en-US" sz="1450" dirty="0"/>
          </a:p>
        </p:txBody>
      </p:sp>
      <p:sp>
        <p:nvSpPr>
          <p:cNvPr id="30" name="Text 28"/>
          <p:cNvSpPr txBox="1"/>
          <p:nvPr/>
        </p:nvSpPr>
        <p:spPr>
          <a:xfrm>
            <a:off x="5056632" y="4334256"/>
            <a:ext cx="6126480" cy="640080"/>
          </a:xfrm>
          <a:prstGeom prst="rect">
            <a:avLst/>
          </a:prstGeom>
          <a:noFill/>
          <a:ln/>
        </p:spPr>
        <p:txBody>
          <a:bodyPr wrap="square" lIns="0" tIns="0" rIns="0" bIns="0" rtlCol="0" anchor="ctr"/>
          <a:lstStyle/>
          <a:p>
            <a:pPr indent="0" marL="0">
              <a:buNone/>
            </a:pPr>
            <a:r>
              <a:rPr lang="en-US" sz="1450" b="1" dirty="0">
                <a:solidFill>
                  <a:srgbClr val="2A1C6B"/>
                </a:solidFill>
                <a:latin typeface="Arial" pitchFamily="34" charset="0"/>
                <a:ea typeface="Arial" pitchFamily="34" charset="-122"/>
                <a:cs typeface="Arial" pitchFamily="34" charset="-120"/>
              </a:rPr>
              <a:t>Polonya zinciri için 57-67 mm kalibre, soğuk zincir, 21 gün raf ömrü, haftalık tır</a:t>
            </a:r>
            <a:endParaRPr lang="en-US" sz="1450" dirty="0"/>
          </a:p>
        </p:txBody>
      </p:sp>
      <p:sp>
        <p:nvSpPr>
          <p:cNvPr id="31" name="Shape 29"/>
          <p:cNvSpPr/>
          <p:nvPr/>
        </p:nvSpPr>
        <p:spPr>
          <a:xfrm>
            <a:off x="868680" y="5010912"/>
            <a:ext cx="10424160" cy="0"/>
          </a:xfrm>
          <a:prstGeom prst="line">
            <a:avLst/>
          </a:prstGeom>
          <a:noFill/>
          <a:ln w="9525">
            <a:solidFill>
              <a:srgbClr val="C2C2C2"/>
            </a:solidFill>
            <a:prstDash val="dash"/>
          </a:ln>
        </p:spPr>
      </p:sp>
      <p:sp>
        <p:nvSpPr>
          <p:cNvPr id="32" name="Shape 30"/>
          <p:cNvSpPr/>
          <p:nvPr/>
        </p:nvSpPr>
        <p:spPr>
          <a:xfrm>
            <a:off x="2743200" y="2157984"/>
            <a:ext cx="0" cy="2852928"/>
          </a:xfrm>
          <a:prstGeom prst="line">
            <a:avLst/>
          </a:prstGeom>
          <a:noFill/>
          <a:ln w="9525">
            <a:solidFill>
              <a:srgbClr val="C2C2C2"/>
            </a:solidFill>
            <a:prstDash val="dash"/>
          </a:ln>
        </p:spPr>
      </p:sp>
      <p:sp>
        <p:nvSpPr>
          <p:cNvPr id="33" name="Shape 31"/>
          <p:cNvSpPr/>
          <p:nvPr/>
        </p:nvSpPr>
        <p:spPr>
          <a:xfrm>
            <a:off x="4937760" y="2157984"/>
            <a:ext cx="0" cy="2852928"/>
          </a:xfrm>
          <a:prstGeom prst="line">
            <a:avLst/>
          </a:prstGeom>
          <a:noFill/>
          <a:ln w="9525">
            <a:solidFill>
              <a:srgbClr val="C2C2C2"/>
            </a:solidFill>
            <a:prstDash val="dash"/>
          </a:ln>
        </p:spPr>
      </p:sp>
      <p:sp>
        <p:nvSpPr>
          <p:cNvPr id="34" name="Text 32"/>
          <p:cNvSpPr txBox="1"/>
          <p:nvPr/>
        </p:nvSpPr>
        <p:spPr>
          <a:xfrm>
            <a:off x="868680" y="5257800"/>
            <a:ext cx="10424160" cy="457200"/>
          </a:xfrm>
          <a:prstGeom prst="rect">
            <a:avLst/>
          </a:prstGeom>
          <a:noFill/>
          <a:ln/>
        </p:spPr>
        <p:txBody>
          <a:bodyPr wrap="square" lIns="0" tIns="0" rIns="0" bIns="0" rtlCol="0" anchor="ctr"/>
          <a:lstStyle/>
          <a:p>
            <a:pPr algn="ctr" indent="0" marL="0">
              <a:buNone/>
            </a:pPr>
            <a:r>
              <a:rPr lang="en-US" sz="1800" b="1" i="1" dirty="0">
                <a:solidFill>
                  <a:srgbClr val="222222"/>
                </a:solidFill>
                <a:latin typeface="Cambria" pitchFamily="34" charset="0"/>
                <a:ea typeface="Cambria" pitchFamily="34" charset="-122"/>
                <a:cs typeface="Cambria" pitchFamily="34" charset="-120"/>
              </a:rPr>
              <a:t>Ajan bu detayların her birini sitenizde arıyor. Bulamadığı yerde sizi eliyor.</a:t>
            </a:r>
            <a:endParaRPr lang="en-US" sz="1800" dirty="0"/>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name="Slide 5">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3A3A3A"/>
            </a:solidFill>
            <a:prstDash val="solid"/>
          </a:ln>
        </p:spPr>
      </p:sp>
      <p:sp>
        <p:nvSpPr>
          <p:cNvPr id="3" name="Shape 1"/>
          <p:cNvSpPr/>
          <p:nvPr/>
        </p:nvSpPr>
        <p:spPr>
          <a:xfrm>
            <a:off x="658368" y="6199632"/>
            <a:ext cx="10844784" cy="0"/>
          </a:xfrm>
          <a:prstGeom prst="line">
            <a:avLst/>
          </a:prstGeom>
          <a:noFill/>
          <a:ln w="9525">
            <a:solidFill>
              <a:srgbClr val="3A3A3A"/>
            </a:solidFill>
            <a:prstDash val="solid"/>
          </a:ln>
        </p:spPr>
      </p:sp>
      <p:sp>
        <p:nvSpPr>
          <p:cNvPr id="4" name="Shape 2"/>
          <p:cNvSpPr/>
          <p:nvPr/>
        </p:nvSpPr>
        <p:spPr>
          <a:xfrm>
            <a:off x="658368" y="457200"/>
            <a:ext cx="0" cy="402336"/>
          </a:xfrm>
          <a:prstGeom prst="line">
            <a:avLst/>
          </a:prstGeom>
          <a:noFill/>
          <a:ln w="9525">
            <a:solidFill>
              <a:srgbClr val="3A3A3A"/>
            </a:solidFill>
            <a:prstDash val="solid"/>
          </a:ln>
        </p:spPr>
      </p:sp>
      <p:sp>
        <p:nvSpPr>
          <p:cNvPr id="5" name="Shape 3"/>
          <p:cNvSpPr/>
          <p:nvPr/>
        </p:nvSpPr>
        <p:spPr>
          <a:xfrm>
            <a:off x="658368" y="5998464"/>
            <a:ext cx="0" cy="402336"/>
          </a:xfrm>
          <a:prstGeom prst="line">
            <a:avLst/>
          </a:prstGeom>
          <a:noFill/>
          <a:ln w="9525">
            <a:solidFill>
              <a:srgbClr val="3A3A3A"/>
            </a:solidFill>
            <a:prstDash val="solid"/>
          </a:ln>
        </p:spPr>
      </p:sp>
      <p:sp>
        <p:nvSpPr>
          <p:cNvPr id="6" name="Shape 4"/>
          <p:cNvSpPr/>
          <p:nvPr/>
        </p:nvSpPr>
        <p:spPr>
          <a:xfrm>
            <a:off x="11503152" y="457200"/>
            <a:ext cx="0" cy="402336"/>
          </a:xfrm>
          <a:prstGeom prst="line">
            <a:avLst/>
          </a:prstGeom>
          <a:noFill/>
          <a:ln w="9525">
            <a:solidFill>
              <a:srgbClr val="3A3A3A"/>
            </a:solidFill>
            <a:prstDash val="solid"/>
          </a:ln>
        </p:spPr>
      </p:sp>
      <p:sp>
        <p:nvSpPr>
          <p:cNvPr id="7" name="Shape 5"/>
          <p:cNvSpPr/>
          <p:nvPr/>
        </p:nvSpPr>
        <p:spPr>
          <a:xfrm>
            <a:off x="11503152" y="5998464"/>
            <a:ext cx="0" cy="402336"/>
          </a:xfrm>
          <a:prstGeom prst="line">
            <a:avLst/>
          </a:prstGeom>
          <a:noFill/>
          <a:ln w="9525">
            <a:solidFill>
              <a:srgbClr val="3A3A3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8A8A8A"/>
                </a:solidFill>
                <a:latin typeface="Arial" pitchFamily="34" charset="0"/>
                <a:ea typeface="Arial" pitchFamily="34" charset="-122"/>
                <a:cs typeface="Arial" pitchFamily="34" charset="-120"/>
              </a:rPr>
              <a:t>BİR ÜRÜN, BİRÇOK İHTİYAÇ</a:t>
            </a:r>
            <a:endParaRPr lang="en-US" sz="1100" dirty="0"/>
          </a:p>
        </p:txBody>
      </p:sp>
      <p:sp>
        <p:nvSpPr>
          <p:cNvPr id="9" name="Shape 7"/>
          <p:cNvSpPr/>
          <p:nvPr/>
        </p:nvSpPr>
        <p:spPr>
          <a:xfrm>
            <a:off x="9464040" y="850392"/>
            <a:ext cx="1783080" cy="274320"/>
          </a:xfrm>
          <a:prstGeom prst="roundRect">
            <a:avLst>
              <a:gd name="adj" fmla="val 16667"/>
            </a:avLst>
          </a:prstGeom>
          <a:solidFill>
            <a:srgbClr val="2A2145"/>
          </a:solidFill>
          <a:ln w="6350">
            <a:solidFill>
              <a:srgbClr val="A78BFA"/>
            </a:solidFill>
            <a:prstDash val="solid"/>
          </a:ln>
        </p:spPr>
      </p:sp>
      <p:sp>
        <p:nvSpPr>
          <p:cNvPr id="10" name="Text 8"/>
          <p:cNvSpPr txBox="1"/>
          <p:nvPr/>
        </p:nvSpPr>
        <p:spPr>
          <a:xfrm>
            <a:off x="9464040" y="850392"/>
            <a:ext cx="1783080" cy="274320"/>
          </a:xfrm>
          <a:prstGeom prst="rect">
            <a:avLst/>
          </a:prstGeom>
          <a:noFill/>
          <a:ln/>
        </p:spPr>
        <p:txBody>
          <a:bodyPr wrap="square" lIns="0" tIns="0" rIns="0" bIns="0" rtlCol="0" anchor="ctr"/>
          <a:lstStyle/>
          <a:p>
            <a:pPr algn="ctr" indent="0" marL="0">
              <a:buNone/>
            </a:pPr>
            <a:r>
              <a:rPr lang="en-US" sz="850" b="1" spc="150" kern="0" dirty="0">
                <a:solidFill>
                  <a:srgbClr val="A78BFA"/>
                </a:solidFill>
                <a:latin typeface="Arial" pitchFamily="34" charset="0"/>
                <a:ea typeface="Arial" pitchFamily="34" charset="-122"/>
                <a:cs typeface="Arial" pitchFamily="34" charset="-120"/>
              </a:rPr>
              <a:t>KURGUSAL ÖRNEK</a:t>
            </a:r>
            <a:endParaRPr lang="en-US" sz="850" dirty="0"/>
          </a:p>
        </p:txBody>
      </p:sp>
      <p:sp>
        <p:nvSpPr>
          <p:cNvPr id="11" name="Text 9"/>
          <p:cNvSpPr txBox="1"/>
          <p:nvPr/>
        </p:nvSpPr>
        <p:spPr>
          <a:xfrm>
            <a:off x="822960" y="1188720"/>
            <a:ext cx="10515600" cy="731520"/>
          </a:xfrm>
          <a:prstGeom prst="rect">
            <a:avLst/>
          </a:prstGeom>
          <a:noFill/>
          <a:ln/>
        </p:spPr>
        <p:txBody>
          <a:bodyPr wrap="square" lIns="0" tIns="0" rIns="0" bIns="0" rtlCol="0" anchor="ctr"/>
          <a:lstStyle/>
          <a:p>
            <a:pPr algn="ctr" indent="0" marL="0">
              <a:buNone/>
            </a:pPr>
            <a:r>
              <a:rPr lang="en-US" sz="3200" dirty="0">
                <a:solidFill>
                  <a:srgbClr val="FFFFFF"/>
                </a:solidFill>
                <a:latin typeface="Arial" pitchFamily="34" charset="0"/>
                <a:ea typeface="Arial" pitchFamily="34" charset="-122"/>
                <a:cs typeface="Arial" pitchFamily="34" charset="-120"/>
              </a:rPr>
              <a:t>Aynı havlu, </a:t>
            </a:r>
            <a:pPr algn="ctr" indent="0" marL="0">
              <a:buNone/>
            </a:pPr>
            <a:r>
              <a:rPr lang="en-US" sz="3200" b="1" i="1" dirty="0">
                <a:solidFill>
                  <a:srgbClr val="A78BFA"/>
                </a:solidFill>
                <a:latin typeface="Cambria" pitchFamily="34" charset="0"/>
                <a:ea typeface="Cambria" pitchFamily="34" charset="-122"/>
                <a:cs typeface="Cambria" pitchFamily="34" charset="-120"/>
              </a:rPr>
              <a:t>beş farklı alıcı</a:t>
            </a:r>
            <a:endParaRPr lang="en-US" sz="3200" dirty="0"/>
          </a:p>
        </p:txBody>
      </p:sp>
      <p:sp>
        <p:nvSpPr>
          <p:cNvPr id="12" name="Shape 10"/>
          <p:cNvSpPr/>
          <p:nvPr/>
        </p:nvSpPr>
        <p:spPr>
          <a:xfrm>
            <a:off x="868680" y="2011680"/>
            <a:ext cx="1938528" cy="2514600"/>
          </a:xfrm>
          <a:prstGeom prst="roundRect">
            <a:avLst>
              <a:gd name="adj" fmla="val 1887"/>
            </a:avLst>
          </a:prstGeom>
          <a:solidFill>
            <a:srgbClr val="2A2145"/>
          </a:solidFill>
          <a:ln w="9525">
            <a:solidFill>
              <a:srgbClr val="A78BFA"/>
            </a:solidFill>
            <a:prstDash val="solid"/>
          </a:ln>
        </p:spPr>
      </p:sp>
      <p:sp>
        <p:nvSpPr>
          <p:cNvPr id="13" name="Text 11"/>
          <p:cNvSpPr txBox="1"/>
          <p:nvPr/>
        </p:nvSpPr>
        <p:spPr>
          <a:xfrm>
            <a:off x="1033272" y="2148840"/>
            <a:ext cx="1645920" cy="685800"/>
          </a:xfrm>
          <a:prstGeom prst="rect">
            <a:avLst/>
          </a:prstGeom>
          <a:noFill/>
          <a:ln/>
        </p:spPr>
        <p:txBody>
          <a:bodyPr wrap="square" lIns="0" tIns="0" rIns="0" bIns="0" rtlCol="0" anchor="t"/>
          <a:lstStyle/>
          <a:p>
            <a:pPr indent="0" marL="0">
              <a:buNone/>
            </a:pPr>
            <a:r>
              <a:rPr lang="en-US" sz="1700" b="1" i="1" dirty="0">
                <a:solidFill>
                  <a:srgbClr val="A78BFA"/>
                </a:solidFill>
                <a:latin typeface="Cambria" pitchFamily="34" charset="0"/>
                <a:ea typeface="Cambria" pitchFamily="34" charset="-122"/>
                <a:cs typeface="Cambria" pitchFamily="34" charset="-120"/>
              </a:rPr>
              <a:t>Butik otel</a:t>
            </a:r>
            <a:endParaRPr lang="en-US" sz="1700" dirty="0"/>
          </a:p>
        </p:txBody>
      </p:sp>
      <p:sp>
        <p:nvSpPr>
          <p:cNvPr id="14" name="Text 12"/>
          <p:cNvSpPr txBox="1"/>
          <p:nvPr/>
        </p:nvSpPr>
        <p:spPr>
          <a:xfrm>
            <a:off x="1033272" y="2880360"/>
            <a:ext cx="1645920" cy="1554480"/>
          </a:xfrm>
          <a:prstGeom prst="rect">
            <a:avLst/>
          </a:prstGeom>
          <a:noFill/>
          <a:ln/>
        </p:spPr>
        <p:txBody>
          <a:bodyPr wrap="square" lIns="0" tIns="0" rIns="0" bIns="0" rtlCol="0" anchor="t"/>
          <a:lstStyle/>
          <a:p>
            <a:pPr indent="0" marL="0">
              <a:buNone/>
            </a:pPr>
            <a:r>
              <a:rPr lang="en-US" sz="1400" dirty="0">
                <a:solidFill>
                  <a:srgbClr val="DDDDDD"/>
                </a:solidFill>
                <a:latin typeface="Arial" pitchFamily="34" charset="0"/>
                <a:ea typeface="Arial" pitchFamily="34" charset="-122"/>
                <a:cs typeface="Arial" pitchFamily="34" charset="-120"/>
              </a:rPr>
              <a:t>Endüstriyel yıkamada 200 yıkama sonrası tüy bırakmıyor</a:t>
            </a:r>
            <a:endParaRPr lang="en-US" sz="1400" dirty="0"/>
          </a:p>
        </p:txBody>
      </p:sp>
      <p:sp>
        <p:nvSpPr>
          <p:cNvPr id="15" name="Shape 13"/>
          <p:cNvSpPr/>
          <p:nvPr/>
        </p:nvSpPr>
        <p:spPr>
          <a:xfrm>
            <a:off x="2980944" y="2011680"/>
            <a:ext cx="1938528" cy="2514600"/>
          </a:xfrm>
          <a:prstGeom prst="roundRect">
            <a:avLst>
              <a:gd name="adj" fmla="val 1887"/>
            </a:avLst>
          </a:prstGeom>
          <a:solidFill>
            <a:srgbClr val="141414"/>
          </a:solidFill>
          <a:ln w="9525">
            <a:solidFill>
              <a:srgbClr val="3A3A3A"/>
            </a:solidFill>
            <a:prstDash val="solid"/>
          </a:ln>
        </p:spPr>
      </p:sp>
      <p:sp>
        <p:nvSpPr>
          <p:cNvPr id="16" name="Text 14"/>
          <p:cNvSpPr txBox="1"/>
          <p:nvPr/>
        </p:nvSpPr>
        <p:spPr>
          <a:xfrm>
            <a:off x="3145536" y="2148840"/>
            <a:ext cx="1645920" cy="685800"/>
          </a:xfrm>
          <a:prstGeom prst="rect">
            <a:avLst/>
          </a:prstGeom>
          <a:noFill/>
          <a:ln/>
        </p:spPr>
        <p:txBody>
          <a:bodyPr wrap="square" lIns="0" tIns="0" rIns="0" bIns="0" rtlCol="0" anchor="t"/>
          <a:lstStyle/>
          <a:p>
            <a:pPr indent="0" marL="0">
              <a:buNone/>
            </a:pPr>
            <a:r>
              <a:rPr lang="en-US" sz="1700" b="1" i="1" dirty="0">
                <a:solidFill>
                  <a:srgbClr val="A78BFA"/>
                </a:solidFill>
                <a:latin typeface="Cambria" pitchFamily="34" charset="0"/>
                <a:ea typeface="Cambria" pitchFamily="34" charset="-122"/>
                <a:cs typeface="Cambria" pitchFamily="34" charset="-120"/>
              </a:rPr>
              <a:t>Spa merkezi</a:t>
            </a:r>
            <a:endParaRPr lang="en-US" sz="1700" dirty="0"/>
          </a:p>
        </p:txBody>
      </p:sp>
      <p:sp>
        <p:nvSpPr>
          <p:cNvPr id="17" name="Text 15"/>
          <p:cNvSpPr txBox="1"/>
          <p:nvPr/>
        </p:nvSpPr>
        <p:spPr>
          <a:xfrm>
            <a:off x="3145536" y="2880360"/>
            <a:ext cx="1645920" cy="1554480"/>
          </a:xfrm>
          <a:prstGeom prst="rect">
            <a:avLst/>
          </a:prstGeom>
          <a:noFill/>
          <a:ln/>
        </p:spPr>
        <p:txBody>
          <a:bodyPr wrap="square" lIns="0" tIns="0" rIns="0" bIns="0" rtlCol="0" anchor="t"/>
          <a:lstStyle/>
          <a:p>
            <a:pPr indent="0" marL="0">
              <a:buNone/>
            </a:pPr>
            <a:r>
              <a:rPr lang="en-US" sz="1400" dirty="0">
                <a:solidFill>
                  <a:srgbClr val="DDDDDD"/>
                </a:solidFill>
                <a:latin typeface="Arial" pitchFamily="34" charset="0"/>
                <a:ea typeface="Arial" pitchFamily="34" charset="-122"/>
                <a:cs typeface="Arial" pitchFamily="34" charset="-120"/>
              </a:rPr>
              <a:t>Renk başına 300 adetten, logolu nakış</a:t>
            </a:r>
            <a:endParaRPr lang="en-US" sz="1400" dirty="0"/>
          </a:p>
        </p:txBody>
      </p:sp>
      <p:sp>
        <p:nvSpPr>
          <p:cNvPr id="18" name="Shape 16"/>
          <p:cNvSpPr/>
          <p:nvPr/>
        </p:nvSpPr>
        <p:spPr>
          <a:xfrm>
            <a:off x="5093208" y="2011680"/>
            <a:ext cx="1938528" cy="2514600"/>
          </a:xfrm>
          <a:prstGeom prst="roundRect">
            <a:avLst>
              <a:gd name="adj" fmla="val 1887"/>
            </a:avLst>
          </a:prstGeom>
          <a:solidFill>
            <a:srgbClr val="141414"/>
          </a:solidFill>
          <a:ln w="9525">
            <a:solidFill>
              <a:srgbClr val="3A3A3A"/>
            </a:solidFill>
            <a:prstDash val="solid"/>
          </a:ln>
        </p:spPr>
      </p:sp>
      <p:sp>
        <p:nvSpPr>
          <p:cNvPr id="19" name="Text 17"/>
          <p:cNvSpPr txBox="1"/>
          <p:nvPr/>
        </p:nvSpPr>
        <p:spPr>
          <a:xfrm>
            <a:off x="5257800" y="2148840"/>
            <a:ext cx="1645920" cy="685800"/>
          </a:xfrm>
          <a:prstGeom prst="rect">
            <a:avLst/>
          </a:prstGeom>
          <a:noFill/>
          <a:ln/>
        </p:spPr>
        <p:txBody>
          <a:bodyPr wrap="square" lIns="0" tIns="0" rIns="0" bIns="0" rtlCol="0" anchor="t"/>
          <a:lstStyle/>
          <a:p>
            <a:pPr indent="0" marL="0">
              <a:buNone/>
            </a:pPr>
            <a:r>
              <a:rPr lang="en-US" sz="1700" b="1" i="1" dirty="0">
                <a:solidFill>
                  <a:srgbClr val="A78BFA"/>
                </a:solidFill>
                <a:latin typeface="Cambria" pitchFamily="34" charset="0"/>
                <a:ea typeface="Cambria" pitchFamily="34" charset="-122"/>
                <a:cs typeface="Cambria" pitchFamily="34" charset="-120"/>
              </a:rPr>
              <a:t>Hastane</a:t>
            </a:r>
            <a:endParaRPr lang="en-US" sz="1700" dirty="0"/>
          </a:p>
        </p:txBody>
      </p:sp>
      <p:sp>
        <p:nvSpPr>
          <p:cNvPr id="20" name="Text 18"/>
          <p:cNvSpPr txBox="1"/>
          <p:nvPr/>
        </p:nvSpPr>
        <p:spPr>
          <a:xfrm>
            <a:off x="5257800" y="2880360"/>
            <a:ext cx="1645920" cy="1554480"/>
          </a:xfrm>
          <a:prstGeom prst="rect">
            <a:avLst/>
          </a:prstGeom>
          <a:noFill/>
          <a:ln/>
        </p:spPr>
        <p:txBody>
          <a:bodyPr wrap="square" lIns="0" tIns="0" rIns="0" bIns="0" rtlCol="0" anchor="t"/>
          <a:lstStyle/>
          <a:p>
            <a:pPr indent="0" marL="0">
              <a:buNone/>
            </a:pPr>
            <a:r>
              <a:rPr lang="en-US" sz="1400" dirty="0">
                <a:solidFill>
                  <a:srgbClr val="DDDDDD"/>
                </a:solidFill>
                <a:latin typeface="Arial" pitchFamily="34" charset="0"/>
                <a:ea typeface="Arial" pitchFamily="34" charset="-122"/>
                <a:cs typeface="Arial" pitchFamily="34" charset="-120"/>
              </a:rPr>
              <a:t>Yüksek ısıda yıkamaya uygun, beyaz, ağartıcıya dayanıklı</a:t>
            </a:r>
            <a:endParaRPr lang="en-US" sz="1400" dirty="0"/>
          </a:p>
        </p:txBody>
      </p:sp>
      <p:sp>
        <p:nvSpPr>
          <p:cNvPr id="21" name="Shape 19"/>
          <p:cNvSpPr/>
          <p:nvPr/>
        </p:nvSpPr>
        <p:spPr>
          <a:xfrm>
            <a:off x="7205472" y="2011680"/>
            <a:ext cx="1938528" cy="2514600"/>
          </a:xfrm>
          <a:prstGeom prst="roundRect">
            <a:avLst>
              <a:gd name="adj" fmla="val 1887"/>
            </a:avLst>
          </a:prstGeom>
          <a:solidFill>
            <a:srgbClr val="141414"/>
          </a:solidFill>
          <a:ln w="9525">
            <a:solidFill>
              <a:srgbClr val="3A3A3A"/>
            </a:solidFill>
            <a:prstDash val="solid"/>
          </a:ln>
        </p:spPr>
      </p:sp>
      <p:sp>
        <p:nvSpPr>
          <p:cNvPr id="22" name="Text 20"/>
          <p:cNvSpPr txBox="1"/>
          <p:nvPr/>
        </p:nvSpPr>
        <p:spPr>
          <a:xfrm>
            <a:off x="7370064" y="2148840"/>
            <a:ext cx="1645920" cy="685800"/>
          </a:xfrm>
          <a:prstGeom prst="rect">
            <a:avLst/>
          </a:prstGeom>
          <a:noFill/>
          <a:ln/>
        </p:spPr>
        <p:txBody>
          <a:bodyPr wrap="square" lIns="0" tIns="0" rIns="0" bIns="0" rtlCol="0" anchor="t"/>
          <a:lstStyle/>
          <a:p>
            <a:pPr indent="0" marL="0">
              <a:buNone/>
            </a:pPr>
            <a:r>
              <a:rPr lang="en-US" sz="1700" b="1" i="1" dirty="0">
                <a:solidFill>
                  <a:srgbClr val="A78BFA"/>
                </a:solidFill>
                <a:latin typeface="Cambria" pitchFamily="34" charset="0"/>
                <a:ea typeface="Cambria" pitchFamily="34" charset="-122"/>
                <a:cs typeface="Cambria" pitchFamily="34" charset="-120"/>
              </a:rPr>
              <a:t>Kısa dönem kiralama</a:t>
            </a:r>
            <a:endParaRPr lang="en-US" sz="1700" dirty="0"/>
          </a:p>
        </p:txBody>
      </p:sp>
      <p:sp>
        <p:nvSpPr>
          <p:cNvPr id="23" name="Text 21"/>
          <p:cNvSpPr txBox="1"/>
          <p:nvPr/>
        </p:nvSpPr>
        <p:spPr>
          <a:xfrm>
            <a:off x="7370064" y="2880360"/>
            <a:ext cx="1645920" cy="1554480"/>
          </a:xfrm>
          <a:prstGeom prst="rect">
            <a:avLst/>
          </a:prstGeom>
          <a:noFill/>
          <a:ln/>
        </p:spPr>
        <p:txBody>
          <a:bodyPr wrap="square" lIns="0" tIns="0" rIns="0" bIns="0" rtlCol="0" anchor="t"/>
          <a:lstStyle/>
          <a:p>
            <a:pPr indent="0" marL="0">
              <a:buNone/>
            </a:pPr>
            <a:r>
              <a:rPr lang="en-US" sz="1400" dirty="0">
                <a:solidFill>
                  <a:srgbClr val="DDDDDD"/>
                </a:solidFill>
                <a:latin typeface="Arial" pitchFamily="34" charset="0"/>
                <a:ea typeface="Arial" pitchFamily="34" charset="-122"/>
                <a:cs typeface="Arial" pitchFamily="34" charset="-120"/>
              </a:rPr>
              <a:t>Hızlı kuruyan, hafif, ev tipi makinede yıkanır</a:t>
            </a:r>
            <a:endParaRPr lang="en-US" sz="1400" dirty="0"/>
          </a:p>
        </p:txBody>
      </p:sp>
      <p:sp>
        <p:nvSpPr>
          <p:cNvPr id="24" name="Shape 22"/>
          <p:cNvSpPr/>
          <p:nvPr/>
        </p:nvSpPr>
        <p:spPr>
          <a:xfrm>
            <a:off x="9317736" y="2011680"/>
            <a:ext cx="1938528" cy="2514600"/>
          </a:xfrm>
          <a:prstGeom prst="roundRect">
            <a:avLst>
              <a:gd name="adj" fmla="val 1887"/>
            </a:avLst>
          </a:prstGeom>
          <a:solidFill>
            <a:srgbClr val="141414"/>
          </a:solidFill>
          <a:ln w="9525">
            <a:solidFill>
              <a:srgbClr val="3A3A3A"/>
            </a:solidFill>
            <a:prstDash val="solid"/>
          </a:ln>
        </p:spPr>
      </p:sp>
      <p:sp>
        <p:nvSpPr>
          <p:cNvPr id="25" name="Text 23"/>
          <p:cNvSpPr txBox="1"/>
          <p:nvPr/>
        </p:nvSpPr>
        <p:spPr>
          <a:xfrm>
            <a:off x="9482328" y="2148840"/>
            <a:ext cx="1645920" cy="685800"/>
          </a:xfrm>
          <a:prstGeom prst="rect">
            <a:avLst/>
          </a:prstGeom>
          <a:noFill/>
          <a:ln/>
        </p:spPr>
        <p:txBody>
          <a:bodyPr wrap="square" lIns="0" tIns="0" rIns="0" bIns="0" rtlCol="0" anchor="t"/>
          <a:lstStyle/>
          <a:p>
            <a:pPr indent="0" marL="0">
              <a:buNone/>
            </a:pPr>
            <a:r>
              <a:rPr lang="en-US" sz="1700" b="1" i="1" dirty="0">
                <a:solidFill>
                  <a:srgbClr val="A78BFA"/>
                </a:solidFill>
                <a:latin typeface="Cambria" pitchFamily="34" charset="0"/>
                <a:ea typeface="Cambria" pitchFamily="34" charset="-122"/>
                <a:cs typeface="Cambria" pitchFamily="34" charset="-120"/>
              </a:rPr>
              <a:t>Spor salonu</a:t>
            </a:r>
            <a:endParaRPr lang="en-US" sz="1700" dirty="0"/>
          </a:p>
        </p:txBody>
      </p:sp>
      <p:sp>
        <p:nvSpPr>
          <p:cNvPr id="26" name="Text 24"/>
          <p:cNvSpPr txBox="1"/>
          <p:nvPr/>
        </p:nvSpPr>
        <p:spPr>
          <a:xfrm>
            <a:off x="9482328" y="2880360"/>
            <a:ext cx="1645920" cy="1554480"/>
          </a:xfrm>
          <a:prstGeom prst="rect">
            <a:avLst/>
          </a:prstGeom>
          <a:noFill/>
          <a:ln/>
        </p:spPr>
        <p:txBody>
          <a:bodyPr wrap="square" lIns="0" tIns="0" rIns="0" bIns="0" rtlCol="0" anchor="t"/>
          <a:lstStyle/>
          <a:p>
            <a:pPr indent="0" marL="0">
              <a:buNone/>
            </a:pPr>
            <a:r>
              <a:rPr lang="en-US" sz="1400" dirty="0">
                <a:solidFill>
                  <a:srgbClr val="DDDDDD"/>
                </a:solidFill>
                <a:latin typeface="Arial" pitchFamily="34" charset="0"/>
                <a:ea typeface="Arial" pitchFamily="34" charset="-122"/>
                <a:cs typeface="Arial" pitchFamily="34" charset="-120"/>
              </a:rPr>
              <a:t>Küçük ölçü, kalın, ter emiciliği yüksek</a:t>
            </a:r>
            <a:endParaRPr lang="en-US" sz="1400" dirty="0"/>
          </a:p>
        </p:txBody>
      </p:sp>
      <p:sp>
        <p:nvSpPr>
          <p:cNvPr id="27" name="Text 25"/>
          <p:cNvSpPr txBox="1"/>
          <p:nvPr/>
        </p:nvSpPr>
        <p:spPr>
          <a:xfrm>
            <a:off x="868680" y="4846320"/>
            <a:ext cx="10424160" cy="457200"/>
          </a:xfrm>
          <a:prstGeom prst="rect">
            <a:avLst/>
          </a:prstGeom>
          <a:noFill/>
          <a:ln/>
        </p:spPr>
        <p:txBody>
          <a:bodyPr wrap="square" lIns="0" tIns="0" rIns="0" bIns="0" rtlCol="0" anchor="ctr"/>
          <a:lstStyle/>
          <a:p>
            <a:pPr algn="ctr" indent="0" marL="0">
              <a:buNone/>
            </a:pPr>
            <a:r>
              <a:rPr lang="en-US" sz="1900" b="1" i="1" dirty="0">
                <a:solidFill>
                  <a:srgbClr val="A78BFA"/>
                </a:solidFill>
                <a:latin typeface="Cambria" pitchFamily="34" charset="0"/>
                <a:ea typeface="Cambria" pitchFamily="34" charset="-122"/>
                <a:cs typeface="Cambria" pitchFamily="34" charset="-120"/>
              </a:rPr>
              <a:t>Her ihtiyaç için sayfanızda bir cümle yoksa, o alıcı için yoksunuz.</a:t>
            </a:r>
            <a:endParaRPr lang="en-US" sz="1900" dirty="0"/>
          </a:p>
        </p:txBody>
      </p:sp>
      <p:sp>
        <p:nvSpPr>
          <p:cNvPr id="28" name="Text 26"/>
          <p:cNvSpPr txBox="1"/>
          <p:nvPr/>
        </p:nvSpPr>
        <p:spPr>
          <a:xfrm>
            <a:off x="868680" y="5760720"/>
            <a:ext cx="10424160" cy="274320"/>
          </a:xfrm>
          <a:prstGeom prst="rect">
            <a:avLst/>
          </a:prstGeom>
          <a:noFill/>
          <a:ln/>
        </p:spPr>
        <p:txBody>
          <a:bodyPr wrap="square" lIns="0" tIns="0" rIns="0" bIns="0" rtlCol="0" anchor="ctr"/>
          <a:lstStyle/>
          <a:p>
            <a:pPr indent="0" marL="0">
              <a:buNone/>
            </a:pPr>
            <a:r>
              <a:rPr lang="en-US" sz="1000" dirty="0">
                <a:solidFill>
                  <a:srgbClr val="777777"/>
                </a:solidFill>
                <a:latin typeface="Arial" pitchFamily="34" charset="0"/>
                <a:ea typeface="Arial" pitchFamily="34" charset="-122"/>
                <a:cs typeface="Arial" pitchFamily="34" charset="-120"/>
              </a:rPr>
              <a:t>Kurgusal örnek. Yazdığınız her iddianın testi, belgesi ya da kaydı olsun.</a:t>
            </a:r>
            <a:endParaRPr lang="en-US" sz="1000" dirty="0"/>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name="Slide 6">
    <p:bg>
      <p:bgPr>
        <a:solidFill>
          <a:srgbClr val="EFEFEF"/>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9A9A9A"/>
            </a:solidFill>
            <a:prstDash val="solid"/>
          </a:ln>
        </p:spPr>
      </p:sp>
      <p:sp>
        <p:nvSpPr>
          <p:cNvPr id="3" name="Shape 1"/>
          <p:cNvSpPr/>
          <p:nvPr/>
        </p:nvSpPr>
        <p:spPr>
          <a:xfrm>
            <a:off x="658368" y="6199632"/>
            <a:ext cx="10844784" cy="0"/>
          </a:xfrm>
          <a:prstGeom prst="line">
            <a:avLst/>
          </a:prstGeom>
          <a:noFill/>
          <a:ln w="9525">
            <a:solidFill>
              <a:srgbClr val="9A9A9A"/>
            </a:solidFill>
            <a:prstDash val="solid"/>
          </a:ln>
        </p:spPr>
      </p:sp>
      <p:sp>
        <p:nvSpPr>
          <p:cNvPr id="4" name="Shape 2"/>
          <p:cNvSpPr/>
          <p:nvPr/>
        </p:nvSpPr>
        <p:spPr>
          <a:xfrm>
            <a:off x="658368" y="457200"/>
            <a:ext cx="0" cy="402336"/>
          </a:xfrm>
          <a:prstGeom prst="line">
            <a:avLst/>
          </a:prstGeom>
          <a:noFill/>
          <a:ln w="9525">
            <a:solidFill>
              <a:srgbClr val="9A9A9A"/>
            </a:solidFill>
            <a:prstDash val="solid"/>
          </a:ln>
        </p:spPr>
      </p:sp>
      <p:sp>
        <p:nvSpPr>
          <p:cNvPr id="5" name="Shape 3"/>
          <p:cNvSpPr/>
          <p:nvPr/>
        </p:nvSpPr>
        <p:spPr>
          <a:xfrm>
            <a:off x="658368" y="5998464"/>
            <a:ext cx="0" cy="402336"/>
          </a:xfrm>
          <a:prstGeom prst="line">
            <a:avLst/>
          </a:prstGeom>
          <a:noFill/>
          <a:ln w="9525">
            <a:solidFill>
              <a:srgbClr val="9A9A9A"/>
            </a:solidFill>
            <a:prstDash val="solid"/>
          </a:ln>
        </p:spPr>
      </p:sp>
      <p:sp>
        <p:nvSpPr>
          <p:cNvPr id="6" name="Shape 4"/>
          <p:cNvSpPr/>
          <p:nvPr/>
        </p:nvSpPr>
        <p:spPr>
          <a:xfrm>
            <a:off x="11503152" y="457200"/>
            <a:ext cx="0" cy="402336"/>
          </a:xfrm>
          <a:prstGeom prst="line">
            <a:avLst/>
          </a:prstGeom>
          <a:noFill/>
          <a:ln w="9525">
            <a:solidFill>
              <a:srgbClr val="9A9A9A"/>
            </a:solidFill>
            <a:prstDash val="solid"/>
          </a:ln>
        </p:spPr>
      </p:sp>
      <p:sp>
        <p:nvSpPr>
          <p:cNvPr id="7" name="Shape 5"/>
          <p:cNvSpPr/>
          <p:nvPr/>
        </p:nvSpPr>
        <p:spPr>
          <a:xfrm>
            <a:off x="11503152" y="5998464"/>
            <a:ext cx="0" cy="402336"/>
          </a:xfrm>
          <a:prstGeom prst="line">
            <a:avLst/>
          </a:prstGeom>
          <a:noFill/>
          <a:ln w="9525">
            <a:solidFill>
              <a:srgbClr val="9A9A9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6B6B6B"/>
                </a:solidFill>
                <a:latin typeface="Arial" pitchFamily="34" charset="0"/>
                <a:ea typeface="Arial" pitchFamily="34" charset="-122"/>
                <a:cs typeface="Arial" pitchFamily="34" charset="-120"/>
              </a:rPr>
              <a:t>ÜRÜNÜ İHTİYACA GÖRE TANIMLAMAK</a:t>
            </a:r>
            <a:endParaRPr lang="en-US" sz="1100" dirty="0"/>
          </a:p>
        </p:txBody>
      </p:sp>
      <p:sp>
        <p:nvSpPr>
          <p:cNvPr id="9" name="Text 7"/>
          <p:cNvSpPr txBox="1"/>
          <p:nvPr/>
        </p:nvSpPr>
        <p:spPr>
          <a:xfrm>
            <a:off x="822960" y="1188720"/>
            <a:ext cx="10515600" cy="731520"/>
          </a:xfrm>
          <a:prstGeom prst="rect">
            <a:avLst/>
          </a:prstGeom>
          <a:noFill/>
          <a:ln/>
        </p:spPr>
        <p:txBody>
          <a:bodyPr wrap="square" lIns="0" tIns="0" rIns="0" bIns="0" rtlCol="0" anchor="ctr"/>
          <a:lstStyle/>
          <a:p>
            <a:pPr algn="ctr" indent="0" marL="0">
              <a:buNone/>
            </a:pPr>
            <a:r>
              <a:rPr lang="en-US" sz="3000" dirty="0">
                <a:solidFill>
                  <a:srgbClr val="111111"/>
                </a:solidFill>
                <a:latin typeface="Arial" pitchFamily="34" charset="0"/>
                <a:ea typeface="Arial" pitchFamily="34" charset="-122"/>
                <a:cs typeface="Arial" pitchFamily="34" charset="-120"/>
              </a:rPr>
              <a:t>Ürün sayfasında </a:t>
            </a:r>
            <a:pPr algn="ctr" indent="0" marL="0">
              <a:buNone/>
            </a:pPr>
            <a:r>
              <a:rPr lang="en-US" sz="3000" b="1" i="1" dirty="0">
                <a:solidFill>
                  <a:srgbClr val="6D4AE0"/>
                </a:solidFill>
                <a:latin typeface="Cambria" pitchFamily="34" charset="0"/>
                <a:ea typeface="Cambria" pitchFamily="34" charset="-122"/>
                <a:cs typeface="Cambria" pitchFamily="34" charset="-120"/>
              </a:rPr>
              <a:t>beş soruya</a:t>
            </a:r>
            <a:pPr algn="ctr" indent="0" marL="0">
              <a:buNone/>
            </a:pPr>
            <a:r>
              <a:rPr lang="en-US" sz="3000" dirty="0">
                <a:solidFill>
                  <a:srgbClr val="111111"/>
                </a:solidFill>
                <a:latin typeface="Arial" pitchFamily="34" charset="0"/>
                <a:ea typeface="Arial" pitchFamily="34" charset="-122"/>
                <a:cs typeface="Arial" pitchFamily="34" charset="-120"/>
              </a:rPr>
              <a:t> cevap olsun</a:t>
            </a:r>
            <a:endParaRPr lang="en-US" sz="3000" dirty="0"/>
          </a:p>
        </p:txBody>
      </p:sp>
      <p:sp>
        <p:nvSpPr>
          <p:cNvPr id="10" name="Text 8"/>
          <p:cNvSpPr txBox="1"/>
          <p:nvPr/>
        </p:nvSpPr>
        <p:spPr>
          <a:xfrm>
            <a:off x="941832" y="1828800"/>
            <a:ext cx="2148840" cy="256032"/>
          </a:xfrm>
          <a:prstGeom prst="rect">
            <a:avLst/>
          </a:prstGeom>
          <a:noFill/>
          <a:ln/>
        </p:spPr>
        <p:txBody>
          <a:bodyPr wrap="square" lIns="0" tIns="0" rIns="0" bIns="0" rtlCol="0" anchor="ctr"/>
          <a:lstStyle/>
          <a:p>
            <a:pPr indent="0" marL="0">
              <a:buNone/>
            </a:pPr>
            <a:r>
              <a:rPr lang="en-US" sz="1050" spc="200" kern="0" dirty="0">
                <a:solidFill>
                  <a:srgbClr val="777777"/>
                </a:solidFill>
                <a:latin typeface="Arial" pitchFamily="34" charset="0"/>
                <a:ea typeface="Arial" pitchFamily="34" charset="-122"/>
                <a:cs typeface="Arial" pitchFamily="34" charset="-120"/>
              </a:rPr>
              <a:t>SORU</a:t>
            </a:r>
            <a:endParaRPr lang="en-US" sz="1050" dirty="0"/>
          </a:p>
        </p:txBody>
      </p:sp>
      <p:sp>
        <p:nvSpPr>
          <p:cNvPr id="11" name="Text 9"/>
          <p:cNvSpPr txBox="1"/>
          <p:nvPr/>
        </p:nvSpPr>
        <p:spPr>
          <a:xfrm>
            <a:off x="3227832" y="1828800"/>
            <a:ext cx="3154680" cy="256032"/>
          </a:xfrm>
          <a:prstGeom prst="rect">
            <a:avLst/>
          </a:prstGeom>
          <a:noFill/>
          <a:ln/>
        </p:spPr>
        <p:txBody>
          <a:bodyPr wrap="square" lIns="0" tIns="0" rIns="0" bIns="0" rtlCol="0" anchor="ctr"/>
          <a:lstStyle/>
          <a:p>
            <a:pPr indent="0" marL="0">
              <a:buNone/>
            </a:pPr>
            <a:r>
              <a:rPr lang="en-US" sz="1050" spc="200" kern="0" dirty="0">
                <a:solidFill>
                  <a:srgbClr val="777777"/>
                </a:solidFill>
                <a:latin typeface="Arial" pitchFamily="34" charset="0"/>
                <a:ea typeface="Arial" pitchFamily="34" charset="-122"/>
                <a:cs typeface="Arial" pitchFamily="34" charset="-120"/>
              </a:rPr>
              <a:t>NEYİ ANLATIR</a:t>
            </a:r>
            <a:endParaRPr lang="en-US" sz="1050" dirty="0"/>
          </a:p>
        </p:txBody>
      </p:sp>
      <p:sp>
        <p:nvSpPr>
          <p:cNvPr id="12" name="Text 10"/>
          <p:cNvSpPr txBox="1"/>
          <p:nvPr/>
        </p:nvSpPr>
        <p:spPr>
          <a:xfrm>
            <a:off x="6519672" y="1828800"/>
            <a:ext cx="4709160" cy="256032"/>
          </a:xfrm>
          <a:prstGeom prst="rect">
            <a:avLst/>
          </a:prstGeom>
          <a:noFill/>
          <a:ln/>
        </p:spPr>
        <p:txBody>
          <a:bodyPr wrap="square" lIns="0" tIns="0" rIns="0" bIns="0" rtlCol="0" anchor="ctr"/>
          <a:lstStyle/>
          <a:p>
            <a:pPr indent="0" marL="0">
              <a:buNone/>
            </a:pPr>
            <a:r>
              <a:rPr lang="en-US" sz="1050" spc="200" kern="0" dirty="0">
                <a:solidFill>
                  <a:srgbClr val="6D4AE0"/>
                </a:solidFill>
                <a:latin typeface="Arial" pitchFamily="34" charset="0"/>
                <a:ea typeface="Arial" pitchFamily="34" charset="-122"/>
                <a:cs typeface="Arial" pitchFamily="34" charset="-120"/>
              </a:rPr>
              <a:t>YATAK ÖRNEĞİ</a:t>
            </a:r>
            <a:endParaRPr lang="en-US" sz="1050" dirty="0"/>
          </a:p>
        </p:txBody>
      </p:sp>
      <p:sp>
        <p:nvSpPr>
          <p:cNvPr id="13" name="Shape 11"/>
          <p:cNvSpPr/>
          <p:nvPr/>
        </p:nvSpPr>
        <p:spPr>
          <a:xfrm>
            <a:off x="868680" y="2157984"/>
            <a:ext cx="10424160" cy="0"/>
          </a:xfrm>
          <a:prstGeom prst="line">
            <a:avLst/>
          </a:prstGeom>
          <a:noFill/>
          <a:ln w="9525">
            <a:solidFill>
              <a:srgbClr val="C2C2C2"/>
            </a:solidFill>
            <a:prstDash val="dash"/>
          </a:ln>
        </p:spPr>
      </p:sp>
      <p:sp>
        <p:nvSpPr>
          <p:cNvPr id="14" name="Text 12"/>
          <p:cNvSpPr txBox="1"/>
          <p:nvPr/>
        </p:nvSpPr>
        <p:spPr>
          <a:xfrm>
            <a:off x="941832" y="2194560"/>
            <a:ext cx="2103120" cy="493776"/>
          </a:xfrm>
          <a:prstGeom prst="rect">
            <a:avLst/>
          </a:prstGeom>
          <a:noFill/>
          <a:ln/>
        </p:spPr>
        <p:txBody>
          <a:bodyPr wrap="square" lIns="0" tIns="0" rIns="0" bIns="0" rtlCol="0" anchor="ctr"/>
          <a:lstStyle/>
          <a:p>
            <a:pPr indent="0" marL="0">
              <a:buNone/>
            </a:pPr>
            <a:r>
              <a:rPr lang="en-US" sz="1500" b="1" dirty="0">
                <a:solidFill>
                  <a:srgbClr val="111111"/>
                </a:solidFill>
                <a:latin typeface="Arial" pitchFamily="34" charset="0"/>
                <a:ea typeface="Arial" pitchFamily="34" charset="-122"/>
                <a:cs typeface="Arial" pitchFamily="34" charset="-120"/>
              </a:rPr>
              <a:t>Kim için?</a:t>
            </a:r>
            <a:endParaRPr lang="en-US" sz="1500" dirty="0"/>
          </a:p>
        </p:txBody>
      </p:sp>
      <p:sp>
        <p:nvSpPr>
          <p:cNvPr id="15" name="Text 13"/>
          <p:cNvSpPr txBox="1"/>
          <p:nvPr/>
        </p:nvSpPr>
        <p:spPr>
          <a:xfrm>
            <a:off x="3227832" y="2194560"/>
            <a:ext cx="3108960" cy="493776"/>
          </a:xfrm>
          <a:prstGeom prst="rect">
            <a:avLst/>
          </a:prstGeom>
          <a:noFill/>
          <a:ln/>
        </p:spPr>
        <p:txBody>
          <a:bodyPr wrap="square" lIns="0" tIns="0" rIns="0" bIns="0" rtlCol="0" anchor="ctr"/>
          <a:lstStyle/>
          <a:p>
            <a:pPr indent="0" marL="0">
              <a:buNone/>
            </a:pPr>
            <a:r>
              <a:rPr lang="en-US" sz="1500" dirty="0">
                <a:solidFill>
                  <a:srgbClr val="333333"/>
                </a:solidFill>
                <a:latin typeface="Arial" pitchFamily="34" charset="0"/>
                <a:ea typeface="Arial" pitchFamily="34" charset="-122"/>
                <a:cs typeface="Arial" pitchFamily="34" charset="-120"/>
              </a:rPr>
              <a:t>Kullanıcı, sektör, ölçek</a:t>
            </a:r>
            <a:endParaRPr lang="en-US" sz="1500" dirty="0"/>
          </a:p>
        </p:txBody>
      </p:sp>
      <p:sp>
        <p:nvSpPr>
          <p:cNvPr id="16" name="Text 14"/>
          <p:cNvSpPr txBox="1"/>
          <p:nvPr/>
        </p:nvSpPr>
        <p:spPr>
          <a:xfrm>
            <a:off x="6519672" y="2194560"/>
            <a:ext cx="4663440" cy="493776"/>
          </a:xfrm>
          <a:prstGeom prst="rect">
            <a:avLst/>
          </a:prstGeom>
          <a:noFill/>
          <a:ln/>
        </p:spPr>
        <p:txBody>
          <a:bodyPr wrap="square" lIns="0" tIns="0" rIns="0" bIns="0" rtlCol="0" anchor="ctr"/>
          <a:lstStyle/>
          <a:p>
            <a:pPr indent="0" marL="0">
              <a:buNone/>
            </a:pPr>
            <a:r>
              <a:rPr lang="en-US" sz="1500" b="1" dirty="0">
                <a:solidFill>
                  <a:srgbClr val="2A1C6B"/>
                </a:solidFill>
                <a:latin typeface="Arial" pitchFamily="34" charset="0"/>
                <a:ea typeface="Arial" pitchFamily="34" charset="-122"/>
                <a:cs typeface="Arial" pitchFamily="34" charset="-120"/>
              </a:rPr>
              <a:t>İki kişilik, kişi başı 120 kiloya kadar</a:t>
            </a:r>
            <a:endParaRPr lang="en-US" sz="1500" dirty="0"/>
          </a:p>
        </p:txBody>
      </p:sp>
      <p:sp>
        <p:nvSpPr>
          <p:cNvPr id="17" name="Shape 15"/>
          <p:cNvSpPr/>
          <p:nvPr/>
        </p:nvSpPr>
        <p:spPr>
          <a:xfrm>
            <a:off x="868680" y="2724912"/>
            <a:ext cx="10424160" cy="0"/>
          </a:xfrm>
          <a:prstGeom prst="line">
            <a:avLst/>
          </a:prstGeom>
          <a:noFill/>
          <a:ln w="9525">
            <a:solidFill>
              <a:srgbClr val="C2C2C2"/>
            </a:solidFill>
            <a:prstDash val="dash"/>
          </a:ln>
        </p:spPr>
      </p:sp>
      <p:sp>
        <p:nvSpPr>
          <p:cNvPr id="18" name="Text 16"/>
          <p:cNvSpPr txBox="1"/>
          <p:nvPr/>
        </p:nvSpPr>
        <p:spPr>
          <a:xfrm>
            <a:off x="941832" y="2761488"/>
            <a:ext cx="2103120" cy="493776"/>
          </a:xfrm>
          <a:prstGeom prst="rect">
            <a:avLst/>
          </a:prstGeom>
          <a:noFill/>
          <a:ln/>
        </p:spPr>
        <p:txBody>
          <a:bodyPr wrap="square" lIns="0" tIns="0" rIns="0" bIns="0" rtlCol="0" anchor="ctr"/>
          <a:lstStyle/>
          <a:p>
            <a:pPr indent="0" marL="0">
              <a:buNone/>
            </a:pPr>
            <a:r>
              <a:rPr lang="en-US" sz="1500" b="1" dirty="0">
                <a:solidFill>
                  <a:srgbClr val="111111"/>
                </a:solidFill>
                <a:latin typeface="Arial" pitchFamily="34" charset="0"/>
                <a:ea typeface="Arial" pitchFamily="34" charset="-122"/>
                <a:cs typeface="Arial" pitchFamily="34" charset="-120"/>
              </a:rPr>
              <a:t>Hangi durumda?</a:t>
            </a:r>
            <a:endParaRPr lang="en-US" sz="1500" dirty="0"/>
          </a:p>
        </p:txBody>
      </p:sp>
      <p:sp>
        <p:nvSpPr>
          <p:cNvPr id="19" name="Text 17"/>
          <p:cNvSpPr txBox="1"/>
          <p:nvPr/>
        </p:nvSpPr>
        <p:spPr>
          <a:xfrm>
            <a:off x="3227832" y="2761488"/>
            <a:ext cx="3108960" cy="493776"/>
          </a:xfrm>
          <a:prstGeom prst="rect">
            <a:avLst/>
          </a:prstGeom>
          <a:noFill/>
          <a:ln/>
        </p:spPr>
        <p:txBody>
          <a:bodyPr wrap="square" lIns="0" tIns="0" rIns="0" bIns="0" rtlCol="0" anchor="ctr"/>
          <a:lstStyle/>
          <a:p>
            <a:pPr indent="0" marL="0">
              <a:buNone/>
            </a:pPr>
            <a:r>
              <a:rPr lang="en-US" sz="1500" dirty="0">
                <a:solidFill>
                  <a:srgbClr val="333333"/>
                </a:solidFill>
                <a:latin typeface="Arial" pitchFamily="34" charset="0"/>
                <a:ea typeface="Arial" pitchFamily="34" charset="-122"/>
                <a:cs typeface="Arial" pitchFamily="34" charset="-120"/>
              </a:rPr>
              <a:t>Kullanım biçimi, ortam</a:t>
            </a:r>
            <a:endParaRPr lang="en-US" sz="1500" dirty="0"/>
          </a:p>
        </p:txBody>
      </p:sp>
      <p:sp>
        <p:nvSpPr>
          <p:cNvPr id="20" name="Text 18"/>
          <p:cNvSpPr txBox="1"/>
          <p:nvPr/>
        </p:nvSpPr>
        <p:spPr>
          <a:xfrm>
            <a:off x="6519672" y="2761488"/>
            <a:ext cx="4663440" cy="493776"/>
          </a:xfrm>
          <a:prstGeom prst="rect">
            <a:avLst/>
          </a:prstGeom>
          <a:noFill/>
          <a:ln/>
        </p:spPr>
        <p:txBody>
          <a:bodyPr wrap="square" lIns="0" tIns="0" rIns="0" bIns="0" rtlCol="0" anchor="ctr"/>
          <a:lstStyle/>
          <a:p>
            <a:pPr indent="0" marL="0">
              <a:buNone/>
            </a:pPr>
            <a:r>
              <a:rPr lang="en-US" sz="1500" b="1" dirty="0">
                <a:solidFill>
                  <a:srgbClr val="2A1C6B"/>
                </a:solidFill>
                <a:latin typeface="Arial" pitchFamily="34" charset="0"/>
                <a:ea typeface="Arial" pitchFamily="34" charset="-122"/>
                <a:cs typeface="Arial" pitchFamily="34" charset="-120"/>
              </a:rPr>
              <a:t>Sıcak uyuyan, yan yatan</a:t>
            </a:r>
            <a:endParaRPr lang="en-US" sz="1500" dirty="0"/>
          </a:p>
        </p:txBody>
      </p:sp>
      <p:sp>
        <p:nvSpPr>
          <p:cNvPr id="21" name="Shape 19"/>
          <p:cNvSpPr/>
          <p:nvPr/>
        </p:nvSpPr>
        <p:spPr>
          <a:xfrm>
            <a:off x="868680" y="3291840"/>
            <a:ext cx="10424160" cy="0"/>
          </a:xfrm>
          <a:prstGeom prst="line">
            <a:avLst/>
          </a:prstGeom>
          <a:noFill/>
          <a:ln w="9525">
            <a:solidFill>
              <a:srgbClr val="C2C2C2"/>
            </a:solidFill>
            <a:prstDash val="dash"/>
          </a:ln>
        </p:spPr>
      </p:sp>
      <p:sp>
        <p:nvSpPr>
          <p:cNvPr id="22" name="Text 20"/>
          <p:cNvSpPr txBox="1"/>
          <p:nvPr/>
        </p:nvSpPr>
        <p:spPr>
          <a:xfrm>
            <a:off x="941832" y="3328416"/>
            <a:ext cx="2103120" cy="493776"/>
          </a:xfrm>
          <a:prstGeom prst="rect">
            <a:avLst/>
          </a:prstGeom>
          <a:noFill/>
          <a:ln/>
        </p:spPr>
        <p:txBody>
          <a:bodyPr wrap="square" lIns="0" tIns="0" rIns="0" bIns="0" rtlCol="0" anchor="ctr"/>
          <a:lstStyle/>
          <a:p>
            <a:pPr indent="0" marL="0">
              <a:buNone/>
            </a:pPr>
            <a:r>
              <a:rPr lang="en-US" sz="1500" b="1" dirty="0">
                <a:solidFill>
                  <a:srgbClr val="111111"/>
                </a:solidFill>
                <a:latin typeface="Arial" pitchFamily="34" charset="0"/>
                <a:ea typeface="Arial" pitchFamily="34" charset="-122"/>
                <a:cs typeface="Arial" pitchFamily="34" charset="-120"/>
              </a:rPr>
              <a:t>Neyi çözüyor?</a:t>
            </a:r>
            <a:endParaRPr lang="en-US" sz="1500" dirty="0"/>
          </a:p>
        </p:txBody>
      </p:sp>
      <p:sp>
        <p:nvSpPr>
          <p:cNvPr id="23" name="Text 21"/>
          <p:cNvSpPr txBox="1"/>
          <p:nvPr/>
        </p:nvSpPr>
        <p:spPr>
          <a:xfrm>
            <a:off x="3227832" y="3328416"/>
            <a:ext cx="3108960" cy="493776"/>
          </a:xfrm>
          <a:prstGeom prst="rect">
            <a:avLst/>
          </a:prstGeom>
          <a:noFill/>
          <a:ln/>
        </p:spPr>
        <p:txBody>
          <a:bodyPr wrap="square" lIns="0" tIns="0" rIns="0" bIns="0" rtlCol="0" anchor="ctr"/>
          <a:lstStyle/>
          <a:p>
            <a:pPr indent="0" marL="0">
              <a:buNone/>
            </a:pPr>
            <a:r>
              <a:rPr lang="en-US" sz="1500" dirty="0">
                <a:solidFill>
                  <a:srgbClr val="333333"/>
                </a:solidFill>
                <a:latin typeface="Arial" pitchFamily="34" charset="0"/>
                <a:ea typeface="Arial" pitchFamily="34" charset="-122"/>
                <a:cs typeface="Arial" pitchFamily="34" charset="-120"/>
              </a:rPr>
              <a:t>İhtiyaç, sorun</a:t>
            </a:r>
            <a:endParaRPr lang="en-US" sz="1500" dirty="0"/>
          </a:p>
        </p:txBody>
      </p:sp>
      <p:sp>
        <p:nvSpPr>
          <p:cNvPr id="24" name="Text 22"/>
          <p:cNvSpPr txBox="1"/>
          <p:nvPr/>
        </p:nvSpPr>
        <p:spPr>
          <a:xfrm>
            <a:off x="6519672" y="3328416"/>
            <a:ext cx="4663440" cy="493776"/>
          </a:xfrm>
          <a:prstGeom prst="rect">
            <a:avLst/>
          </a:prstGeom>
          <a:noFill/>
          <a:ln/>
        </p:spPr>
        <p:txBody>
          <a:bodyPr wrap="square" lIns="0" tIns="0" rIns="0" bIns="0" rtlCol="0" anchor="ctr"/>
          <a:lstStyle/>
          <a:p>
            <a:pPr indent="0" marL="0">
              <a:buNone/>
            </a:pPr>
            <a:r>
              <a:rPr lang="en-US" sz="1500" b="1" dirty="0">
                <a:solidFill>
                  <a:srgbClr val="2A1C6B"/>
                </a:solidFill>
                <a:latin typeface="Arial" pitchFamily="34" charset="0"/>
                <a:ea typeface="Arial" pitchFamily="34" charset="-122"/>
                <a:cs typeface="Arial" pitchFamily="34" charset="-120"/>
              </a:rPr>
              <a:t>Hareket iletmeyen cepli yay, nefes alan kumaş</a:t>
            </a:r>
            <a:endParaRPr lang="en-US" sz="1500" dirty="0"/>
          </a:p>
        </p:txBody>
      </p:sp>
      <p:sp>
        <p:nvSpPr>
          <p:cNvPr id="25" name="Shape 23"/>
          <p:cNvSpPr/>
          <p:nvPr/>
        </p:nvSpPr>
        <p:spPr>
          <a:xfrm>
            <a:off x="868680" y="3858768"/>
            <a:ext cx="10424160" cy="0"/>
          </a:xfrm>
          <a:prstGeom prst="line">
            <a:avLst/>
          </a:prstGeom>
          <a:noFill/>
          <a:ln w="9525">
            <a:solidFill>
              <a:srgbClr val="C2C2C2"/>
            </a:solidFill>
            <a:prstDash val="dash"/>
          </a:ln>
        </p:spPr>
      </p:sp>
      <p:sp>
        <p:nvSpPr>
          <p:cNvPr id="26" name="Text 24"/>
          <p:cNvSpPr txBox="1"/>
          <p:nvPr/>
        </p:nvSpPr>
        <p:spPr>
          <a:xfrm>
            <a:off x="941832" y="3895344"/>
            <a:ext cx="2103120" cy="493776"/>
          </a:xfrm>
          <a:prstGeom prst="rect">
            <a:avLst/>
          </a:prstGeom>
          <a:noFill/>
          <a:ln/>
        </p:spPr>
        <p:txBody>
          <a:bodyPr wrap="square" lIns="0" tIns="0" rIns="0" bIns="0" rtlCol="0" anchor="ctr"/>
          <a:lstStyle/>
          <a:p>
            <a:pPr indent="0" marL="0">
              <a:buNone/>
            </a:pPr>
            <a:r>
              <a:rPr lang="en-US" sz="1500" b="1" dirty="0">
                <a:solidFill>
                  <a:srgbClr val="111111"/>
                </a:solidFill>
                <a:latin typeface="Arial" pitchFamily="34" charset="0"/>
                <a:ea typeface="Arial" pitchFamily="34" charset="-122"/>
                <a:cs typeface="Arial" pitchFamily="34" charset="-120"/>
              </a:rPr>
              <a:t>Hangi koşulla?</a:t>
            </a:r>
            <a:endParaRPr lang="en-US" sz="1500" dirty="0"/>
          </a:p>
        </p:txBody>
      </p:sp>
      <p:sp>
        <p:nvSpPr>
          <p:cNvPr id="27" name="Text 25"/>
          <p:cNvSpPr txBox="1"/>
          <p:nvPr/>
        </p:nvSpPr>
        <p:spPr>
          <a:xfrm>
            <a:off x="3227832" y="3895344"/>
            <a:ext cx="3108960" cy="493776"/>
          </a:xfrm>
          <a:prstGeom prst="rect">
            <a:avLst/>
          </a:prstGeom>
          <a:noFill/>
          <a:ln/>
        </p:spPr>
        <p:txBody>
          <a:bodyPr wrap="square" lIns="0" tIns="0" rIns="0" bIns="0" rtlCol="0" anchor="ctr"/>
          <a:lstStyle/>
          <a:p>
            <a:pPr indent="0" marL="0">
              <a:buNone/>
            </a:pPr>
            <a:r>
              <a:rPr lang="en-US" sz="1500" dirty="0">
                <a:solidFill>
                  <a:srgbClr val="333333"/>
                </a:solidFill>
                <a:latin typeface="Arial" pitchFamily="34" charset="0"/>
                <a:ea typeface="Arial" pitchFamily="34" charset="-122"/>
                <a:cs typeface="Arial" pitchFamily="34" charset="-120"/>
              </a:rPr>
              <a:t>Fiyat, adet, süre, teslim</a:t>
            </a:r>
            <a:endParaRPr lang="en-US" sz="1500" dirty="0"/>
          </a:p>
        </p:txBody>
      </p:sp>
      <p:sp>
        <p:nvSpPr>
          <p:cNvPr id="28" name="Text 26"/>
          <p:cNvSpPr txBox="1"/>
          <p:nvPr/>
        </p:nvSpPr>
        <p:spPr>
          <a:xfrm>
            <a:off x="6519672" y="3895344"/>
            <a:ext cx="4663440" cy="493776"/>
          </a:xfrm>
          <a:prstGeom prst="rect">
            <a:avLst/>
          </a:prstGeom>
          <a:noFill/>
          <a:ln/>
        </p:spPr>
        <p:txBody>
          <a:bodyPr wrap="square" lIns="0" tIns="0" rIns="0" bIns="0" rtlCol="0" anchor="ctr"/>
          <a:lstStyle/>
          <a:p>
            <a:pPr indent="0" marL="0">
              <a:buNone/>
            </a:pPr>
            <a:r>
              <a:rPr lang="en-US" sz="1500" b="1" dirty="0">
                <a:solidFill>
                  <a:srgbClr val="2A1C6B"/>
                </a:solidFill>
                <a:latin typeface="Arial" pitchFamily="34" charset="0"/>
                <a:ea typeface="Arial" pitchFamily="34" charset="-122"/>
                <a:cs typeface="Arial" pitchFamily="34" charset="-120"/>
              </a:rPr>
              <a:t>160 × 200 cm, 21.900 TL, 10 iş gününde teslim</a:t>
            </a:r>
            <a:endParaRPr lang="en-US" sz="1500" dirty="0"/>
          </a:p>
        </p:txBody>
      </p:sp>
      <p:sp>
        <p:nvSpPr>
          <p:cNvPr id="29" name="Shape 27"/>
          <p:cNvSpPr/>
          <p:nvPr/>
        </p:nvSpPr>
        <p:spPr>
          <a:xfrm>
            <a:off x="868680" y="4425696"/>
            <a:ext cx="10424160" cy="0"/>
          </a:xfrm>
          <a:prstGeom prst="line">
            <a:avLst/>
          </a:prstGeom>
          <a:noFill/>
          <a:ln w="9525">
            <a:solidFill>
              <a:srgbClr val="C2C2C2"/>
            </a:solidFill>
            <a:prstDash val="dash"/>
          </a:ln>
        </p:spPr>
      </p:sp>
      <p:sp>
        <p:nvSpPr>
          <p:cNvPr id="30" name="Text 28"/>
          <p:cNvSpPr txBox="1"/>
          <p:nvPr/>
        </p:nvSpPr>
        <p:spPr>
          <a:xfrm>
            <a:off x="941832" y="4462272"/>
            <a:ext cx="2103120" cy="493776"/>
          </a:xfrm>
          <a:prstGeom prst="rect">
            <a:avLst/>
          </a:prstGeom>
          <a:noFill/>
          <a:ln/>
        </p:spPr>
        <p:txBody>
          <a:bodyPr wrap="square" lIns="0" tIns="0" rIns="0" bIns="0" rtlCol="0" anchor="ctr"/>
          <a:lstStyle/>
          <a:p>
            <a:pPr indent="0" marL="0">
              <a:buNone/>
            </a:pPr>
            <a:r>
              <a:rPr lang="en-US" sz="1500" b="1" dirty="0">
                <a:solidFill>
                  <a:srgbClr val="111111"/>
                </a:solidFill>
                <a:latin typeface="Arial" pitchFamily="34" charset="0"/>
                <a:ea typeface="Arial" pitchFamily="34" charset="-122"/>
                <a:cs typeface="Arial" pitchFamily="34" charset="-120"/>
              </a:rPr>
              <a:t>Kanıtı ne?</a:t>
            </a:r>
            <a:endParaRPr lang="en-US" sz="1500" dirty="0"/>
          </a:p>
        </p:txBody>
      </p:sp>
      <p:sp>
        <p:nvSpPr>
          <p:cNvPr id="31" name="Text 29"/>
          <p:cNvSpPr txBox="1"/>
          <p:nvPr/>
        </p:nvSpPr>
        <p:spPr>
          <a:xfrm>
            <a:off x="3227832" y="4462272"/>
            <a:ext cx="3108960" cy="493776"/>
          </a:xfrm>
          <a:prstGeom prst="rect">
            <a:avLst/>
          </a:prstGeom>
          <a:noFill/>
          <a:ln/>
        </p:spPr>
        <p:txBody>
          <a:bodyPr wrap="square" lIns="0" tIns="0" rIns="0" bIns="0" rtlCol="0" anchor="ctr"/>
          <a:lstStyle/>
          <a:p>
            <a:pPr indent="0" marL="0">
              <a:buNone/>
            </a:pPr>
            <a:r>
              <a:rPr lang="en-US" sz="1500" dirty="0">
                <a:solidFill>
                  <a:srgbClr val="333333"/>
                </a:solidFill>
                <a:latin typeface="Arial" pitchFamily="34" charset="0"/>
                <a:ea typeface="Arial" pitchFamily="34" charset="-122"/>
                <a:cs typeface="Arial" pitchFamily="34" charset="-120"/>
              </a:rPr>
              <a:t>Belge, test, kayıt</a:t>
            </a:r>
            <a:endParaRPr lang="en-US" sz="1500" dirty="0"/>
          </a:p>
        </p:txBody>
      </p:sp>
      <p:sp>
        <p:nvSpPr>
          <p:cNvPr id="32" name="Text 30"/>
          <p:cNvSpPr txBox="1"/>
          <p:nvPr/>
        </p:nvSpPr>
        <p:spPr>
          <a:xfrm>
            <a:off x="6519672" y="4462272"/>
            <a:ext cx="4663440" cy="493776"/>
          </a:xfrm>
          <a:prstGeom prst="rect">
            <a:avLst/>
          </a:prstGeom>
          <a:noFill/>
          <a:ln/>
        </p:spPr>
        <p:txBody>
          <a:bodyPr wrap="square" lIns="0" tIns="0" rIns="0" bIns="0" rtlCol="0" anchor="ctr"/>
          <a:lstStyle/>
          <a:p>
            <a:pPr indent="0" marL="0">
              <a:buNone/>
            </a:pPr>
            <a:r>
              <a:rPr lang="en-US" sz="1500" b="1" dirty="0">
                <a:solidFill>
                  <a:srgbClr val="2A1C6B"/>
                </a:solidFill>
                <a:latin typeface="Arial" pitchFamily="34" charset="0"/>
                <a:ea typeface="Arial" pitchFamily="34" charset="-122"/>
                <a:cs typeface="Arial" pitchFamily="34" charset="-120"/>
              </a:rPr>
              <a:t>Sertlik ve dayanıklılık test raporu, 10 yıl garanti</a:t>
            </a:r>
            <a:endParaRPr lang="en-US" sz="1500" dirty="0"/>
          </a:p>
        </p:txBody>
      </p:sp>
      <p:sp>
        <p:nvSpPr>
          <p:cNvPr id="33" name="Shape 31"/>
          <p:cNvSpPr/>
          <p:nvPr/>
        </p:nvSpPr>
        <p:spPr>
          <a:xfrm>
            <a:off x="868680" y="4992624"/>
            <a:ext cx="10424160" cy="0"/>
          </a:xfrm>
          <a:prstGeom prst="line">
            <a:avLst/>
          </a:prstGeom>
          <a:noFill/>
          <a:ln w="9525">
            <a:solidFill>
              <a:srgbClr val="C2C2C2"/>
            </a:solidFill>
            <a:prstDash val="dash"/>
          </a:ln>
        </p:spPr>
      </p:sp>
      <p:sp>
        <p:nvSpPr>
          <p:cNvPr id="34" name="Shape 32"/>
          <p:cNvSpPr/>
          <p:nvPr/>
        </p:nvSpPr>
        <p:spPr>
          <a:xfrm>
            <a:off x="3108960" y="2157984"/>
            <a:ext cx="0" cy="2834640"/>
          </a:xfrm>
          <a:prstGeom prst="line">
            <a:avLst/>
          </a:prstGeom>
          <a:noFill/>
          <a:ln w="9525">
            <a:solidFill>
              <a:srgbClr val="C2C2C2"/>
            </a:solidFill>
            <a:prstDash val="dash"/>
          </a:ln>
        </p:spPr>
      </p:sp>
      <p:sp>
        <p:nvSpPr>
          <p:cNvPr id="35" name="Shape 33"/>
          <p:cNvSpPr/>
          <p:nvPr/>
        </p:nvSpPr>
        <p:spPr>
          <a:xfrm>
            <a:off x="6400800" y="2157984"/>
            <a:ext cx="0" cy="2834640"/>
          </a:xfrm>
          <a:prstGeom prst="line">
            <a:avLst/>
          </a:prstGeom>
          <a:noFill/>
          <a:ln w="9525">
            <a:solidFill>
              <a:srgbClr val="C2C2C2"/>
            </a:solidFill>
            <a:prstDash val="dash"/>
          </a:ln>
        </p:spPr>
      </p:sp>
      <p:sp>
        <p:nvSpPr>
          <p:cNvPr id="36" name="Text 34"/>
          <p:cNvSpPr txBox="1"/>
          <p:nvPr/>
        </p:nvSpPr>
        <p:spPr>
          <a:xfrm>
            <a:off x="868680" y="5120640"/>
            <a:ext cx="10424160" cy="457200"/>
          </a:xfrm>
          <a:prstGeom prst="rect">
            <a:avLst/>
          </a:prstGeom>
          <a:noFill/>
          <a:ln/>
        </p:spPr>
        <p:txBody>
          <a:bodyPr wrap="square" lIns="0" tIns="0" rIns="0" bIns="0" rtlCol="0" anchor="ctr"/>
          <a:lstStyle/>
          <a:p>
            <a:pPr algn="ctr" indent="0" marL="0">
              <a:buNone/>
            </a:pPr>
            <a:r>
              <a:rPr lang="en-US" sz="1800" b="1" i="1" dirty="0">
                <a:solidFill>
                  <a:srgbClr val="222222"/>
                </a:solidFill>
                <a:latin typeface="Cambria" pitchFamily="34" charset="0"/>
                <a:ea typeface="Cambria" pitchFamily="34" charset="-122"/>
                <a:cs typeface="Cambria" pitchFamily="34" charset="-120"/>
              </a:rPr>
              <a:t>Sıfat kişiselleştirilmiş soruya cevap vermez. Ölçü, koşul ve kanıt verir.</a:t>
            </a:r>
            <a:endParaRPr lang="en-US" sz="1800" dirty="0"/>
          </a:p>
        </p:txBody>
      </p:sp>
      <p:sp>
        <p:nvSpPr>
          <p:cNvPr id="37" name="Text 35"/>
          <p:cNvSpPr txBox="1"/>
          <p:nvPr/>
        </p:nvSpPr>
        <p:spPr>
          <a:xfrm>
            <a:off x="868680" y="5760720"/>
            <a:ext cx="10424160" cy="274320"/>
          </a:xfrm>
          <a:prstGeom prst="rect">
            <a:avLst/>
          </a:prstGeom>
          <a:noFill/>
          <a:ln/>
        </p:spPr>
        <p:txBody>
          <a:bodyPr wrap="square" lIns="0" tIns="0" rIns="0" bIns="0" rtlCol="0" anchor="ctr"/>
          <a:lstStyle/>
          <a:p>
            <a:pPr indent="0" marL="0">
              <a:buNone/>
            </a:pPr>
            <a:r>
              <a:rPr lang="en-US" sz="1000" dirty="0">
                <a:solidFill>
                  <a:srgbClr val="8E8E8E"/>
                </a:solidFill>
                <a:latin typeface="Arial" pitchFamily="34" charset="0"/>
                <a:ea typeface="Arial" pitchFamily="34" charset="-122"/>
                <a:cs typeface="Arial" pitchFamily="34" charset="-120"/>
              </a:rPr>
              <a:t>Kurgusal örnek değerler.</a:t>
            </a:r>
            <a:endParaRPr lang="en-US" sz="1000" dirty="0"/>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name="Slide 2">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3A3A3A"/>
            </a:solidFill>
            <a:prstDash val="solid"/>
          </a:ln>
        </p:spPr>
      </p:sp>
      <p:sp>
        <p:nvSpPr>
          <p:cNvPr id="3" name="Shape 1"/>
          <p:cNvSpPr/>
          <p:nvPr/>
        </p:nvSpPr>
        <p:spPr>
          <a:xfrm>
            <a:off x="658368" y="6199632"/>
            <a:ext cx="10844784" cy="0"/>
          </a:xfrm>
          <a:prstGeom prst="line">
            <a:avLst/>
          </a:prstGeom>
          <a:noFill/>
          <a:ln w="9525">
            <a:solidFill>
              <a:srgbClr val="3A3A3A"/>
            </a:solidFill>
            <a:prstDash val="solid"/>
          </a:ln>
        </p:spPr>
      </p:sp>
      <p:sp>
        <p:nvSpPr>
          <p:cNvPr id="4" name="Shape 2"/>
          <p:cNvSpPr/>
          <p:nvPr/>
        </p:nvSpPr>
        <p:spPr>
          <a:xfrm>
            <a:off x="658368" y="457200"/>
            <a:ext cx="0" cy="402336"/>
          </a:xfrm>
          <a:prstGeom prst="line">
            <a:avLst/>
          </a:prstGeom>
          <a:noFill/>
          <a:ln w="9525">
            <a:solidFill>
              <a:srgbClr val="3A3A3A"/>
            </a:solidFill>
            <a:prstDash val="solid"/>
          </a:ln>
        </p:spPr>
      </p:sp>
      <p:sp>
        <p:nvSpPr>
          <p:cNvPr id="5" name="Shape 3"/>
          <p:cNvSpPr/>
          <p:nvPr/>
        </p:nvSpPr>
        <p:spPr>
          <a:xfrm>
            <a:off x="658368" y="5998464"/>
            <a:ext cx="0" cy="402336"/>
          </a:xfrm>
          <a:prstGeom prst="line">
            <a:avLst/>
          </a:prstGeom>
          <a:noFill/>
          <a:ln w="9525">
            <a:solidFill>
              <a:srgbClr val="3A3A3A"/>
            </a:solidFill>
            <a:prstDash val="solid"/>
          </a:ln>
        </p:spPr>
      </p:sp>
      <p:sp>
        <p:nvSpPr>
          <p:cNvPr id="6" name="Shape 4"/>
          <p:cNvSpPr/>
          <p:nvPr/>
        </p:nvSpPr>
        <p:spPr>
          <a:xfrm>
            <a:off x="11503152" y="457200"/>
            <a:ext cx="0" cy="402336"/>
          </a:xfrm>
          <a:prstGeom prst="line">
            <a:avLst/>
          </a:prstGeom>
          <a:noFill/>
          <a:ln w="9525">
            <a:solidFill>
              <a:srgbClr val="3A3A3A"/>
            </a:solidFill>
            <a:prstDash val="solid"/>
          </a:ln>
        </p:spPr>
      </p:sp>
      <p:sp>
        <p:nvSpPr>
          <p:cNvPr id="7" name="Shape 5"/>
          <p:cNvSpPr/>
          <p:nvPr/>
        </p:nvSpPr>
        <p:spPr>
          <a:xfrm>
            <a:off x="11503152" y="5998464"/>
            <a:ext cx="0" cy="402336"/>
          </a:xfrm>
          <a:prstGeom prst="line">
            <a:avLst/>
          </a:prstGeom>
          <a:noFill/>
          <a:ln w="9525">
            <a:solidFill>
              <a:srgbClr val="3A3A3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8A8A8A"/>
                </a:solidFill>
                <a:latin typeface="Arial" pitchFamily="34" charset="0"/>
                <a:ea typeface="Arial" pitchFamily="34" charset="-122"/>
                <a:cs typeface="Arial" pitchFamily="34" charset="-120"/>
              </a:rPr>
              <a:t>BU KONU NEDEN BİZİ İLGİLENDİRİYOR</a:t>
            </a:r>
            <a:endParaRPr lang="en-US" sz="1100" dirty="0"/>
          </a:p>
        </p:txBody>
      </p:sp>
      <p:sp>
        <p:nvSpPr>
          <p:cNvPr id="9" name="Text 7"/>
          <p:cNvSpPr txBox="1"/>
          <p:nvPr/>
        </p:nvSpPr>
        <p:spPr>
          <a:xfrm>
            <a:off x="822960" y="1188720"/>
            <a:ext cx="10515600" cy="731520"/>
          </a:xfrm>
          <a:prstGeom prst="rect">
            <a:avLst/>
          </a:prstGeom>
          <a:noFill/>
          <a:ln/>
        </p:spPr>
        <p:txBody>
          <a:bodyPr wrap="square" lIns="0" tIns="0" rIns="0" bIns="0" rtlCol="0" anchor="ctr"/>
          <a:lstStyle/>
          <a:p>
            <a:pPr algn="ctr" indent="0" marL="0">
              <a:buNone/>
            </a:pPr>
            <a:r>
              <a:rPr lang="en-US" sz="3400" dirty="0">
                <a:solidFill>
                  <a:srgbClr val="FFFFFF"/>
                </a:solidFill>
                <a:latin typeface="Arial" pitchFamily="34" charset="0"/>
                <a:ea typeface="Arial" pitchFamily="34" charset="-122"/>
                <a:cs typeface="Arial" pitchFamily="34" charset="-120"/>
              </a:rPr>
              <a:t>Türkiye aslında bir </a:t>
            </a:r>
            <a:pPr algn="ctr" indent="0" marL="0">
              <a:buNone/>
            </a:pPr>
            <a:r>
              <a:rPr lang="en-US" sz="3400" b="1" i="1" dirty="0">
                <a:solidFill>
                  <a:srgbClr val="A78BFA"/>
                </a:solidFill>
                <a:latin typeface="Cambria" pitchFamily="34" charset="0"/>
                <a:ea typeface="Cambria" pitchFamily="34" charset="-122"/>
                <a:cs typeface="Cambria" pitchFamily="34" charset="-120"/>
              </a:rPr>
              <a:t>B2B ülkesi</a:t>
            </a:r>
            <a:endParaRPr lang="en-US" sz="3400" dirty="0"/>
          </a:p>
        </p:txBody>
      </p:sp>
      <p:sp>
        <p:nvSpPr>
          <p:cNvPr id="10" name="Shape 8"/>
          <p:cNvSpPr/>
          <p:nvPr/>
        </p:nvSpPr>
        <p:spPr>
          <a:xfrm>
            <a:off x="868680" y="2011680"/>
            <a:ext cx="2423160" cy="2377440"/>
          </a:xfrm>
          <a:prstGeom prst="roundRect">
            <a:avLst>
              <a:gd name="adj" fmla="val 1538"/>
            </a:avLst>
          </a:prstGeom>
          <a:solidFill>
            <a:srgbClr val="2A2145"/>
          </a:solidFill>
          <a:ln w="9525">
            <a:solidFill>
              <a:srgbClr val="A78BFA"/>
            </a:solidFill>
            <a:prstDash val="solid"/>
          </a:ln>
        </p:spPr>
      </p:sp>
      <p:sp>
        <p:nvSpPr>
          <p:cNvPr id="11" name="Text 9"/>
          <p:cNvSpPr txBox="1"/>
          <p:nvPr/>
        </p:nvSpPr>
        <p:spPr>
          <a:xfrm>
            <a:off x="1097280" y="2176272"/>
            <a:ext cx="1965960" cy="777240"/>
          </a:xfrm>
          <a:prstGeom prst="rect">
            <a:avLst/>
          </a:prstGeom>
          <a:noFill/>
          <a:ln/>
        </p:spPr>
        <p:txBody>
          <a:bodyPr wrap="square" lIns="0" tIns="0" rIns="0" bIns="0" rtlCol="0" anchor="ctr"/>
          <a:lstStyle/>
          <a:p>
            <a:pPr indent="0" marL="0">
              <a:buNone/>
            </a:pPr>
            <a:r>
              <a:rPr lang="en-US" sz="3000" b="1" i="1" dirty="0">
                <a:solidFill>
                  <a:srgbClr val="A78BFA"/>
                </a:solidFill>
                <a:latin typeface="Cambria" pitchFamily="34" charset="0"/>
                <a:ea typeface="Cambria" pitchFamily="34" charset="-122"/>
                <a:cs typeface="Cambria" pitchFamily="34" charset="-120"/>
              </a:rPr>
              <a:t>%94,3</a:t>
            </a:r>
            <a:endParaRPr lang="en-US" sz="3000" dirty="0"/>
          </a:p>
        </p:txBody>
      </p:sp>
      <p:sp>
        <p:nvSpPr>
          <p:cNvPr id="12" name="Text 10"/>
          <p:cNvSpPr txBox="1"/>
          <p:nvPr/>
        </p:nvSpPr>
        <p:spPr>
          <a:xfrm>
            <a:off x="1097280" y="2971800"/>
            <a:ext cx="2011680" cy="1325880"/>
          </a:xfrm>
          <a:prstGeom prst="rect">
            <a:avLst/>
          </a:prstGeom>
          <a:noFill/>
          <a:ln/>
        </p:spPr>
        <p:txBody>
          <a:bodyPr wrap="square" lIns="0" tIns="0" rIns="0" bIns="0" rtlCol="0" anchor="t"/>
          <a:lstStyle/>
          <a:p>
            <a:pPr indent="0" marL="0">
              <a:buNone/>
            </a:pPr>
            <a:r>
              <a:rPr lang="en-US" sz="1450" dirty="0">
                <a:solidFill>
                  <a:srgbClr val="E5E5E5"/>
                </a:solidFill>
                <a:latin typeface="Arial" pitchFamily="34" charset="0"/>
                <a:ea typeface="Arial" pitchFamily="34" charset="-122"/>
                <a:cs typeface="Arial" pitchFamily="34" charset="-120"/>
              </a:rPr>
              <a:t>2025 ihracatında imalat sanayinin payı. Tekstil, otomotiv yan sanayi, kimya, makine.</a:t>
            </a:r>
            <a:endParaRPr lang="en-US" sz="1450" dirty="0"/>
          </a:p>
        </p:txBody>
      </p:sp>
      <p:sp>
        <p:nvSpPr>
          <p:cNvPr id="13" name="Shape 11"/>
          <p:cNvSpPr/>
          <p:nvPr/>
        </p:nvSpPr>
        <p:spPr>
          <a:xfrm>
            <a:off x="3520440" y="2011680"/>
            <a:ext cx="2423160" cy="2377440"/>
          </a:xfrm>
          <a:prstGeom prst="roundRect">
            <a:avLst>
              <a:gd name="adj" fmla="val 1538"/>
            </a:avLst>
          </a:prstGeom>
          <a:solidFill>
            <a:srgbClr val="141414"/>
          </a:solidFill>
          <a:ln w="9525">
            <a:solidFill>
              <a:srgbClr val="3A3A3A"/>
            </a:solidFill>
            <a:prstDash val="solid"/>
          </a:ln>
        </p:spPr>
      </p:sp>
      <p:sp>
        <p:nvSpPr>
          <p:cNvPr id="14" name="Text 12"/>
          <p:cNvSpPr txBox="1"/>
          <p:nvPr/>
        </p:nvSpPr>
        <p:spPr>
          <a:xfrm>
            <a:off x="3749040" y="2176272"/>
            <a:ext cx="1965960" cy="777240"/>
          </a:xfrm>
          <a:prstGeom prst="rect">
            <a:avLst/>
          </a:prstGeom>
          <a:noFill/>
          <a:ln/>
        </p:spPr>
        <p:txBody>
          <a:bodyPr wrap="square" lIns="0" tIns="0" rIns="0" bIns="0" rtlCol="0" anchor="ctr"/>
          <a:lstStyle/>
          <a:p>
            <a:pPr indent="0" marL="0">
              <a:buNone/>
            </a:pPr>
            <a:r>
              <a:rPr lang="en-US" sz="3000" b="1" i="1" dirty="0">
                <a:solidFill>
                  <a:srgbClr val="A78BFA"/>
                </a:solidFill>
                <a:latin typeface="Cambria" pitchFamily="34" charset="0"/>
                <a:ea typeface="Cambria" pitchFamily="34" charset="-122"/>
                <a:cs typeface="Cambria" pitchFamily="34" charset="-120"/>
              </a:rPr>
              <a:t>26,4 mr $</a:t>
            </a:r>
            <a:endParaRPr lang="en-US" sz="3000" dirty="0"/>
          </a:p>
        </p:txBody>
      </p:sp>
      <p:sp>
        <p:nvSpPr>
          <p:cNvPr id="15" name="Text 13"/>
          <p:cNvSpPr txBox="1"/>
          <p:nvPr/>
        </p:nvSpPr>
        <p:spPr>
          <a:xfrm>
            <a:off x="3749040" y="2971800"/>
            <a:ext cx="2011680" cy="1325880"/>
          </a:xfrm>
          <a:prstGeom prst="rect">
            <a:avLst/>
          </a:prstGeom>
          <a:noFill/>
          <a:ln/>
        </p:spPr>
        <p:txBody>
          <a:bodyPr wrap="square" lIns="0" tIns="0" rIns="0" bIns="0" rtlCol="0" anchor="t"/>
          <a:lstStyle/>
          <a:p>
            <a:pPr indent="0" marL="0">
              <a:buNone/>
            </a:pPr>
            <a:r>
              <a:rPr lang="en-US" sz="1450" dirty="0">
                <a:solidFill>
                  <a:srgbClr val="D2D2D2"/>
                </a:solidFill>
                <a:latin typeface="Arial" pitchFamily="34" charset="0"/>
                <a:ea typeface="Arial" pitchFamily="34" charset="-122"/>
                <a:cs typeface="Arial" pitchFamily="34" charset="-120"/>
              </a:rPr>
              <a:t>Aralık 2025, en yüksek aylık ihracat. Nisan 2026'da 25,4 mr $ ile en yüksek nisan.</a:t>
            </a:r>
            <a:endParaRPr lang="en-US" sz="1450" dirty="0"/>
          </a:p>
        </p:txBody>
      </p:sp>
      <p:sp>
        <p:nvSpPr>
          <p:cNvPr id="16" name="Shape 14"/>
          <p:cNvSpPr/>
          <p:nvPr/>
        </p:nvSpPr>
        <p:spPr>
          <a:xfrm>
            <a:off x="6172200" y="2011680"/>
            <a:ext cx="2423160" cy="2377440"/>
          </a:xfrm>
          <a:prstGeom prst="roundRect">
            <a:avLst>
              <a:gd name="adj" fmla="val 1538"/>
            </a:avLst>
          </a:prstGeom>
          <a:solidFill>
            <a:srgbClr val="141414"/>
          </a:solidFill>
          <a:ln w="9525">
            <a:solidFill>
              <a:srgbClr val="3A3A3A"/>
            </a:solidFill>
            <a:prstDash val="solid"/>
          </a:ln>
        </p:spPr>
      </p:sp>
      <p:sp>
        <p:nvSpPr>
          <p:cNvPr id="17" name="Text 15"/>
          <p:cNvSpPr txBox="1"/>
          <p:nvPr/>
        </p:nvSpPr>
        <p:spPr>
          <a:xfrm>
            <a:off x="6400800" y="2176272"/>
            <a:ext cx="1965960" cy="777240"/>
          </a:xfrm>
          <a:prstGeom prst="rect">
            <a:avLst/>
          </a:prstGeom>
          <a:noFill/>
          <a:ln/>
        </p:spPr>
        <p:txBody>
          <a:bodyPr wrap="square" lIns="0" tIns="0" rIns="0" bIns="0" rtlCol="0" anchor="ctr"/>
          <a:lstStyle/>
          <a:p>
            <a:pPr indent="0" marL="0">
              <a:buNone/>
            </a:pPr>
            <a:r>
              <a:rPr lang="en-US" sz="3000" b="1" i="1" dirty="0">
                <a:solidFill>
                  <a:srgbClr val="A78BFA"/>
                </a:solidFill>
                <a:latin typeface="Cambria" pitchFamily="34" charset="0"/>
                <a:ea typeface="Cambria" pitchFamily="34" charset="-122"/>
                <a:cs typeface="Cambria" pitchFamily="34" charset="-120"/>
              </a:rPr>
              <a:t>5 pazar</a:t>
            </a:r>
            <a:endParaRPr lang="en-US" sz="3000" dirty="0"/>
          </a:p>
        </p:txBody>
      </p:sp>
      <p:sp>
        <p:nvSpPr>
          <p:cNvPr id="18" name="Text 16"/>
          <p:cNvSpPr txBox="1"/>
          <p:nvPr/>
        </p:nvSpPr>
        <p:spPr>
          <a:xfrm>
            <a:off x="6400800" y="2971800"/>
            <a:ext cx="2011680" cy="1325880"/>
          </a:xfrm>
          <a:prstGeom prst="rect">
            <a:avLst/>
          </a:prstGeom>
          <a:noFill/>
          <a:ln/>
        </p:spPr>
        <p:txBody>
          <a:bodyPr wrap="square" lIns="0" tIns="0" rIns="0" bIns="0" rtlCol="0" anchor="t"/>
          <a:lstStyle/>
          <a:p>
            <a:pPr indent="0" marL="0">
              <a:buNone/>
            </a:pPr>
            <a:r>
              <a:rPr lang="en-US" sz="1450" dirty="0">
                <a:solidFill>
                  <a:srgbClr val="D2D2D2"/>
                </a:solidFill>
                <a:latin typeface="Arial" pitchFamily="34" charset="0"/>
                <a:ea typeface="Arial" pitchFamily="34" charset="-122"/>
                <a:cs typeface="Arial" pitchFamily="34" charset="-120"/>
              </a:rPr>
              <a:t>Almanya, İngiltere, ABD, İtalya, Irak. Toplam ihracatın %29,6'sı.</a:t>
            </a:r>
            <a:endParaRPr lang="en-US" sz="1450" dirty="0"/>
          </a:p>
        </p:txBody>
      </p:sp>
      <p:sp>
        <p:nvSpPr>
          <p:cNvPr id="19" name="Shape 17"/>
          <p:cNvSpPr/>
          <p:nvPr/>
        </p:nvSpPr>
        <p:spPr>
          <a:xfrm>
            <a:off x="8823960" y="2011680"/>
            <a:ext cx="2423160" cy="2377440"/>
          </a:xfrm>
          <a:prstGeom prst="roundRect">
            <a:avLst>
              <a:gd name="adj" fmla="val 1538"/>
            </a:avLst>
          </a:prstGeom>
          <a:solidFill>
            <a:srgbClr val="141414"/>
          </a:solidFill>
          <a:ln w="9525">
            <a:solidFill>
              <a:srgbClr val="3A3A3A"/>
            </a:solidFill>
            <a:prstDash val="solid"/>
          </a:ln>
        </p:spPr>
      </p:sp>
      <p:sp>
        <p:nvSpPr>
          <p:cNvPr id="20" name="Text 18"/>
          <p:cNvSpPr txBox="1"/>
          <p:nvPr/>
        </p:nvSpPr>
        <p:spPr>
          <a:xfrm>
            <a:off x="9052560" y="2176272"/>
            <a:ext cx="1965960" cy="777240"/>
          </a:xfrm>
          <a:prstGeom prst="rect">
            <a:avLst/>
          </a:prstGeom>
          <a:noFill/>
          <a:ln/>
        </p:spPr>
        <p:txBody>
          <a:bodyPr wrap="square" lIns="0" tIns="0" rIns="0" bIns="0" rtlCol="0" anchor="ctr"/>
          <a:lstStyle/>
          <a:p>
            <a:pPr indent="0" marL="0">
              <a:buNone/>
            </a:pPr>
            <a:r>
              <a:rPr lang="en-US" sz="3000" b="1" i="1" dirty="0">
                <a:solidFill>
                  <a:srgbClr val="A78BFA"/>
                </a:solidFill>
                <a:latin typeface="Cambria" pitchFamily="34" charset="0"/>
                <a:ea typeface="Cambria" pitchFamily="34" charset="-122"/>
                <a:cs typeface="Cambria" pitchFamily="34" charset="-120"/>
              </a:rPr>
              <a:t>5,1 mr $</a:t>
            </a:r>
            <a:endParaRPr lang="en-US" sz="3000" dirty="0"/>
          </a:p>
        </p:txBody>
      </p:sp>
      <p:sp>
        <p:nvSpPr>
          <p:cNvPr id="21" name="Text 19"/>
          <p:cNvSpPr txBox="1"/>
          <p:nvPr/>
        </p:nvSpPr>
        <p:spPr>
          <a:xfrm>
            <a:off x="9052560" y="2971800"/>
            <a:ext cx="2011680" cy="1325880"/>
          </a:xfrm>
          <a:prstGeom prst="rect">
            <a:avLst/>
          </a:prstGeom>
          <a:noFill/>
          <a:ln/>
        </p:spPr>
        <p:txBody>
          <a:bodyPr wrap="square" lIns="0" tIns="0" rIns="0" bIns="0" rtlCol="0" anchor="t"/>
          <a:lstStyle/>
          <a:p>
            <a:pPr indent="0" marL="0">
              <a:buNone/>
            </a:pPr>
            <a:r>
              <a:rPr lang="en-US" sz="1450" dirty="0">
                <a:solidFill>
                  <a:srgbClr val="D2D2D2"/>
                </a:solidFill>
                <a:latin typeface="Arial" pitchFamily="34" charset="0"/>
                <a:ea typeface="Arial" pitchFamily="34" charset="-122"/>
                <a:cs typeface="Arial" pitchFamily="34" charset="-120"/>
              </a:rPr>
              <a:t>2025'te e-ihracattan gelen döviz.</a:t>
            </a:r>
            <a:endParaRPr lang="en-US" sz="1450" dirty="0"/>
          </a:p>
        </p:txBody>
      </p:sp>
      <p:sp>
        <p:nvSpPr>
          <p:cNvPr id="22" name="Text 20"/>
          <p:cNvSpPr txBox="1"/>
          <p:nvPr/>
        </p:nvSpPr>
        <p:spPr>
          <a:xfrm>
            <a:off x="868680" y="4572000"/>
            <a:ext cx="10424160" cy="411480"/>
          </a:xfrm>
          <a:prstGeom prst="rect">
            <a:avLst/>
          </a:prstGeom>
          <a:noFill/>
          <a:ln/>
        </p:spPr>
        <p:txBody>
          <a:bodyPr wrap="square" lIns="0" tIns="0" rIns="0" bIns="0" rtlCol="0" anchor="ctr"/>
          <a:lstStyle/>
          <a:p>
            <a:pPr algn="ctr" indent="0" marL="0">
              <a:buNone/>
            </a:pPr>
            <a:r>
              <a:rPr lang="en-US" sz="1700" dirty="0">
                <a:solidFill>
                  <a:srgbClr val="BBBBBB"/>
                </a:solidFill>
                <a:latin typeface="Arial" pitchFamily="34" charset="0"/>
                <a:ea typeface="Arial" pitchFamily="34" charset="-122"/>
                <a:cs typeface="Arial" pitchFamily="34" charset="-120"/>
              </a:rPr>
              <a:t>E-ihracat rakamı küçük duruyor. Ama asıl mesele o 5 milyar değil.</a:t>
            </a:r>
            <a:endParaRPr lang="en-US" sz="1700" dirty="0"/>
          </a:p>
        </p:txBody>
      </p:sp>
      <p:sp>
        <p:nvSpPr>
          <p:cNvPr id="23" name="Text 21"/>
          <p:cNvSpPr txBox="1"/>
          <p:nvPr/>
        </p:nvSpPr>
        <p:spPr>
          <a:xfrm>
            <a:off x="868680" y="4983480"/>
            <a:ext cx="10424160" cy="457200"/>
          </a:xfrm>
          <a:prstGeom prst="rect">
            <a:avLst/>
          </a:prstGeom>
          <a:noFill/>
          <a:ln/>
        </p:spPr>
        <p:txBody>
          <a:bodyPr wrap="square" lIns="0" tIns="0" rIns="0" bIns="0" rtlCol="0" anchor="ctr"/>
          <a:lstStyle/>
          <a:p>
            <a:pPr algn="ctr" indent="0" marL="0">
              <a:buNone/>
            </a:pPr>
            <a:r>
              <a:rPr lang="en-US" sz="1800" b="1" i="1" dirty="0">
                <a:solidFill>
                  <a:srgbClr val="A78BFA"/>
                </a:solidFill>
                <a:latin typeface="Cambria" pitchFamily="34" charset="0"/>
                <a:ea typeface="Cambria" pitchFamily="34" charset="-122"/>
                <a:cs typeface="Cambria" pitchFamily="34" charset="-120"/>
              </a:rPr>
              <a:t>273 milyarlık ihracatın alıcıları da araştırmaya artık bir yapay zekâ sohbetiyle başlıyor.</a:t>
            </a:r>
            <a:endParaRPr lang="en-US" sz="1800" dirty="0"/>
          </a:p>
        </p:txBody>
      </p:sp>
      <p:sp>
        <p:nvSpPr>
          <p:cNvPr id="24" name="Text 22"/>
          <p:cNvSpPr txBox="1"/>
          <p:nvPr/>
        </p:nvSpPr>
        <p:spPr>
          <a:xfrm>
            <a:off x="868680" y="5760720"/>
            <a:ext cx="10424160" cy="274320"/>
          </a:xfrm>
          <a:prstGeom prst="rect">
            <a:avLst/>
          </a:prstGeom>
          <a:noFill/>
          <a:ln/>
        </p:spPr>
        <p:txBody>
          <a:bodyPr wrap="square" lIns="0" tIns="0" rIns="0" bIns="0" rtlCol="0" anchor="ctr"/>
          <a:lstStyle/>
          <a:p>
            <a:pPr indent="0" marL="0">
              <a:buNone/>
            </a:pPr>
            <a:r>
              <a:rPr lang="en-US" sz="1000" dirty="0">
                <a:solidFill>
                  <a:srgbClr val="777777"/>
                </a:solidFill>
                <a:latin typeface="Arial" pitchFamily="34" charset="0"/>
                <a:ea typeface="Arial" pitchFamily="34" charset="-122"/>
                <a:cs typeface="Arial" pitchFamily="34" charset="-120"/>
              </a:rPr>
              <a:t>TÜİK, Ocak 2026 · TİM, Ocak 2026 · Ticaret Bakanlığı, Mayıs 2026.</a:t>
            </a:r>
            <a:endParaRPr lang="en-US" sz="1000" dirty="0"/>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name="Slide 1">
    <p:bg>
      <p:bgPr>
        <a:solidFill>
          <a:srgbClr val="EFEFEF"/>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9A9A9A"/>
            </a:solidFill>
            <a:prstDash val="solid"/>
          </a:ln>
        </p:spPr>
      </p:sp>
      <p:sp>
        <p:nvSpPr>
          <p:cNvPr id="3" name="Shape 1"/>
          <p:cNvSpPr/>
          <p:nvPr/>
        </p:nvSpPr>
        <p:spPr>
          <a:xfrm>
            <a:off x="658368" y="6199632"/>
            <a:ext cx="10844784" cy="0"/>
          </a:xfrm>
          <a:prstGeom prst="line">
            <a:avLst/>
          </a:prstGeom>
          <a:noFill/>
          <a:ln w="9525">
            <a:solidFill>
              <a:srgbClr val="9A9A9A"/>
            </a:solidFill>
            <a:prstDash val="solid"/>
          </a:ln>
        </p:spPr>
      </p:sp>
      <p:sp>
        <p:nvSpPr>
          <p:cNvPr id="4" name="Shape 2"/>
          <p:cNvSpPr/>
          <p:nvPr/>
        </p:nvSpPr>
        <p:spPr>
          <a:xfrm>
            <a:off x="658368" y="457200"/>
            <a:ext cx="0" cy="402336"/>
          </a:xfrm>
          <a:prstGeom prst="line">
            <a:avLst/>
          </a:prstGeom>
          <a:noFill/>
          <a:ln w="9525">
            <a:solidFill>
              <a:srgbClr val="9A9A9A"/>
            </a:solidFill>
            <a:prstDash val="solid"/>
          </a:ln>
        </p:spPr>
      </p:sp>
      <p:sp>
        <p:nvSpPr>
          <p:cNvPr id="5" name="Shape 3"/>
          <p:cNvSpPr/>
          <p:nvPr/>
        </p:nvSpPr>
        <p:spPr>
          <a:xfrm>
            <a:off x="658368" y="5998464"/>
            <a:ext cx="0" cy="402336"/>
          </a:xfrm>
          <a:prstGeom prst="line">
            <a:avLst/>
          </a:prstGeom>
          <a:noFill/>
          <a:ln w="9525">
            <a:solidFill>
              <a:srgbClr val="9A9A9A"/>
            </a:solidFill>
            <a:prstDash val="solid"/>
          </a:ln>
        </p:spPr>
      </p:sp>
      <p:sp>
        <p:nvSpPr>
          <p:cNvPr id="6" name="Shape 4"/>
          <p:cNvSpPr/>
          <p:nvPr/>
        </p:nvSpPr>
        <p:spPr>
          <a:xfrm>
            <a:off x="11503152" y="457200"/>
            <a:ext cx="0" cy="402336"/>
          </a:xfrm>
          <a:prstGeom prst="line">
            <a:avLst/>
          </a:prstGeom>
          <a:noFill/>
          <a:ln w="9525">
            <a:solidFill>
              <a:srgbClr val="9A9A9A"/>
            </a:solidFill>
            <a:prstDash val="solid"/>
          </a:ln>
        </p:spPr>
      </p:sp>
      <p:sp>
        <p:nvSpPr>
          <p:cNvPr id="7" name="Shape 5"/>
          <p:cNvSpPr/>
          <p:nvPr/>
        </p:nvSpPr>
        <p:spPr>
          <a:xfrm>
            <a:off x="11503152" y="5998464"/>
            <a:ext cx="0" cy="402336"/>
          </a:xfrm>
          <a:prstGeom prst="line">
            <a:avLst/>
          </a:prstGeom>
          <a:noFill/>
          <a:ln w="9525">
            <a:solidFill>
              <a:srgbClr val="9A9A9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6B6B6B"/>
                </a:solidFill>
                <a:latin typeface="Arial" pitchFamily="34" charset="0"/>
                <a:ea typeface="Arial" pitchFamily="34" charset="-122"/>
                <a:cs typeface="Arial" pitchFamily="34" charset="-120"/>
              </a:rPr>
              <a:t>PAZARLAMANIN YENİ İŞİ</a:t>
            </a:r>
            <a:endParaRPr lang="en-US" sz="1100" dirty="0"/>
          </a:p>
        </p:txBody>
      </p:sp>
      <p:sp>
        <p:nvSpPr>
          <p:cNvPr id="9" name="Text 7"/>
          <p:cNvSpPr txBox="1"/>
          <p:nvPr/>
        </p:nvSpPr>
        <p:spPr>
          <a:xfrm>
            <a:off x="868680" y="1325880"/>
            <a:ext cx="10424160" cy="685800"/>
          </a:xfrm>
          <a:prstGeom prst="rect">
            <a:avLst/>
          </a:prstGeom>
          <a:noFill/>
          <a:ln/>
        </p:spPr>
        <p:txBody>
          <a:bodyPr wrap="square" lIns="0" tIns="0" rIns="0" bIns="0" rtlCol="0" anchor="ctr"/>
          <a:lstStyle/>
          <a:p>
            <a:pPr algn="ctr" indent="0" marL="0">
              <a:buNone/>
            </a:pPr>
            <a:r>
              <a:rPr lang="en-US" sz="3800" dirty="0">
                <a:solidFill>
                  <a:srgbClr val="111111"/>
                </a:solidFill>
                <a:latin typeface="Arial" pitchFamily="34" charset="0"/>
                <a:ea typeface="Arial" pitchFamily="34" charset="-122"/>
                <a:cs typeface="Arial" pitchFamily="34" charset="-120"/>
              </a:rPr>
              <a:t>İkna etme dönemi bitti.</a:t>
            </a:r>
            <a:endParaRPr lang="en-US" sz="3800" dirty="0"/>
          </a:p>
        </p:txBody>
      </p:sp>
      <p:sp>
        <p:nvSpPr>
          <p:cNvPr id="10" name="Text 8"/>
          <p:cNvSpPr txBox="1"/>
          <p:nvPr/>
        </p:nvSpPr>
        <p:spPr>
          <a:xfrm>
            <a:off x="868680" y="2011680"/>
            <a:ext cx="10424160" cy="777240"/>
          </a:xfrm>
          <a:prstGeom prst="rect">
            <a:avLst/>
          </a:prstGeom>
          <a:noFill/>
          <a:ln/>
        </p:spPr>
        <p:txBody>
          <a:bodyPr wrap="square" lIns="0" tIns="0" rIns="0" bIns="0" rtlCol="0" anchor="ctr"/>
          <a:lstStyle/>
          <a:p>
            <a:pPr algn="ctr" indent="0" marL="0">
              <a:buNone/>
            </a:pPr>
            <a:r>
              <a:rPr lang="en-US" sz="3800" b="1" i="1" dirty="0">
                <a:solidFill>
                  <a:srgbClr val="6D4AE0"/>
                </a:solidFill>
                <a:latin typeface="Cambria" pitchFamily="34" charset="0"/>
                <a:ea typeface="Cambria" pitchFamily="34" charset="-122"/>
                <a:cs typeface="Cambria" pitchFamily="34" charset="-120"/>
              </a:rPr>
              <a:t>Seçilme dönemi başladı.</a:t>
            </a:r>
            <a:endParaRPr lang="en-US" sz="3800" dirty="0"/>
          </a:p>
        </p:txBody>
      </p:sp>
      <p:sp>
        <p:nvSpPr>
          <p:cNvPr id="11" name="Shape 9"/>
          <p:cNvSpPr/>
          <p:nvPr/>
        </p:nvSpPr>
        <p:spPr>
          <a:xfrm>
            <a:off x="868680" y="3063240"/>
            <a:ext cx="10424160" cy="0"/>
          </a:xfrm>
          <a:prstGeom prst="line">
            <a:avLst/>
          </a:prstGeom>
          <a:noFill/>
          <a:ln w="9525">
            <a:solidFill>
              <a:srgbClr val="C2C2C2"/>
            </a:solidFill>
            <a:prstDash val="dash"/>
          </a:ln>
        </p:spPr>
      </p:sp>
      <p:sp>
        <p:nvSpPr>
          <p:cNvPr id="12" name="Text 10"/>
          <p:cNvSpPr txBox="1"/>
          <p:nvPr/>
        </p:nvSpPr>
        <p:spPr>
          <a:xfrm>
            <a:off x="1188720" y="3200400"/>
            <a:ext cx="9784080" cy="731520"/>
          </a:xfrm>
          <a:prstGeom prst="rect">
            <a:avLst/>
          </a:prstGeom>
          <a:noFill/>
          <a:ln/>
        </p:spPr>
        <p:txBody>
          <a:bodyPr wrap="square" lIns="0" tIns="0" rIns="0" bIns="0" rtlCol="0" anchor="ctr"/>
          <a:lstStyle/>
          <a:p>
            <a:pPr algn="ctr" indent="0" marL="0">
              <a:buNone/>
            </a:pPr>
            <a:r>
              <a:rPr lang="en-US" sz="1800" dirty="0">
                <a:solidFill>
                  <a:srgbClr val="444444"/>
                </a:solidFill>
                <a:latin typeface="Arial" pitchFamily="34" charset="0"/>
                <a:ea typeface="Arial" pitchFamily="34" charset="-122"/>
                <a:cs typeface="Arial" pitchFamily="34" charset="-120"/>
              </a:rPr>
              <a:t>Pazarlama, insanları ikna etme işi olmaktan çıkıyor. Artık makinelerin sizi kısa listeye almasını sağlama işi.</a:t>
            </a:r>
            <a:endParaRPr lang="en-US" sz="1800" dirty="0"/>
          </a:p>
        </p:txBody>
      </p:sp>
      <p:sp>
        <p:nvSpPr>
          <p:cNvPr id="13" name="Shape 11"/>
          <p:cNvSpPr/>
          <p:nvPr/>
        </p:nvSpPr>
        <p:spPr>
          <a:xfrm>
            <a:off x="868680" y="4160520"/>
            <a:ext cx="3291840" cy="1325880"/>
          </a:xfrm>
          <a:prstGeom prst="roundRect">
            <a:avLst>
              <a:gd name="adj" fmla="val 2759"/>
            </a:avLst>
          </a:prstGeom>
          <a:solidFill>
            <a:srgbClr val="E4E4E4"/>
          </a:solidFill>
          <a:ln w="9525">
            <a:solidFill>
              <a:srgbClr val="C2C2C2"/>
            </a:solidFill>
            <a:prstDash val="solid"/>
          </a:ln>
        </p:spPr>
      </p:sp>
      <p:sp>
        <p:nvSpPr>
          <p:cNvPr id="14" name="Text 12"/>
          <p:cNvSpPr txBox="1"/>
          <p:nvPr/>
        </p:nvSpPr>
        <p:spPr>
          <a:xfrm>
            <a:off x="1097280" y="4251960"/>
            <a:ext cx="548640" cy="502920"/>
          </a:xfrm>
          <a:prstGeom prst="rect">
            <a:avLst/>
          </a:prstGeom>
          <a:noFill/>
          <a:ln/>
        </p:spPr>
        <p:txBody>
          <a:bodyPr wrap="square" lIns="0" tIns="0" rIns="0" bIns="0" rtlCol="0" anchor="ctr"/>
          <a:lstStyle/>
          <a:p>
            <a:pPr indent="0" marL="0">
              <a:buNone/>
            </a:pPr>
            <a:r>
              <a:rPr lang="en-US" sz="2400" b="1" i="1" dirty="0">
                <a:solidFill>
                  <a:srgbClr val="6D4AE0"/>
                </a:solidFill>
                <a:latin typeface="Cambria" pitchFamily="34" charset="0"/>
                <a:ea typeface="Cambria" pitchFamily="34" charset="-122"/>
                <a:cs typeface="Cambria" pitchFamily="34" charset="-120"/>
              </a:rPr>
              <a:t>1</a:t>
            </a:r>
            <a:endParaRPr lang="en-US" sz="2400" dirty="0"/>
          </a:p>
        </p:txBody>
      </p:sp>
      <p:sp>
        <p:nvSpPr>
          <p:cNvPr id="15" name="Text 13"/>
          <p:cNvSpPr txBox="1"/>
          <p:nvPr/>
        </p:nvSpPr>
        <p:spPr>
          <a:xfrm>
            <a:off x="1097280" y="4754880"/>
            <a:ext cx="2834640" cy="594360"/>
          </a:xfrm>
          <a:prstGeom prst="rect">
            <a:avLst/>
          </a:prstGeom>
          <a:noFill/>
          <a:ln/>
        </p:spPr>
        <p:txBody>
          <a:bodyPr wrap="square" lIns="0" tIns="0" rIns="0" bIns="0" rtlCol="0" anchor="t"/>
          <a:lstStyle/>
          <a:p>
            <a:pPr indent="0" marL="0">
              <a:buNone/>
            </a:pPr>
            <a:r>
              <a:rPr lang="en-US" sz="1700" b="1" dirty="0">
                <a:solidFill>
                  <a:srgbClr val="222222"/>
                </a:solidFill>
                <a:latin typeface="Arial" pitchFamily="34" charset="0"/>
                <a:ea typeface="Arial" pitchFamily="34" charset="-122"/>
                <a:cs typeface="Arial" pitchFamily="34" charset="-120"/>
              </a:rPr>
              <a:t>Alıcı nasıl değişti</a:t>
            </a:r>
            <a:endParaRPr lang="en-US" sz="1700" dirty="0"/>
          </a:p>
        </p:txBody>
      </p:sp>
      <p:sp>
        <p:nvSpPr>
          <p:cNvPr id="16" name="Shape 14"/>
          <p:cNvSpPr/>
          <p:nvPr/>
        </p:nvSpPr>
        <p:spPr>
          <a:xfrm>
            <a:off x="4389120" y="4160520"/>
            <a:ext cx="3291840" cy="1325880"/>
          </a:xfrm>
          <a:prstGeom prst="roundRect">
            <a:avLst>
              <a:gd name="adj" fmla="val 2759"/>
            </a:avLst>
          </a:prstGeom>
          <a:solidFill>
            <a:srgbClr val="E4E4E4"/>
          </a:solidFill>
          <a:ln w="9525">
            <a:solidFill>
              <a:srgbClr val="C2C2C2"/>
            </a:solidFill>
            <a:prstDash val="solid"/>
          </a:ln>
        </p:spPr>
      </p:sp>
      <p:sp>
        <p:nvSpPr>
          <p:cNvPr id="17" name="Text 15"/>
          <p:cNvSpPr txBox="1"/>
          <p:nvPr/>
        </p:nvSpPr>
        <p:spPr>
          <a:xfrm>
            <a:off x="4617720" y="4251960"/>
            <a:ext cx="548640" cy="502920"/>
          </a:xfrm>
          <a:prstGeom prst="rect">
            <a:avLst/>
          </a:prstGeom>
          <a:noFill/>
          <a:ln/>
        </p:spPr>
        <p:txBody>
          <a:bodyPr wrap="square" lIns="0" tIns="0" rIns="0" bIns="0" rtlCol="0" anchor="ctr"/>
          <a:lstStyle/>
          <a:p>
            <a:pPr indent="0" marL="0">
              <a:buNone/>
            </a:pPr>
            <a:r>
              <a:rPr lang="en-US" sz="2400" b="1" i="1" dirty="0">
                <a:solidFill>
                  <a:srgbClr val="6D4AE0"/>
                </a:solidFill>
                <a:latin typeface="Cambria" pitchFamily="34" charset="0"/>
                <a:ea typeface="Cambria" pitchFamily="34" charset="-122"/>
                <a:cs typeface="Cambria" pitchFamily="34" charset="-120"/>
              </a:rPr>
              <a:t>2</a:t>
            </a:r>
            <a:endParaRPr lang="en-US" sz="2400" dirty="0"/>
          </a:p>
        </p:txBody>
      </p:sp>
      <p:sp>
        <p:nvSpPr>
          <p:cNvPr id="18" name="Text 16"/>
          <p:cNvSpPr txBox="1"/>
          <p:nvPr/>
        </p:nvSpPr>
        <p:spPr>
          <a:xfrm>
            <a:off x="4617720" y="4754880"/>
            <a:ext cx="2834640" cy="594360"/>
          </a:xfrm>
          <a:prstGeom prst="rect">
            <a:avLst/>
          </a:prstGeom>
          <a:noFill/>
          <a:ln/>
        </p:spPr>
        <p:txBody>
          <a:bodyPr wrap="square" lIns="0" tIns="0" rIns="0" bIns="0" rtlCol="0" anchor="t"/>
          <a:lstStyle/>
          <a:p>
            <a:pPr indent="0" marL="0">
              <a:buNone/>
            </a:pPr>
            <a:r>
              <a:rPr lang="en-US" sz="1700" b="1" dirty="0">
                <a:solidFill>
                  <a:srgbClr val="222222"/>
                </a:solidFill>
                <a:latin typeface="Arial" pitchFamily="34" charset="0"/>
                <a:ea typeface="Arial" pitchFamily="34" charset="-122"/>
                <a:cs typeface="Arial" pitchFamily="34" charset="-120"/>
              </a:rPr>
              <a:t>Makineler tedarikçiyi nasıl seçiyor</a:t>
            </a:r>
            <a:endParaRPr lang="en-US" sz="1700" dirty="0"/>
          </a:p>
        </p:txBody>
      </p:sp>
      <p:sp>
        <p:nvSpPr>
          <p:cNvPr id="19" name="Shape 17"/>
          <p:cNvSpPr/>
          <p:nvPr/>
        </p:nvSpPr>
        <p:spPr>
          <a:xfrm>
            <a:off x="7909560" y="4160520"/>
            <a:ext cx="3291840" cy="1325880"/>
          </a:xfrm>
          <a:prstGeom prst="roundRect">
            <a:avLst>
              <a:gd name="adj" fmla="val 2759"/>
            </a:avLst>
          </a:prstGeom>
          <a:solidFill>
            <a:srgbClr val="E2DCF7"/>
          </a:solidFill>
          <a:ln w="9525">
            <a:solidFill>
              <a:srgbClr val="6D4AE0"/>
            </a:solidFill>
            <a:prstDash val="solid"/>
          </a:ln>
        </p:spPr>
      </p:sp>
      <p:sp>
        <p:nvSpPr>
          <p:cNvPr id="20" name="Text 18"/>
          <p:cNvSpPr txBox="1"/>
          <p:nvPr/>
        </p:nvSpPr>
        <p:spPr>
          <a:xfrm>
            <a:off x="8138160" y="4251960"/>
            <a:ext cx="548640" cy="502920"/>
          </a:xfrm>
          <a:prstGeom prst="rect">
            <a:avLst/>
          </a:prstGeom>
          <a:noFill/>
          <a:ln/>
        </p:spPr>
        <p:txBody>
          <a:bodyPr wrap="square" lIns="0" tIns="0" rIns="0" bIns="0" rtlCol="0" anchor="ctr"/>
          <a:lstStyle/>
          <a:p>
            <a:pPr indent="0" marL="0">
              <a:buNone/>
            </a:pPr>
            <a:r>
              <a:rPr lang="en-US" sz="2400" b="1" i="1" dirty="0">
                <a:solidFill>
                  <a:srgbClr val="6D4AE0"/>
                </a:solidFill>
                <a:latin typeface="Cambria" pitchFamily="34" charset="0"/>
                <a:ea typeface="Cambria" pitchFamily="34" charset="-122"/>
                <a:cs typeface="Cambria" pitchFamily="34" charset="-120"/>
              </a:rPr>
              <a:t>3</a:t>
            </a:r>
            <a:endParaRPr lang="en-US" sz="2400" dirty="0"/>
          </a:p>
        </p:txBody>
      </p:sp>
      <p:sp>
        <p:nvSpPr>
          <p:cNvPr id="21" name="Text 19"/>
          <p:cNvSpPr txBox="1"/>
          <p:nvPr/>
        </p:nvSpPr>
        <p:spPr>
          <a:xfrm>
            <a:off x="8138160" y="4754880"/>
            <a:ext cx="2834640" cy="594360"/>
          </a:xfrm>
          <a:prstGeom prst="rect">
            <a:avLst/>
          </a:prstGeom>
          <a:noFill/>
          <a:ln/>
        </p:spPr>
        <p:txBody>
          <a:bodyPr wrap="square" lIns="0" tIns="0" rIns="0" bIns="0" rtlCol="0" anchor="t"/>
          <a:lstStyle/>
          <a:p>
            <a:pPr indent="0" marL="0">
              <a:buNone/>
            </a:pPr>
            <a:r>
              <a:rPr lang="en-US" sz="1700" b="1" dirty="0">
                <a:solidFill>
                  <a:srgbClr val="222222"/>
                </a:solidFill>
                <a:latin typeface="Arial" pitchFamily="34" charset="0"/>
                <a:ea typeface="Arial" pitchFamily="34" charset="-122"/>
                <a:cs typeface="Arial" pitchFamily="34" charset="-120"/>
              </a:rPr>
              <a:t>Yarın sabah ne yapmalı</a:t>
            </a:r>
            <a:endParaRPr lang="en-US" sz="1700" dirty="0"/>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name="Slide 3">
    <p:bg>
      <p:bgPr>
        <a:solidFill>
          <a:srgbClr val="EFEFEF"/>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9A9A9A"/>
            </a:solidFill>
            <a:prstDash val="solid"/>
          </a:ln>
        </p:spPr>
      </p:sp>
      <p:sp>
        <p:nvSpPr>
          <p:cNvPr id="3" name="Shape 1"/>
          <p:cNvSpPr/>
          <p:nvPr/>
        </p:nvSpPr>
        <p:spPr>
          <a:xfrm>
            <a:off x="658368" y="6199632"/>
            <a:ext cx="10844784" cy="0"/>
          </a:xfrm>
          <a:prstGeom prst="line">
            <a:avLst/>
          </a:prstGeom>
          <a:noFill/>
          <a:ln w="9525">
            <a:solidFill>
              <a:srgbClr val="9A9A9A"/>
            </a:solidFill>
            <a:prstDash val="solid"/>
          </a:ln>
        </p:spPr>
      </p:sp>
      <p:sp>
        <p:nvSpPr>
          <p:cNvPr id="4" name="Shape 2"/>
          <p:cNvSpPr/>
          <p:nvPr/>
        </p:nvSpPr>
        <p:spPr>
          <a:xfrm>
            <a:off x="658368" y="457200"/>
            <a:ext cx="0" cy="402336"/>
          </a:xfrm>
          <a:prstGeom prst="line">
            <a:avLst/>
          </a:prstGeom>
          <a:noFill/>
          <a:ln w="9525">
            <a:solidFill>
              <a:srgbClr val="9A9A9A"/>
            </a:solidFill>
            <a:prstDash val="solid"/>
          </a:ln>
        </p:spPr>
      </p:sp>
      <p:sp>
        <p:nvSpPr>
          <p:cNvPr id="5" name="Shape 3"/>
          <p:cNvSpPr/>
          <p:nvPr/>
        </p:nvSpPr>
        <p:spPr>
          <a:xfrm>
            <a:off x="658368" y="5998464"/>
            <a:ext cx="0" cy="402336"/>
          </a:xfrm>
          <a:prstGeom prst="line">
            <a:avLst/>
          </a:prstGeom>
          <a:noFill/>
          <a:ln w="9525">
            <a:solidFill>
              <a:srgbClr val="9A9A9A"/>
            </a:solidFill>
            <a:prstDash val="solid"/>
          </a:ln>
        </p:spPr>
      </p:sp>
      <p:sp>
        <p:nvSpPr>
          <p:cNvPr id="6" name="Shape 4"/>
          <p:cNvSpPr/>
          <p:nvPr/>
        </p:nvSpPr>
        <p:spPr>
          <a:xfrm>
            <a:off x="11503152" y="457200"/>
            <a:ext cx="0" cy="402336"/>
          </a:xfrm>
          <a:prstGeom prst="line">
            <a:avLst/>
          </a:prstGeom>
          <a:noFill/>
          <a:ln w="9525">
            <a:solidFill>
              <a:srgbClr val="9A9A9A"/>
            </a:solidFill>
            <a:prstDash val="solid"/>
          </a:ln>
        </p:spPr>
      </p:sp>
      <p:sp>
        <p:nvSpPr>
          <p:cNvPr id="7" name="Shape 5"/>
          <p:cNvSpPr/>
          <p:nvPr/>
        </p:nvSpPr>
        <p:spPr>
          <a:xfrm>
            <a:off x="11503152" y="5998464"/>
            <a:ext cx="0" cy="402336"/>
          </a:xfrm>
          <a:prstGeom prst="line">
            <a:avLst/>
          </a:prstGeom>
          <a:noFill/>
          <a:ln w="9525">
            <a:solidFill>
              <a:srgbClr val="9A9A9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6B6B6B"/>
                </a:solidFill>
                <a:latin typeface="Arial" pitchFamily="34" charset="0"/>
                <a:ea typeface="Arial" pitchFamily="34" charset="-122"/>
                <a:cs typeface="Arial" pitchFamily="34" charset="-120"/>
              </a:rPr>
              <a:t>YENİ NESİL SATIN ALMACI</a:t>
            </a:r>
            <a:endParaRPr lang="en-US" sz="1100" dirty="0"/>
          </a:p>
        </p:txBody>
      </p:sp>
      <p:sp>
        <p:nvSpPr>
          <p:cNvPr id="9" name="Text 7"/>
          <p:cNvSpPr txBox="1"/>
          <p:nvPr/>
        </p:nvSpPr>
        <p:spPr>
          <a:xfrm>
            <a:off x="822960" y="1188720"/>
            <a:ext cx="10515600" cy="731520"/>
          </a:xfrm>
          <a:prstGeom prst="rect">
            <a:avLst/>
          </a:prstGeom>
          <a:noFill/>
          <a:ln/>
        </p:spPr>
        <p:txBody>
          <a:bodyPr wrap="square" lIns="0" tIns="0" rIns="0" bIns="0" rtlCol="0" anchor="ctr"/>
          <a:lstStyle/>
          <a:p>
            <a:pPr algn="ctr" indent="0" marL="0">
              <a:buNone/>
            </a:pPr>
            <a:r>
              <a:rPr lang="en-US" sz="3200" dirty="0">
                <a:solidFill>
                  <a:srgbClr val="111111"/>
                </a:solidFill>
                <a:latin typeface="Arial" pitchFamily="34" charset="0"/>
                <a:ea typeface="Arial" pitchFamily="34" charset="-122"/>
                <a:cs typeface="Arial" pitchFamily="34" charset="-120"/>
              </a:rPr>
              <a:t>Karşımdaki alıcı </a:t>
            </a:r>
            <a:pPr algn="ctr" indent="0" marL="0">
              <a:buNone/>
            </a:pPr>
            <a:r>
              <a:rPr lang="en-US" sz="3200" b="1" i="1" dirty="0">
                <a:solidFill>
                  <a:srgbClr val="6D4AE0"/>
                </a:solidFill>
                <a:latin typeface="Cambria" pitchFamily="34" charset="0"/>
                <a:ea typeface="Cambria" pitchFamily="34" charset="-122"/>
                <a:cs typeface="Cambria" pitchFamily="34" charset="-120"/>
              </a:rPr>
              <a:t>1990 sonrası</a:t>
            </a:r>
            <a:pPr algn="ctr" indent="0" marL="0">
              <a:buNone/>
            </a:pPr>
            <a:r>
              <a:rPr lang="en-US" sz="3200" dirty="0">
                <a:solidFill>
                  <a:srgbClr val="111111"/>
                </a:solidFill>
                <a:latin typeface="Arial" pitchFamily="34" charset="0"/>
                <a:ea typeface="Arial" pitchFamily="34" charset="-122"/>
                <a:cs typeface="Arial" pitchFamily="34" charset="-120"/>
              </a:rPr>
              <a:t> doğdu</a:t>
            </a:r>
            <a:endParaRPr lang="en-US" sz="3200" dirty="0"/>
          </a:p>
        </p:txBody>
      </p:sp>
      <p:sp>
        <p:nvSpPr>
          <p:cNvPr id="10" name="Shape 8"/>
          <p:cNvSpPr/>
          <p:nvPr/>
        </p:nvSpPr>
        <p:spPr>
          <a:xfrm>
            <a:off x="868680" y="2011680"/>
            <a:ext cx="3291840" cy="2057400"/>
          </a:xfrm>
          <a:prstGeom prst="roundRect">
            <a:avLst>
              <a:gd name="adj" fmla="val 1778"/>
            </a:avLst>
          </a:prstGeom>
          <a:solidFill>
            <a:srgbClr val="E4E4E4"/>
          </a:solidFill>
          <a:ln w="9525">
            <a:solidFill>
              <a:srgbClr val="C2C2C2"/>
            </a:solidFill>
            <a:prstDash val="solid"/>
          </a:ln>
        </p:spPr>
      </p:sp>
      <p:sp>
        <p:nvSpPr>
          <p:cNvPr id="11" name="Text 9"/>
          <p:cNvSpPr txBox="1"/>
          <p:nvPr/>
        </p:nvSpPr>
        <p:spPr>
          <a:xfrm>
            <a:off x="1097280" y="2176272"/>
            <a:ext cx="2834640" cy="777240"/>
          </a:xfrm>
          <a:prstGeom prst="rect">
            <a:avLst/>
          </a:prstGeom>
          <a:noFill/>
          <a:ln/>
        </p:spPr>
        <p:txBody>
          <a:bodyPr wrap="square" lIns="0" tIns="0" rIns="0" bIns="0" rtlCol="0" anchor="ctr"/>
          <a:lstStyle/>
          <a:p>
            <a:pPr indent="0" marL="0">
              <a:buNone/>
            </a:pPr>
            <a:r>
              <a:rPr lang="en-US" sz="3800" b="1" i="1" dirty="0">
                <a:solidFill>
                  <a:srgbClr val="6D4AE0"/>
                </a:solidFill>
                <a:latin typeface="Cambria" pitchFamily="34" charset="0"/>
                <a:ea typeface="Cambria" pitchFamily="34" charset="-122"/>
                <a:cs typeface="Cambria" pitchFamily="34" charset="-120"/>
              </a:rPr>
              <a:t>%71</a:t>
            </a:r>
            <a:endParaRPr lang="en-US" sz="3800" dirty="0"/>
          </a:p>
        </p:txBody>
      </p:sp>
      <p:sp>
        <p:nvSpPr>
          <p:cNvPr id="12" name="Text 10"/>
          <p:cNvSpPr txBox="1"/>
          <p:nvPr/>
        </p:nvSpPr>
        <p:spPr>
          <a:xfrm>
            <a:off x="1097280" y="2971800"/>
            <a:ext cx="2880360" cy="1005840"/>
          </a:xfrm>
          <a:prstGeom prst="rect">
            <a:avLst/>
          </a:prstGeom>
          <a:noFill/>
          <a:ln/>
        </p:spPr>
        <p:txBody>
          <a:bodyPr wrap="square" lIns="0" tIns="0" rIns="0" bIns="0" rtlCol="0" anchor="t"/>
          <a:lstStyle/>
          <a:p>
            <a:pPr indent="0" marL="0">
              <a:buNone/>
            </a:pPr>
            <a:r>
              <a:rPr lang="en-US" sz="1450" dirty="0">
                <a:solidFill>
                  <a:srgbClr val="333333"/>
                </a:solidFill>
                <a:latin typeface="Arial" pitchFamily="34" charset="0"/>
                <a:ea typeface="Arial" pitchFamily="34" charset="-122"/>
                <a:cs typeface="Arial" pitchFamily="34" charset="-120"/>
              </a:rPr>
              <a:t>2026'da B2B satın alma kararı verenler içinde 1990 sonrası doğanların oranı</a:t>
            </a:r>
            <a:endParaRPr lang="en-US" sz="1450" dirty="0"/>
          </a:p>
        </p:txBody>
      </p:sp>
      <p:sp>
        <p:nvSpPr>
          <p:cNvPr id="13" name="Shape 11"/>
          <p:cNvSpPr/>
          <p:nvPr/>
        </p:nvSpPr>
        <p:spPr>
          <a:xfrm>
            <a:off x="4389120" y="2011680"/>
            <a:ext cx="3291840" cy="2057400"/>
          </a:xfrm>
          <a:prstGeom prst="roundRect">
            <a:avLst>
              <a:gd name="adj" fmla="val 1778"/>
            </a:avLst>
          </a:prstGeom>
          <a:solidFill>
            <a:srgbClr val="E2DCF7"/>
          </a:solidFill>
          <a:ln w="9525">
            <a:solidFill>
              <a:srgbClr val="6D4AE0"/>
            </a:solidFill>
            <a:prstDash val="solid"/>
          </a:ln>
        </p:spPr>
      </p:sp>
      <p:sp>
        <p:nvSpPr>
          <p:cNvPr id="14" name="Text 12"/>
          <p:cNvSpPr txBox="1"/>
          <p:nvPr/>
        </p:nvSpPr>
        <p:spPr>
          <a:xfrm>
            <a:off x="4617720" y="2176272"/>
            <a:ext cx="2834640" cy="777240"/>
          </a:xfrm>
          <a:prstGeom prst="rect">
            <a:avLst/>
          </a:prstGeom>
          <a:noFill/>
          <a:ln/>
        </p:spPr>
        <p:txBody>
          <a:bodyPr wrap="square" lIns="0" tIns="0" rIns="0" bIns="0" rtlCol="0" anchor="ctr"/>
          <a:lstStyle/>
          <a:p>
            <a:pPr indent="0" marL="0">
              <a:buNone/>
            </a:pPr>
            <a:r>
              <a:rPr lang="en-US" sz="3800" b="1" i="1" dirty="0">
                <a:solidFill>
                  <a:srgbClr val="6D4AE0"/>
                </a:solidFill>
                <a:latin typeface="Cambria" pitchFamily="34" charset="0"/>
                <a:ea typeface="Cambria" pitchFamily="34" charset="-122"/>
                <a:cs typeface="Cambria" pitchFamily="34" charset="-120"/>
              </a:rPr>
              <a:t>%80</a:t>
            </a:r>
            <a:endParaRPr lang="en-US" sz="3800" dirty="0"/>
          </a:p>
        </p:txBody>
      </p:sp>
      <p:sp>
        <p:nvSpPr>
          <p:cNvPr id="15" name="Text 13"/>
          <p:cNvSpPr txBox="1"/>
          <p:nvPr/>
        </p:nvSpPr>
        <p:spPr>
          <a:xfrm>
            <a:off x="4617720" y="2971800"/>
            <a:ext cx="2880360" cy="1005840"/>
          </a:xfrm>
          <a:prstGeom prst="rect">
            <a:avLst/>
          </a:prstGeom>
          <a:noFill/>
          <a:ln/>
        </p:spPr>
        <p:txBody>
          <a:bodyPr wrap="square" lIns="0" tIns="0" rIns="0" bIns="0" rtlCol="0" anchor="t"/>
          <a:lstStyle/>
          <a:p>
            <a:pPr indent="0" marL="0">
              <a:buNone/>
            </a:pPr>
            <a:r>
              <a:rPr lang="en-US" sz="1450" dirty="0">
                <a:solidFill>
                  <a:srgbClr val="2A1C6B"/>
                </a:solidFill>
                <a:latin typeface="Arial" pitchFamily="34" charset="0"/>
                <a:ea typeface="Arial" pitchFamily="34" charset="-122"/>
                <a:cs typeface="Arial" pitchFamily="34" charset="-120"/>
              </a:rPr>
              <a:t>Genç alıcıların kararlarının sizinle hiç konuşmadan verilme oranı</a:t>
            </a:r>
            <a:endParaRPr lang="en-US" sz="1450" dirty="0"/>
          </a:p>
        </p:txBody>
      </p:sp>
      <p:sp>
        <p:nvSpPr>
          <p:cNvPr id="16" name="Shape 14"/>
          <p:cNvSpPr/>
          <p:nvPr/>
        </p:nvSpPr>
        <p:spPr>
          <a:xfrm>
            <a:off x="7909560" y="2011680"/>
            <a:ext cx="3291840" cy="2057400"/>
          </a:xfrm>
          <a:prstGeom prst="roundRect">
            <a:avLst>
              <a:gd name="adj" fmla="val 1778"/>
            </a:avLst>
          </a:prstGeom>
          <a:solidFill>
            <a:srgbClr val="E4E4E4"/>
          </a:solidFill>
          <a:ln w="9525">
            <a:solidFill>
              <a:srgbClr val="C2C2C2"/>
            </a:solidFill>
            <a:prstDash val="solid"/>
          </a:ln>
        </p:spPr>
      </p:sp>
      <p:sp>
        <p:nvSpPr>
          <p:cNvPr id="17" name="Text 15"/>
          <p:cNvSpPr txBox="1"/>
          <p:nvPr/>
        </p:nvSpPr>
        <p:spPr>
          <a:xfrm>
            <a:off x="8138160" y="2176272"/>
            <a:ext cx="2834640" cy="777240"/>
          </a:xfrm>
          <a:prstGeom prst="rect">
            <a:avLst/>
          </a:prstGeom>
          <a:noFill/>
          <a:ln/>
        </p:spPr>
        <p:txBody>
          <a:bodyPr wrap="square" lIns="0" tIns="0" rIns="0" bIns="0" rtlCol="0" anchor="ctr"/>
          <a:lstStyle/>
          <a:p>
            <a:pPr indent="0" marL="0">
              <a:buNone/>
            </a:pPr>
            <a:r>
              <a:rPr lang="en-US" sz="3800" b="1" i="1" dirty="0">
                <a:solidFill>
                  <a:srgbClr val="6D4AE0"/>
                </a:solidFill>
                <a:latin typeface="Cambria" pitchFamily="34" charset="0"/>
                <a:ea typeface="Cambria" pitchFamily="34" charset="-122"/>
                <a:cs typeface="Cambria" pitchFamily="34" charset="-120"/>
              </a:rPr>
              <a:t>%70</a:t>
            </a:r>
            <a:endParaRPr lang="en-US" sz="3800" dirty="0"/>
          </a:p>
        </p:txBody>
      </p:sp>
      <p:sp>
        <p:nvSpPr>
          <p:cNvPr id="18" name="Text 16"/>
          <p:cNvSpPr txBox="1"/>
          <p:nvPr/>
        </p:nvSpPr>
        <p:spPr>
          <a:xfrm>
            <a:off x="8138160" y="2971800"/>
            <a:ext cx="2880360" cy="1005840"/>
          </a:xfrm>
          <a:prstGeom prst="rect">
            <a:avLst/>
          </a:prstGeom>
          <a:noFill/>
          <a:ln/>
        </p:spPr>
        <p:txBody>
          <a:bodyPr wrap="square" lIns="0" tIns="0" rIns="0" bIns="0" rtlCol="0" anchor="t"/>
          <a:lstStyle/>
          <a:p>
            <a:pPr indent="0" marL="0">
              <a:buNone/>
            </a:pPr>
            <a:r>
              <a:rPr lang="en-US" sz="1450" dirty="0">
                <a:solidFill>
                  <a:srgbClr val="333333"/>
                </a:solidFill>
                <a:latin typeface="Arial" pitchFamily="34" charset="0"/>
                <a:ea typeface="Arial" pitchFamily="34" charset="-122"/>
                <a:cs typeface="Arial" pitchFamily="34" charset="-120"/>
              </a:rPr>
              <a:t>2027'de 100 adedin altında olacak sipariş oranı. Küçük parti, sık sipariş.</a:t>
            </a:r>
            <a:endParaRPr lang="en-US" sz="1450" dirty="0"/>
          </a:p>
        </p:txBody>
      </p:sp>
      <p:sp>
        <p:nvSpPr>
          <p:cNvPr id="19" name="Text 17"/>
          <p:cNvSpPr txBox="1"/>
          <p:nvPr/>
        </p:nvSpPr>
        <p:spPr>
          <a:xfrm>
            <a:off x="868680" y="4297680"/>
            <a:ext cx="10424160" cy="685800"/>
          </a:xfrm>
          <a:prstGeom prst="rect">
            <a:avLst/>
          </a:prstGeom>
          <a:noFill/>
          <a:ln/>
        </p:spPr>
        <p:txBody>
          <a:bodyPr wrap="square" lIns="0" tIns="0" rIns="0" bIns="0" rtlCol="0" anchor="ctr"/>
          <a:lstStyle/>
          <a:p>
            <a:pPr algn="ctr" indent="0" marL="0">
              <a:buNone/>
            </a:pPr>
            <a:r>
              <a:rPr lang="en-US" sz="1700" dirty="0">
                <a:solidFill>
                  <a:srgbClr val="333333"/>
                </a:solidFill>
                <a:latin typeface="Arial" pitchFamily="34" charset="0"/>
                <a:ea typeface="Arial" pitchFamily="34" charset="-122"/>
                <a:cs typeface="Arial" pitchFamily="34" charset="-120"/>
              </a:rPr>
              <a:t>Fuar, ziyaret, yemek, fabrika gezisi yerine tek bir sohbet sorgusu ile tüm güven kriterlerini ölçecek bir ajan yeterli olacak.</a:t>
            </a:r>
            <a:endParaRPr lang="en-US" sz="1700" dirty="0"/>
          </a:p>
        </p:txBody>
      </p:sp>
      <p:sp>
        <p:nvSpPr>
          <p:cNvPr id="20" name="Text 18"/>
          <p:cNvSpPr txBox="1"/>
          <p:nvPr/>
        </p:nvSpPr>
        <p:spPr>
          <a:xfrm>
            <a:off x="868680" y="5074920"/>
            <a:ext cx="10424160" cy="457200"/>
          </a:xfrm>
          <a:prstGeom prst="rect">
            <a:avLst/>
          </a:prstGeom>
          <a:noFill/>
          <a:ln/>
        </p:spPr>
        <p:txBody>
          <a:bodyPr wrap="square" lIns="0" tIns="0" rIns="0" bIns="0" rtlCol="0" anchor="ctr"/>
          <a:lstStyle/>
          <a:p>
            <a:pPr algn="ctr" indent="0" marL="0">
              <a:buNone/>
            </a:pPr>
            <a:r>
              <a:rPr lang="en-US" sz="1800" b="1" i="1" dirty="0">
                <a:solidFill>
                  <a:srgbClr val="222222"/>
                </a:solidFill>
                <a:latin typeface="Cambria" pitchFamily="34" charset="0"/>
                <a:ea typeface="Cambria" pitchFamily="34" charset="-122"/>
                <a:cs typeface="Cambria" pitchFamily="34" charset="-120"/>
              </a:rPr>
              <a:t>Yeni alıcı sitede beş saniyede fiyatı, kapasiteyi ve teslim süresini görmek istiyor.</a:t>
            </a:r>
            <a:endParaRPr lang="en-US" sz="1800" dirty="0"/>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name="Slide 4">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3A3A3A"/>
            </a:solidFill>
            <a:prstDash val="solid"/>
          </a:ln>
        </p:spPr>
      </p:sp>
      <p:sp>
        <p:nvSpPr>
          <p:cNvPr id="3" name="Shape 1"/>
          <p:cNvSpPr/>
          <p:nvPr/>
        </p:nvSpPr>
        <p:spPr>
          <a:xfrm>
            <a:off x="658368" y="6199632"/>
            <a:ext cx="10844784" cy="0"/>
          </a:xfrm>
          <a:prstGeom prst="line">
            <a:avLst/>
          </a:prstGeom>
          <a:noFill/>
          <a:ln w="9525">
            <a:solidFill>
              <a:srgbClr val="3A3A3A"/>
            </a:solidFill>
            <a:prstDash val="solid"/>
          </a:ln>
        </p:spPr>
      </p:sp>
      <p:sp>
        <p:nvSpPr>
          <p:cNvPr id="4" name="Shape 2"/>
          <p:cNvSpPr/>
          <p:nvPr/>
        </p:nvSpPr>
        <p:spPr>
          <a:xfrm>
            <a:off x="658368" y="457200"/>
            <a:ext cx="0" cy="402336"/>
          </a:xfrm>
          <a:prstGeom prst="line">
            <a:avLst/>
          </a:prstGeom>
          <a:noFill/>
          <a:ln w="9525">
            <a:solidFill>
              <a:srgbClr val="3A3A3A"/>
            </a:solidFill>
            <a:prstDash val="solid"/>
          </a:ln>
        </p:spPr>
      </p:sp>
      <p:sp>
        <p:nvSpPr>
          <p:cNvPr id="5" name="Shape 3"/>
          <p:cNvSpPr/>
          <p:nvPr/>
        </p:nvSpPr>
        <p:spPr>
          <a:xfrm>
            <a:off x="658368" y="5998464"/>
            <a:ext cx="0" cy="402336"/>
          </a:xfrm>
          <a:prstGeom prst="line">
            <a:avLst/>
          </a:prstGeom>
          <a:noFill/>
          <a:ln w="9525">
            <a:solidFill>
              <a:srgbClr val="3A3A3A"/>
            </a:solidFill>
            <a:prstDash val="solid"/>
          </a:ln>
        </p:spPr>
      </p:sp>
      <p:sp>
        <p:nvSpPr>
          <p:cNvPr id="6" name="Shape 4"/>
          <p:cNvSpPr/>
          <p:nvPr/>
        </p:nvSpPr>
        <p:spPr>
          <a:xfrm>
            <a:off x="11503152" y="457200"/>
            <a:ext cx="0" cy="402336"/>
          </a:xfrm>
          <a:prstGeom prst="line">
            <a:avLst/>
          </a:prstGeom>
          <a:noFill/>
          <a:ln w="9525">
            <a:solidFill>
              <a:srgbClr val="3A3A3A"/>
            </a:solidFill>
            <a:prstDash val="solid"/>
          </a:ln>
        </p:spPr>
      </p:sp>
      <p:sp>
        <p:nvSpPr>
          <p:cNvPr id="7" name="Shape 5"/>
          <p:cNvSpPr/>
          <p:nvPr/>
        </p:nvSpPr>
        <p:spPr>
          <a:xfrm>
            <a:off x="11503152" y="5998464"/>
            <a:ext cx="0" cy="402336"/>
          </a:xfrm>
          <a:prstGeom prst="line">
            <a:avLst/>
          </a:prstGeom>
          <a:noFill/>
          <a:ln w="9525">
            <a:solidFill>
              <a:srgbClr val="3A3A3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8A8A8A"/>
                </a:solidFill>
                <a:latin typeface="Arial" pitchFamily="34" charset="0"/>
                <a:ea typeface="Arial" pitchFamily="34" charset="-122"/>
                <a:cs typeface="Arial" pitchFamily="34" charset="-120"/>
              </a:rPr>
              <a:t>LİSTE YERİNE CEVAP</a:t>
            </a:r>
            <a:endParaRPr lang="en-US" sz="1100" dirty="0"/>
          </a:p>
        </p:txBody>
      </p:sp>
      <p:sp>
        <p:nvSpPr>
          <p:cNvPr id="9" name="Text 7"/>
          <p:cNvSpPr txBox="1"/>
          <p:nvPr/>
        </p:nvSpPr>
        <p:spPr>
          <a:xfrm>
            <a:off x="822960" y="1188720"/>
            <a:ext cx="10515600" cy="731520"/>
          </a:xfrm>
          <a:prstGeom prst="rect">
            <a:avLst/>
          </a:prstGeom>
          <a:noFill/>
          <a:ln/>
        </p:spPr>
        <p:txBody>
          <a:bodyPr wrap="square" lIns="0" tIns="0" rIns="0" bIns="0" rtlCol="0" anchor="ctr"/>
          <a:lstStyle/>
          <a:p>
            <a:pPr algn="ctr" indent="0" marL="0">
              <a:buNone/>
            </a:pPr>
            <a:r>
              <a:rPr lang="en-US" sz="3000" dirty="0">
                <a:solidFill>
                  <a:srgbClr val="FFFFFF"/>
                </a:solidFill>
                <a:latin typeface="Arial" pitchFamily="34" charset="0"/>
                <a:ea typeface="Arial" pitchFamily="34" charset="-122"/>
                <a:cs typeface="Arial" pitchFamily="34" charset="-120"/>
              </a:rPr>
              <a:t>Artık cevapta </a:t>
            </a:r>
            <a:pPr algn="ctr" indent="0" marL="0">
              <a:buNone/>
            </a:pPr>
            <a:r>
              <a:rPr lang="en-US" sz="3000" b="1" i="1" dirty="0">
                <a:solidFill>
                  <a:srgbClr val="A78BFA"/>
                </a:solidFill>
                <a:latin typeface="Cambria" pitchFamily="34" charset="0"/>
                <a:ea typeface="Cambria" pitchFamily="34" charset="-122"/>
                <a:cs typeface="Cambria" pitchFamily="34" charset="-120"/>
              </a:rPr>
              <a:t>sadece bir iki firma</a:t>
            </a:r>
            <a:pPr algn="ctr" indent="0" marL="0">
              <a:buNone/>
            </a:pPr>
            <a:r>
              <a:rPr lang="en-US" sz="3000" dirty="0">
                <a:solidFill>
                  <a:srgbClr val="FFFFFF"/>
                </a:solidFill>
                <a:latin typeface="Arial" pitchFamily="34" charset="0"/>
                <a:ea typeface="Arial" pitchFamily="34" charset="-122"/>
                <a:cs typeface="Arial" pitchFamily="34" charset="-120"/>
              </a:rPr>
              <a:t> var</a:t>
            </a:r>
            <a:endParaRPr lang="en-US" sz="3000" dirty="0"/>
          </a:p>
        </p:txBody>
      </p:sp>
      <p:sp>
        <p:nvSpPr>
          <p:cNvPr id="10" name="Shape 8"/>
          <p:cNvSpPr/>
          <p:nvPr/>
        </p:nvSpPr>
        <p:spPr>
          <a:xfrm>
            <a:off x="868680" y="1965960"/>
            <a:ext cx="4937760" cy="1600200"/>
          </a:xfrm>
          <a:prstGeom prst="roundRect">
            <a:avLst>
              <a:gd name="adj" fmla="val 2286"/>
            </a:avLst>
          </a:prstGeom>
          <a:solidFill>
            <a:srgbClr val="141414"/>
          </a:solidFill>
          <a:ln w="9525">
            <a:solidFill>
              <a:srgbClr val="3A3A3A"/>
            </a:solidFill>
            <a:prstDash val="solid"/>
          </a:ln>
        </p:spPr>
      </p:sp>
      <p:sp>
        <p:nvSpPr>
          <p:cNvPr id="11" name="Text 9"/>
          <p:cNvSpPr txBox="1"/>
          <p:nvPr/>
        </p:nvSpPr>
        <p:spPr>
          <a:xfrm>
            <a:off x="1143000" y="2103120"/>
            <a:ext cx="4389120" cy="256032"/>
          </a:xfrm>
          <a:prstGeom prst="rect">
            <a:avLst/>
          </a:prstGeom>
          <a:noFill/>
          <a:ln/>
        </p:spPr>
        <p:txBody>
          <a:bodyPr wrap="square" lIns="0" tIns="0" rIns="0" bIns="0" rtlCol="0" anchor="ctr"/>
          <a:lstStyle/>
          <a:p>
            <a:pPr indent="0" marL="0">
              <a:buNone/>
            </a:pPr>
            <a:r>
              <a:rPr lang="en-US" sz="1100" spc="240" kern="0" dirty="0">
                <a:solidFill>
                  <a:srgbClr val="8A8A8A"/>
                </a:solidFill>
                <a:latin typeface="Arial" pitchFamily="34" charset="0"/>
                <a:ea typeface="Arial" pitchFamily="34" charset="-122"/>
                <a:cs typeface="Arial" pitchFamily="34" charset="-120"/>
              </a:rPr>
              <a:t>ESKİ DÜNYA · GOOGLE</a:t>
            </a:r>
            <a:endParaRPr lang="en-US" sz="1100" dirty="0"/>
          </a:p>
        </p:txBody>
      </p:sp>
      <p:sp>
        <p:nvSpPr>
          <p:cNvPr id="12" name="Text 10"/>
          <p:cNvSpPr txBox="1"/>
          <p:nvPr/>
        </p:nvSpPr>
        <p:spPr>
          <a:xfrm>
            <a:off x="1143000" y="2423160"/>
            <a:ext cx="4434840" cy="1051560"/>
          </a:xfrm>
          <a:prstGeom prst="rect">
            <a:avLst/>
          </a:prstGeom>
          <a:noFill/>
          <a:ln/>
        </p:spPr>
        <p:txBody>
          <a:bodyPr wrap="square" lIns="0" tIns="0" rIns="0" bIns="0" rtlCol="0" anchor="t"/>
          <a:lstStyle/>
          <a:p>
            <a:pPr indent="0" marL="0">
              <a:buNone/>
            </a:pPr>
            <a:r>
              <a:rPr lang="en-US" sz="1550" dirty="0">
                <a:solidFill>
                  <a:srgbClr val="BBBBBB"/>
                </a:solidFill>
                <a:latin typeface="Arial" pitchFamily="34" charset="0"/>
                <a:ea typeface="Arial" pitchFamily="34" charset="-122"/>
                <a:cs typeface="Arial" pitchFamily="34" charset="-120"/>
              </a:rPr>
              <a:t>Sayfalar dolusu mavi link vardı. Üçüncü sıradasınız ama yine de değerlendiriliyorsunuz.</a:t>
            </a:r>
            <a:endParaRPr lang="en-US" sz="1550" dirty="0"/>
          </a:p>
        </p:txBody>
      </p:sp>
      <p:sp>
        <p:nvSpPr>
          <p:cNvPr id="13" name="Shape 11"/>
          <p:cNvSpPr/>
          <p:nvPr/>
        </p:nvSpPr>
        <p:spPr>
          <a:xfrm>
            <a:off x="868680" y="3703320"/>
            <a:ext cx="4937760" cy="1600200"/>
          </a:xfrm>
          <a:prstGeom prst="roundRect">
            <a:avLst>
              <a:gd name="adj" fmla="val 2286"/>
            </a:avLst>
          </a:prstGeom>
          <a:solidFill>
            <a:srgbClr val="2A2145"/>
          </a:solidFill>
          <a:ln w="9525">
            <a:solidFill>
              <a:srgbClr val="A78BFA"/>
            </a:solidFill>
            <a:prstDash val="solid"/>
          </a:ln>
        </p:spPr>
      </p:sp>
      <p:sp>
        <p:nvSpPr>
          <p:cNvPr id="14" name="Text 12"/>
          <p:cNvSpPr txBox="1"/>
          <p:nvPr/>
        </p:nvSpPr>
        <p:spPr>
          <a:xfrm>
            <a:off x="1143000" y="3840480"/>
            <a:ext cx="4389120" cy="256032"/>
          </a:xfrm>
          <a:prstGeom prst="rect">
            <a:avLst/>
          </a:prstGeom>
          <a:noFill/>
          <a:ln/>
        </p:spPr>
        <p:txBody>
          <a:bodyPr wrap="square" lIns="0" tIns="0" rIns="0" bIns="0" rtlCol="0" anchor="ctr"/>
          <a:lstStyle/>
          <a:p>
            <a:pPr indent="0" marL="0">
              <a:buNone/>
            </a:pPr>
            <a:r>
              <a:rPr lang="en-US" sz="1100" spc="240" kern="0" dirty="0">
                <a:solidFill>
                  <a:srgbClr val="A78BFA"/>
                </a:solidFill>
                <a:latin typeface="Arial" pitchFamily="34" charset="0"/>
                <a:ea typeface="Arial" pitchFamily="34" charset="-122"/>
                <a:cs typeface="Arial" pitchFamily="34" charset="-120"/>
              </a:rPr>
              <a:t>YENİ DÜNYA · YAPAY ZEKÂ CEVABI</a:t>
            </a:r>
            <a:endParaRPr lang="en-US" sz="1100" dirty="0"/>
          </a:p>
        </p:txBody>
      </p:sp>
      <p:sp>
        <p:nvSpPr>
          <p:cNvPr id="15" name="Text 13"/>
          <p:cNvSpPr txBox="1"/>
          <p:nvPr/>
        </p:nvSpPr>
        <p:spPr>
          <a:xfrm>
            <a:off x="1143000" y="4160520"/>
            <a:ext cx="4434840" cy="1051560"/>
          </a:xfrm>
          <a:prstGeom prst="rect">
            <a:avLst/>
          </a:prstGeom>
          <a:noFill/>
          <a:ln/>
        </p:spPr>
        <p:txBody>
          <a:bodyPr wrap="square" lIns="0" tIns="0" rIns="0" bIns="0" rtlCol="0" anchor="t"/>
          <a:lstStyle/>
          <a:p>
            <a:pPr indent="0" marL="0">
              <a:buNone/>
            </a:pPr>
            <a:r>
              <a:rPr lang="en-US" sz="1550" b="1" dirty="0">
                <a:solidFill>
                  <a:srgbClr val="FFFFFF"/>
                </a:solidFill>
                <a:latin typeface="Arial" pitchFamily="34" charset="0"/>
                <a:ea typeface="Arial" pitchFamily="34" charset="-122"/>
                <a:cs typeface="Arial" pitchFamily="34" charset="-120"/>
              </a:rPr>
              <a:t>Liste yok. Bir ya da iki tedarikçi öneriliyor. Üçüncüyseniz hiç yoksunuz.</a:t>
            </a:r>
            <a:endParaRPr lang="en-US" sz="1550" dirty="0"/>
          </a:p>
        </p:txBody>
      </p:sp>
      <p:sp>
        <p:nvSpPr>
          <p:cNvPr id="16" name="Shape 14"/>
          <p:cNvSpPr/>
          <p:nvPr/>
        </p:nvSpPr>
        <p:spPr>
          <a:xfrm>
            <a:off x="6172200" y="1965960"/>
            <a:ext cx="5120640" cy="0"/>
          </a:xfrm>
          <a:prstGeom prst="line">
            <a:avLst/>
          </a:prstGeom>
          <a:noFill/>
          <a:ln w="9525">
            <a:solidFill>
              <a:srgbClr val="3A3A3A"/>
            </a:solidFill>
            <a:prstDash val="dash"/>
          </a:ln>
        </p:spPr>
      </p:sp>
      <p:sp>
        <p:nvSpPr>
          <p:cNvPr id="17" name="Text 15"/>
          <p:cNvSpPr txBox="1"/>
          <p:nvPr/>
        </p:nvSpPr>
        <p:spPr>
          <a:xfrm>
            <a:off x="6217920" y="2057400"/>
            <a:ext cx="1737360" cy="914400"/>
          </a:xfrm>
          <a:prstGeom prst="rect">
            <a:avLst/>
          </a:prstGeom>
          <a:noFill/>
          <a:ln/>
        </p:spPr>
        <p:txBody>
          <a:bodyPr wrap="square" lIns="0" tIns="0" rIns="0" bIns="0" rtlCol="0" anchor="ctr"/>
          <a:lstStyle/>
          <a:p>
            <a:pPr indent="0" marL="0">
              <a:buNone/>
            </a:pPr>
            <a:r>
              <a:rPr lang="en-US" sz="3000" b="1" i="1" dirty="0">
                <a:solidFill>
                  <a:srgbClr val="A78BFA"/>
                </a:solidFill>
                <a:latin typeface="Cambria" pitchFamily="34" charset="0"/>
                <a:ea typeface="Cambria" pitchFamily="34" charset="-122"/>
                <a:cs typeface="Cambria" pitchFamily="34" charset="-120"/>
              </a:rPr>
              <a:t>%50</a:t>
            </a:r>
            <a:endParaRPr lang="en-US" sz="3000" dirty="0"/>
          </a:p>
        </p:txBody>
      </p:sp>
      <p:sp>
        <p:nvSpPr>
          <p:cNvPr id="18" name="Text 16"/>
          <p:cNvSpPr txBox="1"/>
          <p:nvPr/>
        </p:nvSpPr>
        <p:spPr>
          <a:xfrm>
            <a:off x="8046720" y="2057400"/>
            <a:ext cx="3200400" cy="914400"/>
          </a:xfrm>
          <a:prstGeom prst="rect">
            <a:avLst/>
          </a:prstGeom>
          <a:noFill/>
          <a:ln/>
        </p:spPr>
        <p:txBody>
          <a:bodyPr wrap="square" lIns="0" tIns="0" rIns="0" bIns="0" rtlCol="0" anchor="ctr"/>
          <a:lstStyle/>
          <a:p>
            <a:pPr indent="0" marL="0">
              <a:buNone/>
            </a:pPr>
            <a:r>
              <a:rPr lang="en-US" sz="1500" dirty="0">
                <a:solidFill>
                  <a:srgbClr val="D2D2D2"/>
                </a:solidFill>
                <a:latin typeface="Arial" pitchFamily="34" charset="0"/>
                <a:ea typeface="Arial" pitchFamily="34" charset="-122"/>
                <a:cs typeface="Arial" pitchFamily="34" charset="-120"/>
              </a:rPr>
              <a:t>B2B alıcısı işe artık klasik aramayla değil, sohbetle başlıyor</a:t>
            </a:r>
            <a:endParaRPr lang="en-US" sz="1500" dirty="0"/>
          </a:p>
        </p:txBody>
      </p:sp>
      <p:sp>
        <p:nvSpPr>
          <p:cNvPr id="19" name="Shape 17"/>
          <p:cNvSpPr/>
          <p:nvPr/>
        </p:nvSpPr>
        <p:spPr>
          <a:xfrm>
            <a:off x="6172200" y="3081528"/>
            <a:ext cx="5120640" cy="0"/>
          </a:xfrm>
          <a:prstGeom prst="line">
            <a:avLst/>
          </a:prstGeom>
          <a:noFill/>
          <a:ln w="9525">
            <a:solidFill>
              <a:srgbClr val="3A3A3A"/>
            </a:solidFill>
            <a:prstDash val="dash"/>
          </a:ln>
        </p:spPr>
      </p:sp>
      <p:sp>
        <p:nvSpPr>
          <p:cNvPr id="20" name="Text 18"/>
          <p:cNvSpPr txBox="1"/>
          <p:nvPr/>
        </p:nvSpPr>
        <p:spPr>
          <a:xfrm>
            <a:off x="6217920" y="3172968"/>
            <a:ext cx="1737360" cy="914400"/>
          </a:xfrm>
          <a:prstGeom prst="rect">
            <a:avLst/>
          </a:prstGeom>
          <a:noFill/>
          <a:ln/>
        </p:spPr>
        <p:txBody>
          <a:bodyPr wrap="square" lIns="0" tIns="0" rIns="0" bIns="0" rtlCol="0" anchor="ctr"/>
          <a:lstStyle/>
          <a:p>
            <a:pPr indent="0" marL="0">
              <a:buNone/>
            </a:pPr>
            <a:r>
              <a:rPr lang="en-US" sz="3000" b="1" i="1" dirty="0">
                <a:solidFill>
                  <a:srgbClr val="A78BFA"/>
                </a:solidFill>
                <a:latin typeface="Cambria" pitchFamily="34" charset="0"/>
                <a:ea typeface="Cambria" pitchFamily="34" charset="-122"/>
                <a:cs typeface="Cambria" pitchFamily="34" charset="-120"/>
              </a:rPr>
              <a:t>10'da 8</a:t>
            </a:r>
            <a:endParaRPr lang="en-US" sz="3000" dirty="0"/>
          </a:p>
        </p:txBody>
      </p:sp>
      <p:sp>
        <p:nvSpPr>
          <p:cNvPr id="21" name="Text 19"/>
          <p:cNvSpPr txBox="1"/>
          <p:nvPr/>
        </p:nvSpPr>
        <p:spPr>
          <a:xfrm>
            <a:off x="8046720" y="3172968"/>
            <a:ext cx="3200400" cy="914400"/>
          </a:xfrm>
          <a:prstGeom prst="rect">
            <a:avLst/>
          </a:prstGeom>
          <a:noFill/>
          <a:ln/>
        </p:spPr>
        <p:txBody>
          <a:bodyPr wrap="square" lIns="0" tIns="0" rIns="0" bIns="0" rtlCol="0" anchor="ctr"/>
          <a:lstStyle/>
          <a:p>
            <a:pPr indent="0" marL="0">
              <a:buNone/>
            </a:pPr>
            <a:r>
              <a:rPr lang="en-US" sz="1500" dirty="0">
                <a:solidFill>
                  <a:srgbClr val="D2D2D2"/>
                </a:solidFill>
                <a:latin typeface="Arial" pitchFamily="34" charset="0"/>
                <a:ea typeface="Arial" pitchFamily="34" charset="-122"/>
                <a:cs typeface="Arial" pitchFamily="34" charset="-120"/>
              </a:rPr>
              <a:t>Alıcı, tedarikçisini ilk gün oluşan kısa listeden seçiyor</a:t>
            </a:r>
            <a:endParaRPr lang="en-US" sz="1500" dirty="0"/>
          </a:p>
        </p:txBody>
      </p:sp>
      <p:sp>
        <p:nvSpPr>
          <p:cNvPr id="22" name="Shape 20"/>
          <p:cNvSpPr/>
          <p:nvPr/>
        </p:nvSpPr>
        <p:spPr>
          <a:xfrm>
            <a:off x="6172200" y="4197096"/>
            <a:ext cx="5120640" cy="0"/>
          </a:xfrm>
          <a:prstGeom prst="line">
            <a:avLst/>
          </a:prstGeom>
          <a:noFill/>
          <a:ln w="9525">
            <a:solidFill>
              <a:srgbClr val="3A3A3A"/>
            </a:solidFill>
            <a:prstDash val="dash"/>
          </a:ln>
        </p:spPr>
      </p:sp>
      <p:sp>
        <p:nvSpPr>
          <p:cNvPr id="23" name="Text 21"/>
          <p:cNvSpPr txBox="1"/>
          <p:nvPr/>
        </p:nvSpPr>
        <p:spPr>
          <a:xfrm>
            <a:off x="6217920" y="4288536"/>
            <a:ext cx="1737360" cy="914400"/>
          </a:xfrm>
          <a:prstGeom prst="rect">
            <a:avLst/>
          </a:prstGeom>
          <a:noFill/>
          <a:ln/>
        </p:spPr>
        <p:txBody>
          <a:bodyPr wrap="square" lIns="0" tIns="0" rIns="0" bIns="0" rtlCol="0" anchor="ctr"/>
          <a:lstStyle/>
          <a:p>
            <a:pPr indent="0" marL="0">
              <a:buNone/>
            </a:pPr>
            <a:r>
              <a:rPr lang="en-US" sz="3000" b="1" i="1" dirty="0">
                <a:solidFill>
                  <a:srgbClr val="A78BFA"/>
                </a:solidFill>
                <a:latin typeface="Cambria" pitchFamily="34" charset="0"/>
                <a:ea typeface="Cambria" pitchFamily="34" charset="-122"/>
                <a:cs typeface="Cambria" pitchFamily="34" charset="-120"/>
              </a:rPr>
              <a:t>3'te 1</a:t>
            </a:r>
            <a:endParaRPr lang="en-US" sz="3000" dirty="0"/>
          </a:p>
        </p:txBody>
      </p:sp>
      <p:sp>
        <p:nvSpPr>
          <p:cNvPr id="24" name="Text 22"/>
          <p:cNvSpPr txBox="1"/>
          <p:nvPr/>
        </p:nvSpPr>
        <p:spPr>
          <a:xfrm>
            <a:off x="8046720" y="4288536"/>
            <a:ext cx="3200400" cy="914400"/>
          </a:xfrm>
          <a:prstGeom prst="rect">
            <a:avLst/>
          </a:prstGeom>
          <a:noFill/>
          <a:ln/>
        </p:spPr>
        <p:txBody>
          <a:bodyPr wrap="square" lIns="0" tIns="0" rIns="0" bIns="0" rtlCol="0" anchor="ctr"/>
          <a:lstStyle/>
          <a:p>
            <a:pPr indent="0" marL="0">
              <a:buNone/>
            </a:pPr>
            <a:r>
              <a:rPr lang="en-US" sz="1500" dirty="0">
                <a:solidFill>
                  <a:srgbClr val="D2D2D2"/>
                </a:solidFill>
                <a:latin typeface="Arial" pitchFamily="34" charset="0"/>
                <a:ea typeface="Arial" pitchFamily="34" charset="-122"/>
                <a:cs typeface="Arial" pitchFamily="34" charset="-120"/>
              </a:rPr>
              <a:t>Alıcı, adını daha önce hiç duymadığı bir tedarikçiden alıyor</a:t>
            </a:r>
            <a:endParaRPr lang="en-US" sz="1500" dirty="0"/>
          </a:p>
        </p:txBody>
      </p:sp>
      <p:sp>
        <p:nvSpPr>
          <p:cNvPr id="25" name="Shape 23"/>
          <p:cNvSpPr/>
          <p:nvPr/>
        </p:nvSpPr>
        <p:spPr>
          <a:xfrm>
            <a:off x="6172200" y="5312664"/>
            <a:ext cx="5120640" cy="0"/>
          </a:xfrm>
          <a:prstGeom prst="line">
            <a:avLst/>
          </a:prstGeom>
          <a:noFill/>
          <a:ln w="9525">
            <a:solidFill>
              <a:srgbClr val="3A3A3A"/>
            </a:solidFill>
            <a:prstDash val="dash"/>
          </a:ln>
        </p:spPr>
      </p:sp>
      <p:sp>
        <p:nvSpPr>
          <p:cNvPr id="26" name="Text 24"/>
          <p:cNvSpPr txBox="1"/>
          <p:nvPr/>
        </p:nvSpPr>
        <p:spPr>
          <a:xfrm>
            <a:off x="868680" y="5440680"/>
            <a:ext cx="10424160" cy="457200"/>
          </a:xfrm>
          <a:prstGeom prst="rect">
            <a:avLst/>
          </a:prstGeom>
          <a:noFill/>
          <a:ln/>
        </p:spPr>
        <p:txBody>
          <a:bodyPr wrap="square" lIns="0" tIns="0" rIns="0" bIns="0" rtlCol="0" anchor="ctr"/>
          <a:lstStyle/>
          <a:p>
            <a:pPr algn="ctr" indent="0" marL="0">
              <a:buNone/>
            </a:pPr>
            <a:r>
              <a:rPr lang="en-US" sz="1700" b="1" i="1" dirty="0">
                <a:solidFill>
                  <a:srgbClr val="A78BFA"/>
                </a:solidFill>
                <a:latin typeface="Cambria" pitchFamily="34" charset="0"/>
                <a:ea typeface="Cambria" pitchFamily="34" charset="-122"/>
                <a:cs typeface="Cambria" pitchFamily="34" charset="-120"/>
              </a:rPr>
              <a:t>Kaybettiğiniz teklifi bilirsiniz. Ama size hiç teklif sorulmadığını asla bilemezsiniz.</a:t>
            </a:r>
            <a:endParaRPr lang="en-US" sz="1700" dirty="0"/>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name="Slide 10">
    <p:bg>
      <p:bgPr>
        <a:solidFill>
          <a:srgbClr val="EFEFEF"/>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9A9A9A"/>
            </a:solidFill>
            <a:prstDash val="solid"/>
          </a:ln>
        </p:spPr>
      </p:sp>
      <p:sp>
        <p:nvSpPr>
          <p:cNvPr id="3" name="Shape 1"/>
          <p:cNvSpPr/>
          <p:nvPr/>
        </p:nvSpPr>
        <p:spPr>
          <a:xfrm>
            <a:off x="658368" y="6199632"/>
            <a:ext cx="10844784" cy="0"/>
          </a:xfrm>
          <a:prstGeom prst="line">
            <a:avLst/>
          </a:prstGeom>
          <a:noFill/>
          <a:ln w="9525">
            <a:solidFill>
              <a:srgbClr val="9A9A9A"/>
            </a:solidFill>
            <a:prstDash val="solid"/>
          </a:ln>
        </p:spPr>
      </p:sp>
      <p:sp>
        <p:nvSpPr>
          <p:cNvPr id="4" name="Shape 2"/>
          <p:cNvSpPr/>
          <p:nvPr/>
        </p:nvSpPr>
        <p:spPr>
          <a:xfrm>
            <a:off x="658368" y="457200"/>
            <a:ext cx="0" cy="402336"/>
          </a:xfrm>
          <a:prstGeom prst="line">
            <a:avLst/>
          </a:prstGeom>
          <a:noFill/>
          <a:ln w="9525">
            <a:solidFill>
              <a:srgbClr val="9A9A9A"/>
            </a:solidFill>
            <a:prstDash val="solid"/>
          </a:ln>
        </p:spPr>
      </p:sp>
      <p:sp>
        <p:nvSpPr>
          <p:cNvPr id="5" name="Shape 3"/>
          <p:cNvSpPr/>
          <p:nvPr/>
        </p:nvSpPr>
        <p:spPr>
          <a:xfrm>
            <a:off x="658368" y="5998464"/>
            <a:ext cx="0" cy="402336"/>
          </a:xfrm>
          <a:prstGeom prst="line">
            <a:avLst/>
          </a:prstGeom>
          <a:noFill/>
          <a:ln w="9525">
            <a:solidFill>
              <a:srgbClr val="9A9A9A"/>
            </a:solidFill>
            <a:prstDash val="solid"/>
          </a:ln>
        </p:spPr>
      </p:sp>
      <p:sp>
        <p:nvSpPr>
          <p:cNvPr id="6" name="Shape 4"/>
          <p:cNvSpPr/>
          <p:nvPr/>
        </p:nvSpPr>
        <p:spPr>
          <a:xfrm>
            <a:off x="11503152" y="457200"/>
            <a:ext cx="0" cy="402336"/>
          </a:xfrm>
          <a:prstGeom prst="line">
            <a:avLst/>
          </a:prstGeom>
          <a:noFill/>
          <a:ln w="9525">
            <a:solidFill>
              <a:srgbClr val="9A9A9A"/>
            </a:solidFill>
            <a:prstDash val="solid"/>
          </a:ln>
        </p:spPr>
      </p:sp>
      <p:sp>
        <p:nvSpPr>
          <p:cNvPr id="7" name="Shape 5"/>
          <p:cNvSpPr/>
          <p:nvPr/>
        </p:nvSpPr>
        <p:spPr>
          <a:xfrm>
            <a:off x="11503152" y="5998464"/>
            <a:ext cx="0" cy="402336"/>
          </a:xfrm>
          <a:prstGeom prst="line">
            <a:avLst/>
          </a:prstGeom>
          <a:noFill/>
          <a:ln w="9525">
            <a:solidFill>
              <a:srgbClr val="9A9A9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6B6B6B"/>
                </a:solidFill>
                <a:latin typeface="Arial" pitchFamily="34" charset="0"/>
                <a:ea typeface="Arial" pitchFamily="34" charset="-122"/>
                <a:cs typeface="Arial" pitchFamily="34" charset="-120"/>
              </a:rPr>
              <a:t>YANIT HIZI</a:t>
            </a:r>
            <a:endParaRPr lang="en-US" sz="1100" dirty="0"/>
          </a:p>
        </p:txBody>
      </p:sp>
      <p:sp>
        <p:nvSpPr>
          <p:cNvPr id="9" name="Text 7"/>
          <p:cNvSpPr txBox="1"/>
          <p:nvPr/>
        </p:nvSpPr>
        <p:spPr>
          <a:xfrm>
            <a:off x="822960" y="1188720"/>
            <a:ext cx="10515600" cy="731520"/>
          </a:xfrm>
          <a:prstGeom prst="rect">
            <a:avLst/>
          </a:prstGeom>
          <a:noFill/>
          <a:ln/>
        </p:spPr>
        <p:txBody>
          <a:bodyPr wrap="square" lIns="0" tIns="0" rIns="0" bIns="0" rtlCol="0" anchor="ctr"/>
          <a:lstStyle/>
          <a:p>
            <a:pPr algn="ctr" indent="0" marL="0">
              <a:buNone/>
            </a:pPr>
            <a:r>
              <a:rPr lang="en-US" sz="3000" dirty="0">
                <a:solidFill>
                  <a:srgbClr val="111111"/>
                </a:solidFill>
                <a:latin typeface="Arial" pitchFamily="34" charset="0"/>
                <a:ea typeface="Arial" pitchFamily="34" charset="-122"/>
                <a:cs typeface="Arial" pitchFamily="34" charset="-120"/>
              </a:rPr>
              <a:t>Altın saat gitti, </a:t>
            </a:r>
            <a:pPr algn="ctr" indent="0" marL="0">
              <a:buNone/>
            </a:pPr>
            <a:r>
              <a:rPr lang="en-US" sz="3000" b="1" i="1" dirty="0">
                <a:solidFill>
                  <a:srgbClr val="6D4AE0"/>
                </a:solidFill>
                <a:latin typeface="Cambria" pitchFamily="34" charset="0"/>
                <a:ea typeface="Cambria" pitchFamily="34" charset="-122"/>
                <a:cs typeface="Cambria" pitchFamily="34" charset="-120"/>
              </a:rPr>
              <a:t>altın beş dakika geldi</a:t>
            </a:r>
            <a:endParaRPr lang="en-US" sz="3000" dirty="0"/>
          </a:p>
        </p:txBody>
      </p:sp>
      <p:sp>
        <p:nvSpPr>
          <p:cNvPr id="10" name="Shape 8"/>
          <p:cNvSpPr/>
          <p:nvPr/>
        </p:nvSpPr>
        <p:spPr>
          <a:xfrm>
            <a:off x="868680" y="1965960"/>
            <a:ext cx="2423160" cy="2103120"/>
          </a:xfrm>
          <a:prstGeom prst="roundRect">
            <a:avLst>
              <a:gd name="adj" fmla="val 1739"/>
            </a:avLst>
          </a:prstGeom>
          <a:solidFill>
            <a:srgbClr val="E4E4E4"/>
          </a:solidFill>
          <a:ln w="9525">
            <a:solidFill>
              <a:srgbClr val="C2C2C2"/>
            </a:solidFill>
            <a:prstDash val="solid"/>
          </a:ln>
        </p:spPr>
      </p:sp>
      <p:sp>
        <p:nvSpPr>
          <p:cNvPr id="11" name="Text 9"/>
          <p:cNvSpPr txBox="1"/>
          <p:nvPr/>
        </p:nvSpPr>
        <p:spPr>
          <a:xfrm>
            <a:off x="1097280" y="2130552"/>
            <a:ext cx="1965960" cy="777240"/>
          </a:xfrm>
          <a:prstGeom prst="rect">
            <a:avLst/>
          </a:prstGeom>
          <a:noFill/>
          <a:ln/>
        </p:spPr>
        <p:txBody>
          <a:bodyPr wrap="square" lIns="0" tIns="0" rIns="0" bIns="0" rtlCol="0" anchor="ctr"/>
          <a:lstStyle/>
          <a:p>
            <a:pPr indent="0" marL="0">
              <a:buNone/>
            </a:pPr>
            <a:r>
              <a:rPr lang="en-US" sz="3000" b="1" i="1" dirty="0">
                <a:solidFill>
                  <a:srgbClr val="6D4AE0"/>
                </a:solidFill>
                <a:latin typeface="Cambria" pitchFamily="34" charset="0"/>
                <a:ea typeface="Cambria" pitchFamily="34" charset="-122"/>
                <a:cs typeface="Cambria" pitchFamily="34" charset="-120"/>
              </a:rPr>
              <a:t>5 dakika</a:t>
            </a:r>
            <a:endParaRPr lang="en-US" sz="3000" dirty="0"/>
          </a:p>
        </p:txBody>
      </p:sp>
      <p:sp>
        <p:nvSpPr>
          <p:cNvPr id="12" name="Text 10"/>
          <p:cNvSpPr txBox="1"/>
          <p:nvPr/>
        </p:nvSpPr>
        <p:spPr>
          <a:xfrm>
            <a:off x="1097280" y="2926080"/>
            <a:ext cx="2011680" cy="1051560"/>
          </a:xfrm>
          <a:prstGeom prst="rect">
            <a:avLst/>
          </a:prstGeom>
          <a:noFill/>
          <a:ln/>
        </p:spPr>
        <p:txBody>
          <a:bodyPr wrap="square" lIns="0" tIns="0" rIns="0" bIns="0" rtlCol="0" anchor="t"/>
          <a:lstStyle/>
          <a:p>
            <a:pPr indent="0" marL="0">
              <a:buNone/>
            </a:pPr>
            <a:r>
              <a:rPr lang="en-US" sz="1450" dirty="0">
                <a:solidFill>
                  <a:srgbClr val="333333"/>
                </a:solidFill>
                <a:latin typeface="Arial" pitchFamily="34" charset="0"/>
                <a:ea typeface="Arial" pitchFamily="34" charset="-122"/>
                <a:cs typeface="Arial" pitchFamily="34" charset="-120"/>
              </a:rPr>
              <a:t>Bu süreden sonra o müşteriyi kazanma ihtimaliniz %80 düşüyor</a:t>
            </a:r>
            <a:endParaRPr lang="en-US" sz="1450" dirty="0"/>
          </a:p>
        </p:txBody>
      </p:sp>
      <p:sp>
        <p:nvSpPr>
          <p:cNvPr id="13" name="Shape 11"/>
          <p:cNvSpPr/>
          <p:nvPr/>
        </p:nvSpPr>
        <p:spPr>
          <a:xfrm>
            <a:off x="3520440" y="1965960"/>
            <a:ext cx="2423160" cy="2103120"/>
          </a:xfrm>
          <a:prstGeom prst="roundRect">
            <a:avLst>
              <a:gd name="adj" fmla="val 1739"/>
            </a:avLst>
          </a:prstGeom>
          <a:solidFill>
            <a:srgbClr val="E4E4E4"/>
          </a:solidFill>
          <a:ln w="9525">
            <a:solidFill>
              <a:srgbClr val="C2C2C2"/>
            </a:solidFill>
            <a:prstDash val="solid"/>
          </a:ln>
        </p:spPr>
      </p:sp>
      <p:sp>
        <p:nvSpPr>
          <p:cNvPr id="14" name="Text 12"/>
          <p:cNvSpPr txBox="1"/>
          <p:nvPr/>
        </p:nvSpPr>
        <p:spPr>
          <a:xfrm>
            <a:off x="3749040" y="2130552"/>
            <a:ext cx="1965960" cy="777240"/>
          </a:xfrm>
          <a:prstGeom prst="rect">
            <a:avLst/>
          </a:prstGeom>
          <a:noFill/>
          <a:ln/>
        </p:spPr>
        <p:txBody>
          <a:bodyPr wrap="square" lIns="0" tIns="0" rIns="0" bIns="0" rtlCol="0" anchor="ctr"/>
          <a:lstStyle/>
          <a:p>
            <a:pPr indent="0" marL="0">
              <a:buNone/>
            </a:pPr>
            <a:r>
              <a:rPr lang="en-US" sz="3000" b="1" i="1" dirty="0">
                <a:solidFill>
                  <a:srgbClr val="6D4AE0"/>
                </a:solidFill>
                <a:latin typeface="Cambria" pitchFamily="34" charset="0"/>
                <a:ea typeface="Cambria" pitchFamily="34" charset="-122"/>
                <a:cs typeface="Cambria" pitchFamily="34" charset="-120"/>
              </a:rPr>
              <a:t>%78</a:t>
            </a:r>
            <a:endParaRPr lang="en-US" sz="3000" dirty="0"/>
          </a:p>
        </p:txBody>
      </p:sp>
      <p:sp>
        <p:nvSpPr>
          <p:cNvPr id="15" name="Text 13"/>
          <p:cNvSpPr txBox="1"/>
          <p:nvPr/>
        </p:nvSpPr>
        <p:spPr>
          <a:xfrm>
            <a:off x="3749040" y="2926080"/>
            <a:ext cx="2011680" cy="1051560"/>
          </a:xfrm>
          <a:prstGeom prst="rect">
            <a:avLst/>
          </a:prstGeom>
          <a:noFill/>
          <a:ln/>
        </p:spPr>
        <p:txBody>
          <a:bodyPr wrap="square" lIns="0" tIns="0" rIns="0" bIns="0" rtlCol="0" anchor="t"/>
          <a:lstStyle/>
          <a:p>
            <a:pPr indent="0" marL="0">
              <a:buNone/>
            </a:pPr>
            <a:r>
              <a:rPr lang="en-US" sz="1450" dirty="0">
                <a:solidFill>
                  <a:srgbClr val="333333"/>
                </a:solidFill>
                <a:latin typeface="Arial" pitchFamily="34" charset="0"/>
                <a:ea typeface="Arial" pitchFamily="34" charset="-122"/>
                <a:cs typeface="Arial" pitchFamily="34" charset="-120"/>
              </a:rPr>
              <a:t>B2B müşterisi, en ucuzu olup olmadığına bakmadan ilk cevap verenden alıyor</a:t>
            </a:r>
            <a:endParaRPr lang="en-US" sz="1450" dirty="0"/>
          </a:p>
        </p:txBody>
      </p:sp>
      <p:sp>
        <p:nvSpPr>
          <p:cNvPr id="16" name="Shape 14"/>
          <p:cNvSpPr/>
          <p:nvPr/>
        </p:nvSpPr>
        <p:spPr>
          <a:xfrm>
            <a:off x="6172200" y="1965960"/>
            <a:ext cx="2423160" cy="2103120"/>
          </a:xfrm>
          <a:prstGeom prst="roundRect">
            <a:avLst>
              <a:gd name="adj" fmla="val 1739"/>
            </a:avLst>
          </a:prstGeom>
          <a:solidFill>
            <a:srgbClr val="E4E4E4"/>
          </a:solidFill>
          <a:ln w="9525">
            <a:solidFill>
              <a:srgbClr val="C2C2C2"/>
            </a:solidFill>
            <a:prstDash val="solid"/>
          </a:ln>
        </p:spPr>
      </p:sp>
      <p:sp>
        <p:nvSpPr>
          <p:cNvPr id="17" name="Text 15"/>
          <p:cNvSpPr txBox="1"/>
          <p:nvPr/>
        </p:nvSpPr>
        <p:spPr>
          <a:xfrm>
            <a:off x="6400800" y="2130552"/>
            <a:ext cx="1965960" cy="777240"/>
          </a:xfrm>
          <a:prstGeom prst="rect">
            <a:avLst/>
          </a:prstGeom>
          <a:noFill/>
          <a:ln/>
        </p:spPr>
        <p:txBody>
          <a:bodyPr wrap="square" lIns="0" tIns="0" rIns="0" bIns="0" rtlCol="0" anchor="ctr"/>
          <a:lstStyle/>
          <a:p>
            <a:pPr indent="0" marL="0">
              <a:buNone/>
            </a:pPr>
            <a:r>
              <a:rPr lang="en-US" sz="3000" b="1" i="1" dirty="0">
                <a:solidFill>
                  <a:srgbClr val="6D4AE0"/>
                </a:solidFill>
                <a:latin typeface="Cambria" pitchFamily="34" charset="0"/>
                <a:ea typeface="Cambria" pitchFamily="34" charset="-122"/>
                <a:cs typeface="Cambria" pitchFamily="34" charset="-120"/>
              </a:rPr>
              <a:t>7 kat</a:t>
            </a:r>
            <a:endParaRPr lang="en-US" sz="3000" dirty="0"/>
          </a:p>
        </p:txBody>
      </p:sp>
      <p:sp>
        <p:nvSpPr>
          <p:cNvPr id="18" name="Text 16"/>
          <p:cNvSpPr txBox="1"/>
          <p:nvPr/>
        </p:nvSpPr>
        <p:spPr>
          <a:xfrm>
            <a:off x="6400800" y="2926080"/>
            <a:ext cx="2011680" cy="1051560"/>
          </a:xfrm>
          <a:prstGeom prst="rect">
            <a:avLst/>
          </a:prstGeom>
          <a:noFill/>
          <a:ln/>
        </p:spPr>
        <p:txBody>
          <a:bodyPr wrap="square" lIns="0" tIns="0" rIns="0" bIns="0" rtlCol="0" anchor="t"/>
          <a:lstStyle/>
          <a:p>
            <a:pPr indent="0" marL="0">
              <a:buNone/>
            </a:pPr>
            <a:r>
              <a:rPr lang="en-US" sz="1450" dirty="0">
                <a:solidFill>
                  <a:srgbClr val="333333"/>
                </a:solidFill>
                <a:latin typeface="Arial" pitchFamily="34" charset="0"/>
                <a:ea typeface="Arial" pitchFamily="34" charset="-122"/>
                <a:cs typeface="Arial" pitchFamily="34" charset="-120"/>
              </a:rPr>
              <a:t>Bir saat içinde dönerseniz kazanma ihtimaliniz bu kadar artıyor</a:t>
            </a:r>
            <a:endParaRPr lang="en-US" sz="1450" dirty="0"/>
          </a:p>
        </p:txBody>
      </p:sp>
      <p:sp>
        <p:nvSpPr>
          <p:cNvPr id="19" name="Shape 17"/>
          <p:cNvSpPr/>
          <p:nvPr/>
        </p:nvSpPr>
        <p:spPr>
          <a:xfrm>
            <a:off x="8823960" y="1965960"/>
            <a:ext cx="2423160" cy="2103120"/>
          </a:xfrm>
          <a:prstGeom prst="roundRect">
            <a:avLst>
              <a:gd name="adj" fmla="val 1739"/>
            </a:avLst>
          </a:prstGeom>
          <a:solidFill>
            <a:srgbClr val="E2DCF7"/>
          </a:solidFill>
          <a:ln w="9525">
            <a:solidFill>
              <a:srgbClr val="6D4AE0"/>
            </a:solidFill>
            <a:prstDash val="solid"/>
          </a:ln>
        </p:spPr>
      </p:sp>
      <p:sp>
        <p:nvSpPr>
          <p:cNvPr id="20" name="Text 18"/>
          <p:cNvSpPr txBox="1"/>
          <p:nvPr/>
        </p:nvSpPr>
        <p:spPr>
          <a:xfrm>
            <a:off x="9052560" y="2130552"/>
            <a:ext cx="1965960" cy="777240"/>
          </a:xfrm>
          <a:prstGeom prst="rect">
            <a:avLst/>
          </a:prstGeom>
          <a:noFill/>
          <a:ln/>
        </p:spPr>
        <p:txBody>
          <a:bodyPr wrap="square" lIns="0" tIns="0" rIns="0" bIns="0" rtlCol="0" anchor="ctr"/>
          <a:lstStyle/>
          <a:p>
            <a:pPr indent="0" marL="0">
              <a:buNone/>
            </a:pPr>
            <a:r>
              <a:rPr lang="en-US" sz="3000" b="1" i="1" dirty="0">
                <a:solidFill>
                  <a:srgbClr val="6D4AE0"/>
                </a:solidFill>
                <a:latin typeface="Cambria" pitchFamily="34" charset="0"/>
                <a:ea typeface="Cambria" pitchFamily="34" charset="-122"/>
                <a:cs typeface="Cambria" pitchFamily="34" charset="-120"/>
              </a:rPr>
              <a:t>42 saat</a:t>
            </a:r>
            <a:endParaRPr lang="en-US" sz="3000" dirty="0"/>
          </a:p>
        </p:txBody>
      </p:sp>
      <p:sp>
        <p:nvSpPr>
          <p:cNvPr id="21" name="Text 19"/>
          <p:cNvSpPr txBox="1"/>
          <p:nvPr/>
        </p:nvSpPr>
        <p:spPr>
          <a:xfrm>
            <a:off x="9052560" y="2926080"/>
            <a:ext cx="2011680" cy="1051560"/>
          </a:xfrm>
          <a:prstGeom prst="rect">
            <a:avLst/>
          </a:prstGeom>
          <a:noFill/>
          <a:ln/>
        </p:spPr>
        <p:txBody>
          <a:bodyPr wrap="square" lIns="0" tIns="0" rIns="0" bIns="0" rtlCol="0" anchor="t"/>
          <a:lstStyle/>
          <a:p>
            <a:pPr indent="0" marL="0">
              <a:buNone/>
            </a:pPr>
            <a:r>
              <a:rPr lang="en-US" sz="1450" dirty="0">
                <a:solidFill>
                  <a:srgbClr val="2A1C6B"/>
                </a:solidFill>
                <a:latin typeface="Arial" pitchFamily="34" charset="0"/>
                <a:ea typeface="Arial" pitchFamily="34" charset="-122"/>
                <a:cs typeface="Arial" pitchFamily="34" charset="-120"/>
              </a:rPr>
              <a:t>B2B şirketlerinin gelen talebe ortalama dönme süresi</a:t>
            </a:r>
            <a:endParaRPr lang="en-US" sz="1450" dirty="0"/>
          </a:p>
        </p:txBody>
      </p:sp>
      <p:sp>
        <p:nvSpPr>
          <p:cNvPr id="22" name="Text 20"/>
          <p:cNvSpPr txBox="1"/>
          <p:nvPr/>
        </p:nvSpPr>
        <p:spPr>
          <a:xfrm>
            <a:off x="868680" y="4251960"/>
            <a:ext cx="10424160" cy="457200"/>
          </a:xfrm>
          <a:prstGeom prst="rect">
            <a:avLst/>
          </a:prstGeom>
          <a:noFill/>
          <a:ln/>
        </p:spPr>
        <p:txBody>
          <a:bodyPr wrap="square" lIns="0" tIns="0" rIns="0" bIns="0" rtlCol="0" anchor="ctr"/>
          <a:lstStyle/>
          <a:p>
            <a:pPr algn="ctr" indent="0" marL="0">
              <a:buNone/>
            </a:pPr>
            <a:r>
              <a:rPr lang="en-US" sz="1900" b="1" i="1" dirty="0">
                <a:solidFill>
                  <a:srgbClr val="222222"/>
                </a:solidFill>
                <a:latin typeface="Cambria" pitchFamily="34" charset="0"/>
                <a:ea typeface="Cambria" pitchFamily="34" charset="-122"/>
                <a:cs typeface="Cambria" pitchFamily="34" charset="-120"/>
              </a:rPr>
              <a:t>Türk ihracatçısının en büyük rakibi Çin'in fiyatı değil. Kendi 42 saatlik cevap süresi.</a:t>
            </a:r>
            <a:endParaRPr lang="en-US" sz="1900" dirty="0"/>
          </a:p>
        </p:txBody>
      </p:sp>
      <p:sp>
        <p:nvSpPr>
          <p:cNvPr id="23" name="Text 21"/>
          <p:cNvSpPr txBox="1"/>
          <p:nvPr/>
        </p:nvSpPr>
        <p:spPr>
          <a:xfrm>
            <a:off x="868680" y="4846320"/>
            <a:ext cx="10424160" cy="777240"/>
          </a:xfrm>
          <a:prstGeom prst="rect">
            <a:avLst/>
          </a:prstGeom>
          <a:noFill/>
          <a:ln/>
        </p:spPr>
        <p:txBody>
          <a:bodyPr wrap="square" lIns="0" tIns="0" rIns="0" bIns="0" rtlCol="0" anchor="ctr"/>
          <a:lstStyle/>
          <a:p>
            <a:pPr algn="ctr" indent="0" marL="0">
              <a:buNone/>
            </a:pPr>
            <a:r>
              <a:rPr lang="en-US" sz="1450" dirty="0">
                <a:solidFill>
                  <a:srgbClr val="444444"/>
                </a:solidFill>
                <a:latin typeface="Arial" pitchFamily="34" charset="0"/>
                <a:ea typeface="Arial" pitchFamily="34" charset="-122"/>
                <a:cs typeface="Arial" pitchFamily="34" charset="-120"/>
              </a:rPr>
              <a:t>İki örnek: Alman çelik firması Klöckner, müşterinin e-postasını okuyup saniyeler içinde fiyat veren bir bot kullanıyor. Bir matbaa, sitesine 15 saniyede fiyat veren bir araç koyduktan sonra büyümesini %30 artırdı.</a:t>
            </a:r>
            <a:endParaRPr lang="en-US" sz="1450" dirty="0"/>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name="Slide 5">
    <p:bg>
      <p:bgPr>
        <a:solidFill>
          <a:srgbClr val="EFEFEF"/>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9A9A9A"/>
            </a:solidFill>
            <a:prstDash val="solid"/>
          </a:ln>
        </p:spPr>
      </p:sp>
      <p:sp>
        <p:nvSpPr>
          <p:cNvPr id="3" name="Shape 1"/>
          <p:cNvSpPr/>
          <p:nvPr/>
        </p:nvSpPr>
        <p:spPr>
          <a:xfrm>
            <a:off x="658368" y="6199632"/>
            <a:ext cx="10844784" cy="0"/>
          </a:xfrm>
          <a:prstGeom prst="line">
            <a:avLst/>
          </a:prstGeom>
          <a:noFill/>
          <a:ln w="9525">
            <a:solidFill>
              <a:srgbClr val="9A9A9A"/>
            </a:solidFill>
            <a:prstDash val="solid"/>
          </a:ln>
        </p:spPr>
      </p:sp>
      <p:sp>
        <p:nvSpPr>
          <p:cNvPr id="4" name="Shape 2"/>
          <p:cNvSpPr/>
          <p:nvPr/>
        </p:nvSpPr>
        <p:spPr>
          <a:xfrm>
            <a:off x="658368" y="457200"/>
            <a:ext cx="0" cy="402336"/>
          </a:xfrm>
          <a:prstGeom prst="line">
            <a:avLst/>
          </a:prstGeom>
          <a:noFill/>
          <a:ln w="9525">
            <a:solidFill>
              <a:srgbClr val="9A9A9A"/>
            </a:solidFill>
            <a:prstDash val="solid"/>
          </a:ln>
        </p:spPr>
      </p:sp>
      <p:sp>
        <p:nvSpPr>
          <p:cNvPr id="5" name="Shape 3"/>
          <p:cNvSpPr/>
          <p:nvPr/>
        </p:nvSpPr>
        <p:spPr>
          <a:xfrm>
            <a:off x="658368" y="5998464"/>
            <a:ext cx="0" cy="402336"/>
          </a:xfrm>
          <a:prstGeom prst="line">
            <a:avLst/>
          </a:prstGeom>
          <a:noFill/>
          <a:ln w="9525">
            <a:solidFill>
              <a:srgbClr val="9A9A9A"/>
            </a:solidFill>
            <a:prstDash val="solid"/>
          </a:ln>
        </p:spPr>
      </p:sp>
      <p:sp>
        <p:nvSpPr>
          <p:cNvPr id="6" name="Shape 4"/>
          <p:cNvSpPr/>
          <p:nvPr/>
        </p:nvSpPr>
        <p:spPr>
          <a:xfrm>
            <a:off x="11503152" y="457200"/>
            <a:ext cx="0" cy="402336"/>
          </a:xfrm>
          <a:prstGeom prst="line">
            <a:avLst/>
          </a:prstGeom>
          <a:noFill/>
          <a:ln w="9525">
            <a:solidFill>
              <a:srgbClr val="9A9A9A"/>
            </a:solidFill>
            <a:prstDash val="solid"/>
          </a:ln>
        </p:spPr>
      </p:sp>
      <p:sp>
        <p:nvSpPr>
          <p:cNvPr id="7" name="Shape 5"/>
          <p:cNvSpPr/>
          <p:nvPr/>
        </p:nvSpPr>
        <p:spPr>
          <a:xfrm>
            <a:off x="11503152" y="5998464"/>
            <a:ext cx="0" cy="402336"/>
          </a:xfrm>
          <a:prstGeom prst="line">
            <a:avLst/>
          </a:prstGeom>
          <a:noFill/>
          <a:ln w="9525">
            <a:solidFill>
              <a:srgbClr val="9A9A9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6B6B6B"/>
                </a:solidFill>
                <a:latin typeface="Arial" pitchFamily="34" charset="0"/>
                <a:ea typeface="Arial" pitchFamily="34" charset="-122"/>
                <a:cs typeface="Arial" pitchFamily="34" charset="-120"/>
              </a:rPr>
              <a:t>HER MOTOR FARKLI OKUYOR</a:t>
            </a:r>
            <a:endParaRPr lang="en-US" sz="1100" dirty="0"/>
          </a:p>
        </p:txBody>
      </p:sp>
      <p:sp>
        <p:nvSpPr>
          <p:cNvPr id="9" name="Text 7"/>
          <p:cNvSpPr txBox="1"/>
          <p:nvPr/>
        </p:nvSpPr>
        <p:spPr>
          <a:xfrm>
            <a:off x="822960" y="1188720"/>
            <a:ext cx="10515600" cy="731520"/>
          </a:xfrm>
          <a:prstGeom prst="rect">
            <a:avLst/>
          </a:prstGeom>
          <a:noFill/>
          <a:ln/>
        </p:spPr>
        <p:txBody>
          <a:bodyPr wrap="square" lIns="0" tIns="0" rIns="0" bIns="0" rtlCol="0" anchor="ctr"/>
          <a:lstStyle/>
          <a:p>
            <a:pPr algn="ctr" indent="0" marL="0">
              <a:buNone/>
            </a:pPr>
            <a:r>
              <a:rPr lang="en-US" sz="3000" dirty="0">
                <a:solidFill>
                  <a:srgbClr val="111111"/>
                </a:solidFill>
                <a:latin typeface="Arial" pitchFamily="34" charset="0"/>
                <a:ea typeface="Arial" pitchFamily="34" charset="-122"/>
                <a:cs typeface="Arial" pitchFamily="34" charset="-120"/>
              </a:rPr>
              <a:t>Tek bir yapay zekâ SEO'su </a:t>
            </a:r>
            <a:pPr algn="ctr" indent="0" marL="0">
              <a:buNone/>
            </a:pPr>
            <a:r>
              <a:rPr lang="en-US" sz="3000" b="1" i="1" dirty="0">
                <a:solidFill>
                  <a:srgbClr val="6D4AE0"/>
                </a:solidFill>
                <a:latin typeface="Cambria" pitchFamily="34" charset="0"/>
                <a:ea typeface="Cambria" pitchFamily="34" charset="-122"/>
                <a:cs typeface="Cambria" pitchFamily="34" charset="-120"/>
              </a:rPr>
              <a:t>diye bir şey yok</a:t>
            </a:r>
            <a:endParaRPr lang="en-US" sz="3000" dirty="0"/>
          </a:p>
        </p:txBody>
      </p:sp>
      <p:sp>
        <p:nvSpPr>
          <p:cNvPr id="10" name="Shape 8"/>
          <p:cNvSpPr/>
          <p:nvPr/>
        </p:nvSpPr>
        <p:spPr>
          <a:xfrm>
            <a:off x="868680" y="1920240"/>
            <a:ext cx="3291840" cy="3017520"/>
          </a:xfrm>
          <a:prstGeom prst="roundRect">
            <a:avLst>
              <a:gd name="adj" fmla="val 1212"/>
            </a:avLst>
          </a:prstGeom>
          <a:solidFill>
            <a:srgbClr val="E2DCF7"/>
          </a:solidFill>
          <a:ln w="9525">
            <a:solidFill>
              <a:srgbClr val="6D4AE0"/>
            </a:solidFill>
            <a:prstDash val="solid"/>
          </a:ln>
        </p:spPr>
      </p:sp>
      <p:sp>
        <p:nvSpPr>
          <p:cNvPr id="11" name="Text 9"/>
          <p:cNvSpPr txBox="1"/>
          <p:nvPr/>
        </p:nvSpPr>
        <p:spPr>
          <a:xfrm>
            <a:off x="1097280" y="2029968"/>
            <a:ext cx="2834640" cy="457200"/>
          </a:xfrm>
          <a:prstGeom prst="rect">
            <a:avLst/>
          </a:prstGeom>
          <a:noFill/>
          <a:ln/>
        </p:spPr>
        <p:txBody>
          <a:bodyPr wrap="square" lIns="0" tIns="0" rIns="0" bIns="0" rtlCol="0" anchor="ctr"/>
          <a:lstStyle/>
          <a:p>
            <a:pPr indent="0" marL="0">
              <a:buNone/>
            </a:pPr>
            <a:r>
              <a:rPr lang="en-US" sz="2200" b="1" i="1" dirty="0">
                <a:solidFill>
                  <a:srgbClr val="6D4AE0"/>
                </a:solidFill>
                <a:latin typeface="Cambria" pitchFamily="34" charset="0"/>
                <a:ea typeface="Cambria" pitchFamily="34" charset="-122"/>
                <a:cs typeface="Cambria" pitchFamily="34" charset="-120"/>
              </a:rPr>
              <a:t>Claude</a:t>
            </a:r>
            <a:endParaRPr lang="en-US" sz="2200" dirty="0"/>
          </a:p>
        </p:txBody>
      </p:sp>
      <p:sp>
        <p:nvSpPr>
          <p:cNvPr id="12" name="Text 10"/>
          <p:cNvSpPr txBox="1"/>
          <p:nvPr/>
        </p:nvSpPr>
        <p:spPr>
          <a:xfrm>
            <a:off x="1097280" y="2487168"/>
            <a:ext cx="2834640" cy="320040"/>
          </a:xfrm>
          <a:prstGeom prst="rect">
            <a:avLst/>
          </a:prstGeom>
          <a:noFill/>
          <a:ln/>
        </p:spPr>
        <p:txBody>
          <a:bodyPr wrap="square" lIns="0" tIns="0" rIns="0" bIns="0" rtlCol="0" anchor="ctr"/>
          <a:lstStyle/>
          <a:p>
            <a:pPr indent="0" marL="0">
              <a:buNone/>
            </a:pPr>
            <a:r>
              <a:rPr lang="en-US" sz="1300" b="1" dirty="0">
                <a:solidFill>
                  <a:srgbClr val="555555"/>
                </a:solidFill>
                <a:latin typeface="Arial" pitchFamily="34" charset="0"/>
                <a:ea typeface="Arial" pitchFamily="34" charset="-122"/>
                <a:cs typeface="Arial" pitchFamily="34" charset="-120"/>
              </a:rPr>
              <a:t>Kurumsal alıcının motoru</a:t>
            </a:r>
            <a:endParaRPr lang="en-US" sz="1300" dirty="0"/>
          </a:p>
        </p:txBody>
      </p:sp>
      <p:sp>
        <p:nvSpPr>
          <p:cNvPr id="13" name="Text 11"/>
          <p:cNvSpPr txBox="1"/>
          <p:nvPr/>
        </p:nvSpPr>
        <p:spPr>
          <a:xfrm>
            <a:off x="1097280" y="2852928"/>
            <a:ext cx="2880360" cy="2011680"/>
          </a:xfrm>
          <a:prstGeom prst="rect">
            <a:avLst/>
          </a:prstGeom>
          <a:noFill/>
          <a:ln/>
        </p:spPr>
        <p:txBody>
          <a:bodyPr wrap="square" lIns="0" tIns="0" rIns="0" bIns="0" rtlCol="0" anchor="t"/>
          <a:lstStyle/>
          <a:p>
            <a:pPr marL="152400" indent="-152400">
              <a:spcAft>
                <a:spcPts val="400"/>
              </a:spcAft>
              <a:buSzPct val="100000"/>
              <a:buChar char="•"/>
            </a:pPr>
            <a:r>
              <a:rPr lang="en-US" sz="1350" dirty="0">
                <a:solidFill>
                  <a:srgbClr val="333333"/>
                </a:solidFill>
                <a:latin typeface="Arial" pitchFamily="34" charset="0"/>
                <a:ea typeface="Arial" pitchFamily="34" charset="-122"/>
                <a:cs typeface="Arial" pitchFamily="34" charset="-120"/>
              </a:rPr>
              <a:t>Kaynaklarının %79'unu Brave arama motorunun ilk 10 sonucundan alıyor</a:t>
            </a:r>
            <a:endParaRPr lang="en-US" sz="1350" dirty="0"/>
          </a:p>
          <a:p>
            <a:pPr marL="152400" indent="-152400">
              <a:spcAft>
                <a:spcPts val="400"/>
              </a:spcAft>
              <a:buSzPct val="100000"/>
              <a:buChar char="•"/>
            </a:pPr>
            <a:r>
              <a:rPr lang="en-US" sz="1350" dirty="0">
                <a:solidFill>
                  <a:srgbClr val="333333"/>
                </a:solidFill>
                <a:latin typeface="Arial" pitchFamily="34" charset="0"/>
                <a:ea typeface="Arial" pitchFamily="34" charset="-122"/>
                <a:cs typeface="Arial" pitchFamily="34" charset="-120"/>
              </a:rPr>
              <a:t>Güncel yıl, sıralama ve karşılaştırma sorularında web'e bakıyor</a:t>
            </a:r>
            <a:endParaRPr lang="en-US" sz="1350" dirty="0"/>
          </a:p>
          <a:p>
            <a:pPr marL="152400" indent="-152400">
              <a:spcAft>
                <a:spcPts val="400"/>
              </a:spcAft>
              <a:buSzPct val="100000"/>
              <a:buChar char="•"/>
            </a:pPr>
            <a:r>
              <a:rPr lang="en-US" sz="1350" dirty="0">
                <a:solidFill>
                  <a:srgbClr val="333333"/>
                </a:solidFill>
                <a:latin typeface="Arial" pitchFamily="34" charset="0"/>
                <a:ea typeface="Arial" pitchFamily="34" charset="-122"/>
                <a:cs typeface="Arial" pitchFamily="34" charset="-120"/>
              </a:rPr>
              <a:t>Forumlara neredeyse hiç bakmıyor; rehber ve liste yazılarını seviyor</a:t>
            </a:r>
            <a:endParaRPr lang="en-US" sz="1350" dirty="0"/>
          </a:p>
        </p:txBody>
      </p:sp>
      <p:sp>
        <p:nvSpPr>
          <p:cNvPr id="14" name="Shape 12"/>
          <p:cNvSpPr/>
          <p:nvPr/>
        </p:nvSpPr>
        <p:spPr>
          <a:xfrm>
            <a:off x="4389120" y="1920240"/>
            <a:ext cx="3291840" cy="3017520"/>
          </a:xfrm>
          <a:prstGeom prst="roundRect">
            <a:avLst>
              <a:gd name="adj" fmla="val 1212"/>
            </a:avLst>
          </a:prstGeom>
          <a:solidFill>
            <a:srgbClr val="E4E4E4"/>
          </a:solidFill>
          <a:ln w="9525">
            <a:solidFill>
              <a:srgbClr val="C2C2C2"/>
            </a:solidFill>
            <a:prstDash val="solid"/>
          </a:ln>
        </p:spPr>
      </p:sp>
      <p:sp>
        <p:nvSpPr>
          <p:cNvPr id="15" name="Text 13"/>
          <p:cNvSpPr txBox="1"/>
          <p:nvPr/>
        </p:nvSpPr>
        <p:spPr>
          <a:xfrm>
            <a:off x="4617720" y="2029968"/>
            <a:ext cx="2834640" cy="457200"/>
          </a:xfrm>
          <a:prstGeom prst="rect">
            <a:avLst/>
          </a:prstGeom>
          <a:noFill/>
          <a:ln/>
        </p:spPr>
        <p:txBody>
          <a:bodyPr wrap="square" lIns="0" tIns="0" rIns="0" bIns="0" rtlCol="0" anchor="ctr"/>
          <a:lstStyle/>
          <a:p>
            <a:pPr indent="0" marL="0">
              <a:buNone/>
            </a:pPr>
            <a:r>
              <a:rPr lang="en-US" sz="2200" b="1" i="1" dirty="0">
                <a:solidFill>
                  <a:srgbClr val="6D4AE0"/>
                </a:solidFill>
                <a:latin typeface="Cambria" pitchFamily="34" charset="0"/>
                <a:ea typeface="Cambria" pitchFamily="34" charset="-122"/>
                <a:cs typeface="Cambria" pitchFamily="34" charset="-120"/>
              </a:rPr>
              <a:t>ChatGPT</a:t>
            </a:r>
            <a:endParaRPr lang="en-US" sz="2200" dirty="0"/>
          </a:p>
        </p:txBody>
      </p:sp>
      <p:sp>
        <p:nvSpPr>
          <p:cNvPr id="16" name="Text 14"/>
          <p:cNvSpPr txBox="1"/>
          <p:nvPr/>
        </p:nvSpPr>
        <p:spPr>
          <a:xfrm>
            <a:off x="4617720" y="2487168"/>
            <a:ext cx="2834640" cy="320040"/>
          </a:xfrm>
          <a:prstGeom prst="rect">
            <a:avLst/>
          </a:prstGeom>
          <a:noFill/>
          <a:ln/>
        </p:spPr>
        <p:txBody>
          <a:bodyPr wrap="square" lIns="0" tIns="0" rIns="0" bIns="0" rtlCol="0" anchor="ctr"/>
          <a:lstStyle/>
          <a:p>
            <a:pPr indent="0" marL="0">
              <a:buNone/>
            </a:pPr>
            <a:r>
              <a:rPr lang="en-US" sz="1300" b="1" dirty="0">
                <a:solidFill>
                  <a:srgbClr val="555555"/>
                </a:solidFill>
                <a:latin typeface="Arial" pitchFamily="34" charset="0"/>
                <a:ea typeface="Arial" pitchFamily="34" charset="-122"/>
                <a:cs typeface="Arial" pitchFamily="34" charset="-120"/>
              </a:rPr>
              <a:t>Herkesin kullandığı motor</a:t>
            </a:r>
            <a:endParaRPr lang="en-US" sz="1300" dirty="0"/>
          </a:p>
        </p:txBody>
      </p:sp>
      <p:sp>
        <p:nvSpPr>
          <p:cNvPr id="17" name="Text 15"/>
          <p:cNvSpPr txBox="1"/>
          <p:nvPr/>
        </p:nvSpPr>
        <p:spPr>
          <a:xfrm>
            <a:off x="4617720" y="2852928"/>
            <a:ext cx="2880360" cy="2011680"/>
          </a:xfrm>
          <a:prstGeom prst="rect">
            <a:avLst/>
          </a:prstGeom>
          <a:noFill/>
          <a:ln/>
        </p:spPr>
        <p:txBody>
          <a:bodyPr wrap="square" lIns="0" tIns="0" rIns="0" bIns="0" rtlCol="0" anchor="t"/>
          <a:lstStyle/>
          <a:p>
            <a:pPr marL="152400" indent="-152400">
              <a:spcAft>
                <a:spcPts val="400"/>
              </a:spcAft>
              <a:buSzPct val="100000"/>
              <a:buChar char="•"/>
            </a:pPr>
            <a:r>
              <a:rPr lang="en-US" sz="1350" dirty="0">
                <a:solidFill>
                  <a:srgbClr val="333333"/>
                </a:solidFill>
                <a:latin typeface="Arial" pitchFamily="34" charset="0"/>
                <a:ea typeface="Arial" pitchFamily="34" charset="-122"/>
                <a:cs typeface="Arial" pitchFamily="34" charset="-120"/>
              </a:rPr>
              <a:t>Neredeyse her soruda web'e bakıyor</a:t>
            </a:r>
            <a:endParaRPr lang="en-US" sz="1350" dirty="0"/>
          </a:p>
          <a:p>
            <a:pPr marL="152400" indent="-152400">
              <a:spcAft>
                <a:spcPts val="400"/>
              </a:spcAft>
              <a:buSzPct val="100000"/>
              <a:buChar char="•"/>
            </a:pPr>
            <a:r>
              <a:rPr lang="en-US" sz="1350" dirty="0">
                <a:solidFill>
                  <a:srgbClr val="333333"/>
                </a:solidFill>
                <a:latin typeface="Arial" pitchFamily="34" charset="0"/>
                <a:ea typeface="Arial" pitchFamily="34" charset="-122"/>
                <a:cs typeface="Arial" pitchFamily="34" charset="-120"/>
              </a:rPr>
              <a:t>Reddit, Wikipedia ve kullanıcı yorumlarına çok değer veriyor</a:t>
            </a:r>
            <a:endParaRPr lang="en-US" sz="1350" dirty="0"/>
          </a:p>
          <a:p>
            <a:pPr marL="152400" indent="-152400">
              <a:spcAft>
                <a:spcPts val="400"/>
              </a:spcAft>
              <a:buSzPct val="100000"/>
              <a:buChar char="•"/>
            </a:pPr>
            <a:r>
              <a:rPr lang="en-US" sz="1350" dirty="0">
                <a:solidFill>
                  <a:srgbClr val="333333"/>
                </a:solidFill>
                <a:latin typeface="Arial" pitchFamily="34" charset="0"/>
                <a:ea typeface="Arial" pitchFamily="34" charset="-122"/>
                <a:cs typeface="Arial" pitchFamily="34" charset="-120"/>
              </a:rPr>
              <a:t>Claude ile ortak kaynağı sadece %8</a:t>
            </a:r>
            <a:endParaRPr lang="en-US" sz="1350" dirty="0"/>
          </a:p>
        </p:txBody>
      </p:sp>
      <p:sp>
        <p:nvSpPr>
          <p:cNvPr id="18" name="Shape 16"/>
          <p:cNvSpPr/>
          <p:nvPr/>
        </p:nvSpPr>
        <p:spPr>
          <a:xfrm>
            <a:off x="7909560" y="1920240"/>
            <a:ext cx="3291840" cy="3017520"/>
          </a:xfrm>
          <a:prstGeom prst="roundRect">
            <a:avLst>
              <a:gd name="adj" fmla="val 1212"/>
            </a:avLst>
          </a:prstGeom>
          <a:solidFill>
            <a:srgbClr val="E4E4E4"/>
          </a:solidFill>
          <a:ln w="9525">
            <a:solidFill>
              <a:srgbClr val="C2C2C2"/>
            </a:solidFill>
            <a:prstDash val="solid"/>
          </a:ln>
        </p:spPr>
      </p:sp>
      <p:sp>
        <p:nvSpPr>
          <p:cNvPr id="19" name="Text 17"/>
          <p:cNvSpPr txBox="1"/>
          <p:nvPr/>
        </p:nvSpPr>
        <p:spPr>
          <a:xfrm>
            <a:off x="8138160" y="2029968"/>
            <a:ext cx="2834640" cy="457200"/>
          </a:xfrm>
          <a:prstGeom prst="rect">
            <a:avLst/>
          </a:prstGeom>
          <a:noFill/>
          <a:ln/>
        </p:spPr>
        <p:txBody>
          <a:bodyPr wrap="square" lIns="0" tIns="0" rIns="0" bIns="0" rtlCol="0" anchor="ctr"/>
          <a:lstStyle/>
          <a:p>
            <a:pPr indent="0" marL="0">
              <a:buNone/>
            </a:pPr>
            <a:r>
              <a:rPr lang="en-US" sz="2200" b="1" i="1" dirty="0">
                <a:solidFill>
                  <a:srgbClr val="6D4AE0"/>
                </a:solidFill>
                <a:latin typeface="Cambria" pitchFamily="34" charset="0"/>
                <a:ea typeface="Cambria" pitchFamily="34" charset="-122"/>
                <a:cs typeface="Cambria" pitchFamily="34" charset="-120"/>
              </a:rPr>
              <a:t>Google</a:t>
            </a:r>
            <a:endParaRPr lang="en-US" sz="2200" dirty="0"/>
          </a:p>
        </p:txBody>
      </p:sp>
      <p:sp>
        <p:nvSpPr>
          <p:cNvPr id="20" name="Text 18"/>
          <p:cNvSpPr txBox="1"/>
          <p:nvPr/>
        </p:nvSpPr>
        <p:spPr>
          <a:xfrm>
            <a:off x="8138160" y="2487168"/>
            <a:ext cx="2834640" cy="320040"/>
          </a:xfrm>
          <a:prstGeom prst="rect">
            <a:avLst/>
          </a:prstGeom>
          <a:noFill/>
          <a:ln/>
        </p:spPr>
        <p:txBody>
          <a:bodyPr wrap="square" lIns="0" tIns="0" rIns="0" bIns="0" rtlCol="0" anchor="ctr"/>
          <a:lstStyle/>
          <a:p>
            <a:pPr indent="0" marL="0">
              <a:buNone/>
            </a:pPr>
            <a:r>
              <a:rPr lang="en-US" sz="1300" b="1" dirty="0">
                <a:solidFill>
                  <a:srgbClr val="555555"/>
                </a:solidFill>
                <a:latin typeface="Arial" pitchFamily="34" charset="0"/>
                <a:ea typeface="Arial" pitchFamily="34" charset="-122"/>
                <a:cs typeface="Arial" pitchFamily="34" charset="-120"/>
              </a:rPr>
              <a:t>AI Mode ve AI Overviews: hacmin olduğu yer</a:t>
            </a:r>
            <a:endParaRPr lang="en-US" sz="1300" dirty="0"/>
          </a:p>
        </p:txBody>
      </p:sp>
      <p:sp>
        <p:nvSpPr>
          <p:cNvPr id="21" name="Text 19"/>
          <p:cNvSpPr txBox="1"/>
          <p:nvPr/>
        </p:nvSpPr>
        <p:spPr>
          <a:xfrm>
            <a:off x="8138160" y="2852928"/>
            <a:ext cx="2880360" cy="2011680"/>
          </a:xfrm>
          <a:prstGeom prst="rect">
            <a:avLst/>
          </a:prstGeom>
          <a:noFill/>
          <a:ln/>
        </p:spPr>
        <p:txBody>
          <a:bodyPr wrap="square" lIns="0" tIns="0" rIns="0" bIns="0" rtlCol="0" anchor="t"/>
          <a:lstStyle/>
          <a:p>
            <a:pPr marL="152400" indent="-152400">
              <a:spcAft>
                <a:spcPts val="400"/>
              </a:spcAft>
              <a:buSzPct val="100000"/>
              <a:buChar char="•"/>
            </a:pPr>
            <a:r>
              <a:rPr lang="en-US" sz="1350" dirty="0">
                <a:solidFill>
                  <a:srgbClr val="333333"/>
                </a:solidFill>
                <a:latin typeface="Arial" pitchFamily="34" charset="0"/>
                <a:ea typeface="Arial" pitchFamily="34" charset="-122"/>
                <a:cs typeface="Arial" pitchFamily="34" charset="-120"/>
              </a:rPr>
              <a:t>Sayfayı parçalara ayırıp özetliyor, aynı şeyi söyleyen kaynakları gruplayıp cevaba alıyor</a:t>
            </a:r>
            <a:endParaRPr lang="en-US" sz="1350" dirty="0"/>
          </a:p>
          <a:p>
            <a:pPr marL="152400" indent="-152400">
              <a:spcAft>
                <a:spcPts val="400"/>
              </a:spcAft>
              <a:buSzPct val="100000"/>
              <a:buChar char="•"/>
            </a:pPr>
            <a:r>
              <a:rPr lang="en-US" sz="1350" dirty="0">
                <a:solidFill>
                  <a:srgbClr val="333333"/>
                </a:solidFill>
                <a:latin typeface="Arial" pitchFamily="34" charset="0"/>
                <a:ea typeface="Arial" pitchFamily="34" charset="-122"/>
                <a:cs typeface="Arial" pitchFamily="34" charset="-120"/>
              </a:rPr>
              <a:t>Belirsizlikten hoşlanmıyor; firma adı ile iddia aynı cümlede olmalı</a:t>
            </a:r>
            <a:endParaRPr lang="en-US" sz="1350" dirty="0"/>
          </a:p>
        </p:txBody>
      </p:sp>
      <p:sp>
        <p:nvSpPr>
          <p:cNvPr id="22" name="Text 20"/>
          <p:cNvSpPr txBox="1"/>
          <p:nvPr/>
        </p:nvSpPr>
        <p:spPr>
          <a:xfrm>
            <a:off x="868680" y="5074920"/>
            <a:ext cx="10424160" cy="640080"/>
          </a:xfrm>
          <a:prstGeom prst="rect">
            <a:avLst/>
          </a:prstGeom>
          <a:noFill/>
          <a:ln/>
        </p:spPr>
        <p:txBody>
          <a:bodyPr wrap="square" lIns="0" tIns="0" rIns="0" bIns="0" rtlCol="0" anchor="ctr"/>
          <a:lstStyle/>
          <a:p>
            <a:pPr algn="ctr" indent="0" marL="0">
              <a:buNone/>
            </a:pPr>
            <a:r>
              <a:rPr lang="en-US" sz="1550" b="1" dirty="0">
                <a:solidFill>
                  <a:srgbClr val="222222"/>
                </a:solidFill>
                <a:latin typeface="Arial" pitchFamily="34" charset="0"/>
                <a:ea typeface="Arial" pitchFamily="34" charset="-122"/>
                <a:cs typeface="Arial" pitchFamily="34" charset="-120"/>
              </a:rPr>
              <a:t>Hepsinin ortak noktası: net, sayısal, kaynaklı ve güncel bilgi. </a:t>
            </a:r>
            <a:pPr algn="ctr" indent="0" marL="0">
              <a:buNone/>
            </a:pPr>
            <a:r>
              <a:rPr lang="en-US" sz="1550" i="1" dirty="0">
                <a:solidFill>
                  <a:srgbClr val="222222"/>
                </a:solidFill>
                <a:latin typeface="Cambria" pitchFamily="34" charset="0"/>
                <a:ea typeface="Cambria" pitchFamily="34" charset="-122"/>
                <a:cs typeface="Cambria" pitchFamily="34" charset="-120"/>
              </a:rPr>
              <a:t>"Falanca Tekstil, Avrupa'ya yılda 5 milyon metre denim ihraç eden İzmirli bir üreticidir."</a:t>
            </a:r>
            <a:endParaRPr lang="en-US" sz="1550" dirty="0"/>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name="Slide 6">
    <p:bg>
      <p:bgPr>
        <a:solidFill>
          <a:srgbClr val="EFEFEF"/>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9A9A9A"/>
            </a:solidFill>
            <a:prstDash val="solid"/>
          </a:ln>
        </p:spPr>
      </p:sp>
      <p:sp>
        <p:nvSpPr>
          <p:cNvPr id="3" name="Shape 1"/>
          <p:cNvSpPr/>
          <p:nvPr/>
        </p:nvSpPr>
        <p:spPr>
          <a:xfrm>
            <a:off x="658368" y="6199632"/>
            <a:ext cx="10844784" cy="0"/>
          </a:xfrm>
          <a:prstGeom prst="line">
            <a:avLst/>
          </a:prstGeom>
          <a:noFill/>
          <a:ln w="9525">
            <a:solidFill>
              <a:srgbClr val="9A9A9A"/>
            </a:solidFill>
            <a:prstDash val="solid"/>
          </a:ln>
        </p:spPr>
      </p:sp>
      <p:sp>
        <p:nvSpPr>
          <p:cNvPr id="4" name="Shape 2"/>
          <p:cNvSpPr/>
          <p:nvPr/>
        </p:nvSpPr>
        <p:spPr>
          <a:xfrm>
            <a:off x="658368" y="457200"/>
            <a:ext cx="0" cy="402336"/>
          </a:xfrm>
          <a:prstGeom prst="line">
            <a:avLst/>
          </a:prstGeom>
          <a:noFill/>
          <a:ln w="9525">
            <a:solidFill>
              <a:srgbClr val="9A9A9A"/>
            </a:solidFill>
            <a:prstDash val="solid"/>
          </a:ln>
        </p:spPr>
      </p:sp>
      <p:sp>
        <p:nvSpPr>
          <p:cNvPr id="5" name="Shape 3"/>
          <p:cNvSpPr/>
          <p:nvPr/>
        </p:nvSpPr>
        <p:spPr>
          <a:xfrm>
            <a:off x="658368" y="5998464"/>
            <a:ext cx="0" cy="402336"/>
          </a:xfrm>
          <a:prstGeom prst="line">
            <a:avLst/>
          </a:prstGeom>
          <a:noFill/>
          <a:ln w="9525">
            <a:solidFill>
              <a:srgbClr val="9A9A9A"/>
            </a:solidFill>
            <a:prstDash val="solid"/>
          </a:ln>
        </p:spPr>
      </p:sp>
      <p:sp>
        <p:nvSpPr>
          <p:cNvPr id="6" name="Shape 4"/>
          <p:cNvSpPr/>
          <p:nvPr/>
        </p:nvSpPr>
        <p:spPr>
          <a:xfrm>
            <a:off x="11503152" y="457200"/>
            <a:ext cx="0" cy="402336"/>
          </a:xfrm>
          <a:prstGeom prst="line">
            <a:avLst/>
          </a:prstGeom>
          <a:noFill/>
          <a:ln w="9525">
            <a:solidFill>
              <a:srgbClr val="9A9A9A"/>
            </a:solidFill>
            <a:prstDash val="solid"/>
          </a:ln>
        </p:spPr>
      </p:sp>
      <p:sp>
        <p:nvSpPr>
          <p:cNvPr id="7" name="Shape 5"/>
          <p:cNvSpPr/>
          <p:nvPr/>
        </p:nvSpPr>
        <p:spPr>
          <a:xfrm>
            <a:off x="11503152" y="5998464"/>
            <a:ext cx="0" cy="402336"/>
          </a:xfrm>
          <a:prstGeom prst="line">
            <a:avLst/>
          </a:prstGeom>
          <a:noFill/>
          <a:ln w="9525">
            <a:solidFill>
              <a:srgbClr val="9A9A9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6B6B6B"/>
                </a:solidFill>
                <a:latin typeface="Arial" pitchFamily="34" charset="0"/>
                <a:ea typeface="Arial" pitchFamily="34" charset="-122"/>
                <a:cs typeface="Arial" pitchFamily="34" charset="-120"/>
              </a:rPr>
              <a:t>ÜÇÜNCÜ TARAF KANIT</a:t>
            </a:r>
            <a:endParaRPr lang="en-US" sz="1100" dirty="0"/>
          </a:p>
        </p:txBody>
      </p:sp>
      <p:sp>
        <p:nvSpPr>
          <p:cNvPr id="9" name="Text 7"/>
          <p:cNvSpPr txBox="1"/>
          <p:nvPr/>
        </p:nvSpPr>
        <p:spPr>
          <a:xfrm>
            <a:off x="822960" y="1188720"/>
            <a:ext cx="10515600" cy="731520"/>
          </a:xfrm>
          <a:prstGeom prst="rect">
            <a:avLst/>
          </a:prstGeom>
          <a:noFill/>
          <a:ln/>
        </p:spPr>
        <p:txBody>
          <a:bodyPr wrap="square" lIns="0" tIns="0" rIns="0" bIns="0" rtlCol="0" anchor="ctr"/>
          <a:lstStyle/>
          <a:p>
            <a:pPr algn="ctr" indent="0" marL="0">
              <a:buNone/>
            </a:pPr>
            <a:r>
              <a:rPr lang="en-US" sz="2800" dirty="0">
                <a:solidFill>
                  <a:srgbClr val="111111"/>
                </a:solidFill>
                <a:latin typeface="Arial" pitchFamily="34" charset="0"/>
                <a:ea typeface="Arial" pitchFamily="34" charset="-122"/>
                <a:cs typeface="Arial" pitchFamily="34" charset="-120"/>
              </a:rPr>
              <a:t>Size değil, </a:t>
            </a:r>
            <a:pPr algn="ctr" indent="0" marL="0">
              <a:buNone/>
            </a:pPr>
            <a:r>
              <a:rPr lang="en-US" sz="2800" b="1" i="1" dirty="0">
                <a:solidFill>
                  <a:srgbClr val="6D4AE0"/>
                </a:solidFill>
                <a:latin typeface="Cambria" pitchFamily="34" charset="0"/>
                <a:ea typeface="Cambria" pitchFamily="34" charset="-122"/>
                <a:cs typeface="Cambria" pitchFamily="34" charset="-120"/>
              </a:rPr>
              <a:t>sizden bahsedenlere</a:t>
            </a:r>
            <a:pPr algn="ctr" indent="0" marL="0">
              <a:buNone/>
            </a:pPr>
            <a:r>
              <a:rPr lang="en-US" sz="2800" dirty="0">
                <a:solidFill>
                  <a:srgbClr val="111111"/>
                </a:solidFill>
                <a:latin typeface="Arial" pitchFamily="34" charset="0"/>
                <a:ea typeface="Arial" pitchFamily="34" charset="-122"/>
                <a:cs typeface="Arial" pitchFamily="34" charset="-120"/>
              </a:rPr>
              <a:t> güveniyorlar</a:t>
            </a:r>
            <a:endParaRPr lang="en-US" sz="2800" dirty="0"/>
          </a:p>
        </p:txBody>
      </p:sp>
      <p:sp>
        <p:nvSpPr>
          <p:cNvPr id="10" name="Shape 8"/>
          <p:cNvSpPr/>
          <p:nvPr/>
        </p:nvSpPr>
        <p:spPr>
          <a:xfrm>
            <a:off x="868680" y="1874520"/>
            <a:ext cx="6400800" cy="0"/>
          </a:xfrm>
          <a:prstGeom prst="line">
            <a:avLst/>
          </a:prstGeom>
          <a:noFill/>
          <a:ln w="9525">
            <a:solidFill>
              <a:srgbClr val="C2C2C2"/>
            </a:solidFill>
            <a:prstDash val="dash"/>
          </a:ln>
        </p:spPr>
      </p:sp>
      <p:sp>
        <p:nvSpPr>
          <p:cNvPr id="11" name="Text 9"/>
          <p:cNvSpPr txBox="1"/>
          <p:nvPr/>
        </p:nvSpPr>
        <p:spPr>
          <a:xfrm>
            <a:off x="914400" y="1874520"/>
            <a:ext cx="2651760" cy="777240"/>
          </a:xfrm>
          <a:prstGeom prst="rect">
            <a:avLst/>
          </a:prstGeom>
          <a:noFill/>
          <a:ln/>
        </p:spPr>
        <p:txBody>
          <a:bodyPr wrap="square" lIns="0" tIns="0" rIns="0" bIns="0" rtlCol="0" anchor="ctr"/>
          <a:lstStyle/>
          <a:p>
            <a:pPr indent="0" marL="0">
              <a:buNone/>
            </a:pPr>
            <a:r>
              <a:rPr lang="en-US" sz="1800" b="1" i="1" dirty="0">
                <a:solidFill>
                  <a:srgbClr val="222222"/>
                </a:solidFill>
                <a:latin typeface="Cambria" pitchFamily="34" charset="0"/>
                <a:ea typeface="Cambria" pitchFamily="34" charset="-122"/>
                <a:cs typeface="Cambria" pitchFamily="34" charset="-120"/>
              </a:rPr>
              <a:t>Reddit ve LinkedIn</a:t>
            </a:r>
            <a:endParaRPr lang="en-US" sz="1800" dirty="0"/>
          </a:p>
        </p:txBody>
      </p:sp>
      <p:sp>
        <p:nvSpPr>
          <p:cNvPr id="12" name="Text 10"/>
          <p:cNvSpPr txBox="1"/>
          <p:nvPr/>
        </p:nvSpPr>
        <p:spPr>
          <a:xfrm>
            <a:off x="3611880" y="1874520"/>
            <a:ext cx="3611880" cy="777240"/>
          </a:xfrm>
          <a:prstGeom prst="rect">
            <a:avLst/>
          </a:prstGeom>
          <a:noFill/>
          <a:ln/>
        </p:spPr>
        <p:txBody>
          <a:bodyPr wrap="square" lIns="0" tIns="0" rIns="0" bIns="0" rtlCol="0" anchor="ctr"/>
          <a:lstStyle/>
          <a:p>
            <a:pPr indent="0" marL="0">
              <a:buNone/>
            </a:pPr>
            <a:r>
              <a:rPr lang="en-US" sz="1500" dirty="0">
                <a:solidFill>
                  <a:srgbClr val="333333"/>
                </a:solidFill>
                <a:latin typeface="Arial" pitchFamily="34" charset="0"/>
                <a:ea typeface="Arial" pitchFamily="34" charset="-122"/>
                <a:cs typeface="Arial" pitchFamily="34" charset="-120"/>
              </a:rPr>
              <a:t>Yapay zekâların en çok kaynak gösterdiği iki site</a:t>
            </a:r>
            <a:endParaRPr lang="en-US" sz="1500" dirty="0"/>
          </a:p>
        </p:txBody>
      </p:sp>
      <p:sp>
        <p:nvSpPr>
          <p:cNvPr id="13" name="Shape 11"/>
          <p:cNvSpPr/>
          <p:nvPr/>
        </p:nvSpPr>
        <p:spPr>
          <a:xfrm>
            <a:off x="868680" y="2651760"/>
            <a:ext cx="6400800" cy="0"/>
          </a:xfrm>
          <a:prstGeom prst="line">
            <a:avLst/>
          </a:prstGeom>
          <a:noFill/>
          <a:ln w="9525">
            <a:solidFill>
              <a:srgbClr val="C2C2C2"/>
            </a:solidFill>
            <a:prstDash val="dash"/>
          </a:ln>
        </p:spPr>
      </p:sp>
      <p:sp>
        <p:nvSpPr>
          <p:cNvPr id="14" name="Text 12"/>
          <p:cNvSpPr txBox="1"/>
          <p:nvPr/>
        </p:nvSpPr>
        <p:spPr>
          <a:xfrm>
            <a:off x="914400" y="2651760"/>
            <a:ext cx="2651760" cy="777240"/>
          </a:xfrm>
          <a:prstGeom prst="rect">
            <a:avLst/>
          </a:prstGeom>
          <a:noFill/>
          <a:ln/>
        </p:spPr>
        <p:txBody>
          <a:bodyPr wrap="square" lIns="0" tIns="0" rIns="0" bIns="0" rtlCol="0" anchor="ctr"/>
          <a:lstStyle/>
          <a:p>
            <a:pPr indent="0" marL="0">
              <a:buNone/>
            </a:pPr>
            <a:r>
              <a:rPr lang="en-US" sz="1800" b="1" i="1" dirty="0">
                <a:solidFill>
                  <a:srgbClr val="222222"/>
                </a:solidFill>
                <a:latin typeface="Cambria" pitchFamily="34" charset="0"/>
                <a:ea typeface="Cambria" pitchFamily="34" charset="-122"/>
                <a:cs typeface="Cambria" pitchFamily="34" charset="-120"/>
              </a:rPr>
              <a:t>YouTube</a:t>
            </a:r>
            <a:endParaRPr lang="en-US" sz="1800" dirty="0"/>
          </a:p>
        </p:txBody>
      </p:sp>
      <p:sp>
        <p:nvSpPr>
          <p:cNvPr id="15" name="Text 13"/>
          <p:cNvSpPr txBox="1"/>
          <p:nvPr/>
        </p:nvSpPr>
        <p:spPr>
          <a:xfrm>
            <a:off x="3611880" y="2651760"/>
            <a:ext cx="3611880" cy="777240"/>
          </a:xfrm>
          <a:prstGeom prst="rect">
            <a:avLst/>
          </a:prstGeom>
          <a:noFill/>
          <a:ln/>
        </p:spPr>
        <p:txBody>
          <a:bodyPr wrap="square" lIns="0" tIns="0" rIns="0" bIns="0" rtlCol="0" anchor="ctr"/>
          <a:lstStyle/>
          <a:p>
            <a:pPr indent="0" marL="0">
              <a:buNone/>
            </a:pPr>
            <a:r>
              <a:rPr lang="en-US" sz="1500" dirty="0">
                <a:solidFill>
                  <a:srgbClr val="333333"/>
                </a:solidFill>
                <a:latin typeface="Arial" pitchFamily="34" charset="0"/>
                <a:ea typeface="Arial" pitchFamily="34" charset="-122"/>
                <a:cs typeface="Arial" pitchFamily="34" charset="-120"/>
              </a:rPr>
              <a:t>Google'ın bütün ürünlerinde ikinci sırada</a:t>
            </a:r>
            <a:endParaRPr lang="en-US" sz="1500" dirty="0"/>
          </a:p>
        </p:txBody>
      </p:sp>
      <p:sp>
        <p:nvSpPr>
          <p:cNvPr id="16" name="Shape 14"/>
          <p:cNvSpPr/>
          <p:nvPr/>
        </p:nvSpPr>
        <p:spPr>
          <a:xfrm>
            <a:off x="868680" y="3429000"/>
            <a:ext cx="6400800" cy="0"/>
          </a:xfrm>
          <a:prstGeom prst="line">
            <a:avLst/>
          </a:prstGeom>
          <a:noFill/>
          <a:ln w="9525">
            <a:solidFill>
              <a:srgbClr val="C2C2C2"/>
            </a:solidFill>
            <a:prstDash val="dash"/>
          </a:ln>
        </p:spPr>
      </p:sp>
      <p:sp>
        <p:nvSpPr>
          <p:cNvPr id="17" name="Text 15"/>
          <p:cNvSpPr txBox="1"/>
          <p:nvPr/>
        </p:nvSpPr>
        <p:spPr>
          <a:xfrm>
            <a:off x="914400" y="3429000"/>
            <a:ext cx="2651760" cy="777240"/>
          </a:xfrm>
          <a:prstGeom prst="rect">
            <a:avLst/>
          </a:prstGeom>
          <a:noFill/>
          <a:ln/>
        </p:spPr>
        <p:txBody>
          <a:bodyPr wrap="square" lIns="0" tIns="0" rIns="0" bIns="0" rtlCol="0" anchor="ctr"/>
          <a:lstStyle/>
          <a:p>
            <a:pPr indent="0" marL="0">
              <a:buNone/>
            </a:pPr>
            <a:r>
              <a:rPr lang="en-US" sz="1800" b="1" i="1" dirty="0">
                <a:solidFill>
                  <a:srgbClr val="222222"/>
                </a:solidFill>
                <a:latin typeface="Cambria" pitchFamily="34" charset="0"/>
                <a:ea typeface="Cambria" pitchFamily="34" charset="-122"/>
                <a:cs typeface="Cambria" pitchFamily="34" charset="-120"/>
              </a:rPr>
              <a:t>Trustpilot ve G2</a:t>
            </a:r>
            <a:endParaRPr lang="en-US" sz="1800" dirty="0"/>
          </a:p>
        </p:txBody>
      </p:sp>
      <p:sp>
        <p:nvSpPr>
          <p:cNvPr id="18" name="Text 16"/>
          <p:cNvSpPr txBox="1"/>
          <p:nvPr/>
        </p:nvSpPr>
        <p:spPr>
          <a:xfrm>
            <a:off x="3611880" y="3429000"/>
            <a:ext cx="3611880" cy="777240"/>
          </a:xfrm>
          <a:prstGeom prst="rect">
            <a:avLst/>
          </a:prstGeom>
          <a:noFill/>
          <a:ln/>
        </p:spPr>
        <p:txBody>
          <a:bodyPr wrap="square" lIns="0" tIns="0" rIns="0" bIns="0" rtlCol="0" anchor="ctr"/>
          <a:lstStyle/>
          <a:p>
            <a:pPr indent="0" marL="0">
              <a:buNone/>
            </a:pPr>
            <a:r>
              <a:rPr lang="en-US" sz="1500" dirty="0">
                <a:solidFill>
                  <a:srgbClr val="333333"/>
                </a:solidFill>
                <a:latin typeface="Arial" pitchFamily="34" charset="0"/>
                <a:ea typeface="Arial" pitchFamily="34" charset="-122"/>
                <a:cs typeface="Arial" pitchFamily="34" charset="-120"/>
              </a:rPr>
              <a:t>Yorum siteleri hiç bu kadar önemli olmamıştı</a:t>
            </a:r>
            <a:endParaRPr lang="en-US" sz="1500" dirty="0"/>
          </a:p>
        </p:txBody>
      </p:sp>
      <p:sp>
        <p:nvSpPr>
          <p:cNvPr id="19" name="Shape 17"/>
          <p:cNvSpPr/>
          <p:nvPr/>
        </p:nvSpPr>
        <p:spPr>
          <a:xfrm>
            <a:off x="868680" y="4206240"/>
            <a:ext cx="6400800" cy="0"/>
          </a:xfrm>
          <a:prstGeom prst="line">
            <a:avLst/>
          </a:prstGeom>
          <a:noFill/>
          <a:ln w="9525">
            <a:solidFill>
              <a:srgbClr val="C2C2C2"/>
            </a:solidFill>
            <a:prstDash val="dash"/>
          </a:ln>
        </p:spPr>
      </p:sp>
      <p:sp>
        <p:nvSpPr>
          <p:cNvPr id="20" name="Text 18"/>
          <p:cNvSpPr txBox="1"/>
          <p:nvPr/>
        </p:nvSpPr>
        <p:spPr>
          <a:xfrm>
            <a:off x="914400" y="4206240"/>
            <a:ext cx="2651760" cy="777240"/>
          </a:xfrm>
          <a:prstGeom prst="rect">
            <a:avLst/>
          </a:prstGeom>
          <a:noFill/>
          <a:ln/>
        </p:spPr>
        <p:txBody>
          <a:bodyPr wrap="square" lIns="0" tIns="0" rIns="0" bIns="0" rtlCol="0" anchor="ctr"/>
          <a:lstStyle/>
          <a:p>
            <a:pPr indent="0" marL="0">
              <a:buNone/>
            </a:pPr>
            <a:r>
              <a:rPr lang="en-US" sz="1800" b="1" i="1" dirty="0">
                <a:solidFill>
                  <a:srgbClr val="6D4AE0"/>
                </a:solidFill>
                <a:latin typeface="Cambria" pitchFamily="34" charset="0"/>
                <a:ea typeface="Cambria" pitchFamily="34" charset="-122"/>
                <a:cs typeface="Cambria" pitchFamily="34" charset="-120"/>
              </a:rPr>
              <a:t>Büyük gazeteler</a:t>
            </a:r>
            <a:endParaRPr lang="en-US" sz="1800" dirty="0"/>
          </a:p>
        </p:txBody>
      </p:sp>
      <p:sp>
        <p:nvSpPr>
          <p:cNvPr id="21" name="Text 19"/>
          <p:cNvSpPr txBox="1"/>
          <p:nvPr/>
        </p:nvSpPr>
        <p:spPr>
          <a:xfrm>
            <a:off x="3611880" y="4206240"/>
            <a:ext cx="3611880" cy="777240"/>
          </a:xfrm>
          <a:prstGeom prst="rect">
            <a:avLst/>
          </a:prstGeom>
          <a:noFill/>
          <a:ln/>
        </p:spPr>
        <p:txBody>
          <a:bodyPr wrap="square" lIns="0" tIns="0" rIns="0" bIns="0" rtlCol="0" anchor="ctr"/>
          <a:lstStyle/>
          <a:p>
            <a:pPr indent="0" marL="0">
              <a:buNone/>
            </a:pPr>
            <a:r>
              <a:rPr lang="en-US" sz="1500" dirty="0">
                <a:solidFill>
                  <a:srgbClr val="333333"/>
                </a:solidFill>
                <a:latin typeface="Arial" pitchFamily="34" charset="0"/>
                <a:ea typeface="Arial" pitchFamily="34" charset="-122"/>
                <a:cs typeface="Arial" pitchFamily="34" charset="-120"/>
              </a:rPr>
              <a:t>Bütün kaynakların %3'ünden azı; çünkü botları engelliyorlar</a:t>
            </a:r>
            <a:endParaRPr lang="en-US" sz="1500" dirty="0"/>
          </a:p>
        </p:txBody>
      </p:sp>
      <p:sp>
        <p:nvSpPr>
          <p:cNvPr id="22" name="Shape 20"/>
          <p:cNvSpPr/>
          <p:nvPr/>
        </p:nvSpPr>
        <p:spPr>
          <a:xfrm>
            <a:off x="868680" y="4983480"/>
            <a:ext cx="6400800" cy="0"/>
          </a:xfrm>
          <a:prstGeom prst="line">
            <a:avLst/>
          </a:prstGeom>
          <a:noFill/>
          <a:ln w="9525">
            <a:solidFill>
              <a:srgbClr val="C2C2C2"/>
            </a:solidFill>
            <a:prstDash val="dash"/>
          </a:ln>
        </p:spPr>
      </p:sp>
      <p:sp>
        <p:nvSpPr>
          <p:cNvPr id="23" name="Shape 21"/>
          <p:cNvSpPr/>
          <p:nvPr/>
        </p:nvSpPr>
        <p:spPr>
          <a:xfrm>
            <a:off x="7543800" y="1874520"/>
            <a:ext cx="3749040" cy="1965960"/>
          </a:xfrm>
          <a:prstGeom prst="roundRect">
            <a:avLst>
              <a:gd name="adj" fmla="val 1860"/>
            </a:avLst>
          </a:prstGeom>
          <a:solidFill>
            <a:srgbClr val="E4E4E4"/>
          </a:solidFill>
          <a:ln w="9525">
            <a:solidFill>
              <a:srgbClr val="C2C2C2"/>
            </a:solidFill>
            <a:prstDash val="solid"/>
          </a:ln>
        </p:spPr>
      </p:sp>
      <p:sp>
        <p:nvSpPr>
          <p:cNvPr id="24" name="Text 22"/>
          <p:cNvSpPr txBox="1"/>
          <p:nvPr/>
        </p:nvSpPr>
        <p:spPr>
          <a:xfrm>
            <a:off x="7772400" y="1993392"/>
            <a:ext cx="3383280" cy="256032"/>
          </a:xfrm>
          <a:prstGeom prst="rect">
            <a:avLst/>
          </a:prstGeom>
          <a:noFill/>
          <a:ln/>
        </p:spPr>
        <p:txBody>
          <a:bodyPr wrap="square" lIns="0" tIns="0" rIns="0" bIns="0" rtlCol="0" anchor="ctr"/>
          <a:lstStyle/>
          <a:p>
            <a:pPr indent="0" marL="0">
              <a:buNone/>
            </a:pPr>
            <a:r>
              <a:rPr lang="en-US" sz="1100" spc="240" kern="0" dirty="0">
                <a:solidFill>
                  <a:srgbClr val="777777"/>
                </a:solidFill>
                <a:latin typeface="Arial" pitchFamily="34" charset="0"/>
                <a:ea typeface="Arial" pitchFamily="34" charset="-122"/>
                <a:cs typeface="Arial" pitchFamily="34" charset="-120"/>
              </a:rPr>
              <a:t>KÖTÜ ALGI KARTOPU GİBİ BÜYÜR</a:t>
            </a:r>
            <a:endParaRPr lang="en-US" sz="1100" dirty="0"/>
          </a:p>
        </p:txBody>
      </p:sp>
      <p:sp>
        <p:nvSpPr>
          <p:cNvPr id="25" name="Text 23"/>
          <p:cNvSpPr txBox="1"/>
          <p:nvPr/>
        </p:nvSpPr>
        <p:spPr>
          <a:xfrm>
            <a:off x="7772400" y="2286000"/>
            <a:ext cx="3337560" cy="1508760"/>
          </a:xfrm>
          <a:prstGeom prst="rect">
            <a:avLst/>
          </a:prstGeom>
          <a:noFill/>
          <a:ln/>
        </p:spPr>
        <p:txBody>
          <a:bodyPr wrap="square" lIns="0" tIns="0" rIns="0" bIns="0" rtlCol="0" anchor="t"/>
          <a:lstStyle/>
          <a:p>
            <a:pPr indent="0" marL="0">
              <a:buNone/>
            </a:pPr>
            <a:r>
              <a:rPr lang="en-US" sz="1350" dirty="0">
                <a:solidFill>
                  <a:srgbClr val="333333"/>
                </a:solidFill>
                <a:latin typeface="Arial" pitchFamily="34" charset="0"/>
                <a:ea typeface="Arial" pitchFamily="34" charset="-122"/>
                <a:cs typeface="Arial" pitchFamily="34" charset="-120"/>
              </a:rPr>
              <a:t>Birkaç olumsuz yorum yapay zekâya giriyor, yapay zekâ bunu tekrar ediyor, okuyan herkes aynısını yazıyor. Kızmak yerine o bilgiyi besleyen kaynağı bulup düzeltin.</a:t>
            </a:r>
            <a:endParaRPr lang="en-US" sz="1350" dirty="0"/>
          </a:p>
        </p:txBody>
      </p:sp>
      <p:sp>
        <p:nvSpPr>
          <p:cNvPr id="26" name="Shape 24"/>
          <p:cNvSpPr/>
          <p:nvPr/>
        </p:nvSpPr>
        <p:spPr>
          <a:xfrm>
            <a:off x="7543800" y="3977640"/>
            <a:ext cx="3749040" cy="1371600"/>
          </a:xfrm>
          <a:prstGeom prst="roundRect">
            <a:avLst>
              <a:gd name="adj" fmla="val 2667"/>
            </a:avLst>
          </a:prstGeom>
          <a:solidFill>
            <a:srgbClr val="E2DCF7"/>
          </a:solidFill>
          <a:ln w="9525">
            <a:solidFill>
              <a:srgbClr val="6D4AE0"/>
            </a:solidFill>
            <a:prstDash val="solid"/>
          </a:ln>
        </p:spPr>
      </p:sp>
      <p:sp>
        <p:nvSpPr>
          <p:cNvPr id="27" name="Text 25"/>
          <p:cNvSpPr txBox="1"/>
          <p:nvPr/>
        </p:nvSpPr>
        <p:spPr>
          <a:xfrm>
            <a:off x="7772400" y="4096512"/>
            <a:ext cx="3383280" cy="256032"/>
          </a:xfrm>
          <a:prstGeom prst="rect">
            <a:avLst/>
          </a:prstGeom>
          <a:noFill/>
          <a:ln/>
        </p:spPr>
        <p:txBody>
          <a:bodyPr wrap="square" lIns="0" tIns="0" rIns="0" bIns="0" rtlCol="0" anchor="ctr"/>
          <a:lstStyle/>
          <a:p>
            <a:pPr indent="0" marL="0">
              <a:buNone/>
            </a:pPr>
            <a:r>
              <a:rPr lang="en-US" sz="1100" spc="240" kern="0" dirty="0">
                <a:solidFill>
                  <a:srgbClr val="6D4AE0"/>
                </a:solidFill>
                <a:latin typeface="Arial" pitchFamily="34" charset="0"/>
                <a:ea typeface="Arial" pitchFamily="34" charset="-122"/>
                <a:cs typeface="Arial" pitchFamily="34" charset="-120"/>
              </a:rPr>
              <a:t>BİZİM İÇİN ANLAMI</a:t>
            </a:r>
            <a:endParaRPr lang="en-US" sz="1100" dirty="0"/>
          </a:p>
        </p:txBody>
      </p:sp>
      <p:sp>
        <p:nvSpPr>
          <p:cNvPr id="28" name="Text 26"/>
          <p:cNvSpPr txBox="1"/>
          <p:nvPr/>
        </p:nvSpPr>
        <p:spPr>
          <a:xfrm>
            <a:off x="7772400" y="4389120"/>
            <a:ext cx="3337560" cy="914400"/>
          </a:xfrm>
          <a:prstGeom prst="rect">
            <a:avLst/>
          </a:prstGeom>
          <a:noFill/>
          <a:ln/>
        </p:spPr>
        <p:txBody>
          <a:bodyPr wrap="square" lIns="0" tIns="0" rIns="0" bIns="0" rtlCol="0" anchor="t"/>
          <a:lstStyle/>
          <a:p>
            <a:pPr indent="0" marL="0">
              <a:buNone/>
            </a:pPr>
            <a:r>
              <a:rPr lang="en-US" sz="1350" b="1" dirty="0">
                <a:solidFill>
                  <a:srgbClr val="2A1C6B"/>
                </a:solidFill>
                <a:latin typeface="Arial" pitchFamily="34" charset="0"/>
                <a:ea typeface="Arial" pitchFamily="34" charset="-122"/>
                <a:cs typeface="Arial" pitchFamily="34" charset="-120"/>
              </a:rPr>
              <a:t>Sektörünüzün Almanca yayınında çıkmak, büyük bir gazetede çıkmaktan değerli. Fabrika müdürünün LinkedIn yazısı, broşürden etkili.</a:t>
            </a:r>
            <a:endParaRPr lang="en-US" sz="1350" dirty="0"/>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name="Slide 7">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3A3A3A"/>
            </a:solidFill>
            <a:prstDash val="solid"/>
          </a:ln>
        </p:spPr>
      </p:sp>
      <p:sp>
        <p:nvSpPr>
          <p:cNvPr id="3" name="Shape 1"/>
          <p:cNvSpPr/>
          <p:nvPr/>
        </p:nvSpPr>
        <p:spPr>
          <a:xfrm>
            <a:off x="658368" y="6199632"/>
            <a:ext cx="10844784" cy="0"/>
          </a:xfrm>
          <a:prstGeom prst="line">
            <a:avLst/>
          </a:prstGeom>
          <a:noFill/>
          <a:ln w="9525">
            <a:solidFill>
              <a:srgbClr val="3A3A3A"/>
            </a:solidFill>
            <a:prstDash val="solid"/>
          </a:ln>
        </p:spPr>
      </p:sp>
      <p:sp>
        <p:nvSpPr>
          <p:cNvPr id="4" name="Shape 2"/>
          <p:cNvSpPr/>
          <p:nvPr/>
        </p:nvSpPr>
        <p:spPr>
          <a:xfrm>
            <a:off x="658368" y="457200"/>
            <a:ext cx="0" cy="402336"/>
          </a:xfrm>
          <a:prstGeom prst="line">
            <a:avLst/>
          </a:prstGeom>
          <a:noFill/>
          <a:ln w="9525">
            <a:solidFill>
              <a:srgbClr val="3A3A3A"/>
            </a:solidFill>
            <a:prstDash val="solid"/>
          </a:ln>
        </p:spPr>
      </p:sp>
      <p:sp>
        <p:nvSpPr>
          <p:cNvPr id="5" name="Shape 3"/>
          <p:cNvSpPr/>
          <p:nvPr/>
        </p:nvSpPr>
        <p:spPr>
          <a:xfrm>
            <a:off x="658368" y="5998464"/>
            <a:ext cx="0" cy="402336"/>
          </a:xfrm>
          <a:prstGeom prst="line">
            <a:avLst/>
          </a:prstGeom>
          <a:noFill/>
          <a:ln w="9525">
            <a:solidFill>
              <a:srgbClr val="3A3A3A"/>
            </a:solidFill>
            <a:prstDash val="solid"/>
          </a:ln>
        </p:spPr>
      </p:sp>
      <p:sp>
        <p:nvSpPr>
          <p:cNvPr id="6" name="Shape 4"/>
          <p:cNvSpPr/>
          <p:nvPr/>
        </p:nvSpPr>
        <p:spPr>
          <a:xfrm>
            <a:off x="11503152" y="457200"/>
            <a:ext cx="0" cy="402336"/>
          </a:xfrm>
          <a:prstGeom prst="line">
            <a:avLst/>
          </a:prstGeom>
          <a:noFill/>
          <a:ln w="9525">
            <a:solidFill>
              <a:srgbClr val="3A3A3A"/>
            </a:solidFill>
            <a:prstDash val="solid"/>
          </a:ln>
        </p:spPr>
      </p:sp>
      <p:sp>
        <p:nvSpPr>
          <p:cNvPr id="7" name="Shape 5"/>
          <p:cNvSpPr/>
          <p:nvPr/>
        </p:nvSpPr>
        <p:spPr>
          <a:xfrm>
            <a:off x="11503152" y="5998464"/>
            <a:ext cx="0" cy="402336"/>
          </a:xfrm>
          <a:prstGeom prst="line">
            <a:avLst/>
          </a:prstGeom>
          <a:noFill/>
          <a:ln w="9525">
            <a:solidFill>
              <a:srgbClr val="3A3A3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8A8A8A"/>
                </a:solidFill>
                <a:latin typeface="Arial" pitchFamily="34" charset="0"/>
                <a:ea typeface="Arial" pitchFamily="34" charset="-122"/>
                <a:cs typeface="Arial" pitchFamily="34" charset="-120"/>
              </a:rPr>
              <a:t>KİŞİSELLEŞTİRİLMİŞ ARAMA NE DEĞİŞTİRİYOR</a:t>
            </a:r>
            <a:endParaRPr lang="en-US" sz="1100" dirty="0"/>
          </a:p>
        </p:txBody>
      </p:sp>
      <p:sp>
        <p:nvSpPr>
          <p:cNvPr id="9" name="Text 7"/>
          <p:cNvSpPr txBox="1"/>
          <p:nvPr/>
        </p:nvSpPr>
        <p:spPr>
          <a:xfrm>
            <a:off x="822960" y="1188720"/>
            <a:ext cx="10515600" cy="731520"/>
          </a:xfrm>
          <a:prstGeom prst="rect">
            <a:avLst/>
          </a:prstGeom>
          <a:noFill/>
          <a:ln/>
        </p:spPr>
        <p:txBody>
          <a:bodyPr wrap="square" lIns="0" tIns="0" rIns="0" bIns="0" rtlCol="0" anchor="ctr"/>
          <a:lstStyle/>
          <a:p>
            <a:pPr algn="ctr" indent="0" marL="0">
              <a:buNone/>
            </a:pPr>
            <a:r>
              <a:rPr lang="en-US" sz="3400" dirty="0">
                <a:solidFill>
                  <a:srgbClr val="FFFFFF"/>
                </a:solidFill>
                <a:latin typeface="Arial" pitchFamily="34" charset="0"/>
                <a:ea typeface="Arial" pitchFamily="34" charset="-122"/>
                <a:cs typeface="Arial" pitchFamily="34" charset="-120"/>
              </a:rPr>
              <a:t>Üç cümle, </a:t>
            </a:r>
            <a:pPr algn="ctr" indent="0" marL="0">
              <a:buNone/>
            </a:pPr>
            <a:r>
              <a:rPr lang="en-US" sz="3400" b="1" i="1" dirty="0">
                <a:solidFill>
                  <a:srgbClr val="A78BFA"/>
                </a:solidFill>
                <a:latin typeface="Cambria" pitchFamily="34" charset="0"/>
                <a:ea typeface="Cambria" pitchFamily="34" charset="-122"/>
                <a:cs typeface="Cambria" pitchFamily="34" charset="-120"/>
              </a:rPr>
              <a:t>üç değişim</a:t>
            </a:r>
            <a:endParaRPr lang="en-US" sz="3400" dirty="0"/>
          </a:p>
        </p:txBody>
      </p:sp>
      <p:sp>
        <p:nvSpPr>
          <p:cNvPr id="10" name="Shape 8"/>
          <p:cNvSpPr/>
          <p:nvPr/>
        </p:nvSpPr>
        <p:spPr>
          <a:xfrm>
            <a:off x="868680" y="1920240"/>
            <a:ext cx="10424160" cy="0"/>
          </a:xfrm>
          <a:prstGeom prst="line">
            <a:avLst/>
          </a:prstGeom>
          <a:noFill/>
          <a:ln w="9525">
            <a:solidFill>
              <a:srgbClr val="3A3A3A"/>
            </a:solidFill>
            <a:prstDash val="dash"/>
          </a:ln>
        </p:spPr>
      </p:sp>
      <p:sp>
        <p:nvSpPr>
          <p:cNvPr id="11" name="Text 9"/>
          <p:cNvSpPr txBox="1"/>
          <p:nvPr/>
        </p:nvSpPr>
        <p:spPr>
          <a:xfrm>
            <a:off x="914400" y="1920240"/>
            <a:ext cx="4937760" cy="960120"/>
          </a:xfrm>
          <a:prstGeom prst="rect">
            <a:avLst/>
          </a:prstGeom>
          <a:noFill/>
          <a:ln/>
        </p:spPr>
        <p:txBody>
          <a:bodyPr wrap="square" lIns="0" tIns="0" rIns="0" bIns="0" rtlCol="0" anchor="ctr"/>
          <a:lstStyle/>
          <a:p>
            <a:pPr indent="0" marL="0">
              <a:buNone/>
            </a:pPr>
            <a:r>
              <a:rPr lang="en-US" sz="1800" b="1" dirty="0">
                <a:solidFill>
                  <a:srgbClr val="FFFFFF"/>
                </a:solidFill>
                <a:latin typeface="Arial" pitchFamily="34" charset="0"/>
                <a:ea typeface="Arial" pitchFamily="34" charset="-122"/>
                <a:cs typeface="Arial" pitchFamily="34" charset="-120"/>
              </a:rPr>
              <a:t>Web sitesi artık vitrin değil.</a:t>
            </a:r>
            <a:endParaRPr lang="en-US" sz="1800" dirty="0"/>
          </a:p>
        </p:txBody>
      </p:sp>
      <p:sp>
        <p:nvSpPr>
          <p:cNvPr id="12" name="Text 10"/>
          <p:cNvSpPr txBox="1"/>
          <p:nvPr/>
        </p:nvSpPr>
        <p:spPr>
          <a:xfrm>
            <a:off x="6080760" y="1920240"/>
            <a:ext cx="5166360" cy="960120"/>
          </a:xfrm>
          <a:prstGeom prst="rect">
            <a:avLst/>
          </a:prstGeom>
          <a:noFill/>
          <a:ln/>
        </p:spPr>
        <p:txBody>
          <a:bodyPr wrap="square" lIns="0" tIns="0" rIns="0" bIns="0" rtlCol="0" anchor="ctr"/>
          <a:lstStyle/>
          <a:p>
            <a:pPr indent="0" marL="0">
              <a:buNone/>
            </a:pPr>
            <a:r>
              <a:rPr lang="en-US" sz="1450" dirty="0">
                <a:solidFill>
                  <a:srgbClr val="BBBBBB"/>
                </a:solidFill>
                <a:latin typeface="Arial" pitchFamily="34" charset="0"/>
                <a:ea typeface="Arial" pitchFamily="34" charset="-122"/>
                <a:cs typeface="Arial" pitchFamily="34" charset="-120"/>
              </a:rPr>
              <a:t>Önemli olan iletişim ve pazarlama. Site, ajanın okuduğu bir bilgi kaynağına dönüştü.</a:t>
            </a:r>
            <a:endParaRPr lang="en-US" sz="1450" dirty="0"/>
          </a:p>
        </p:txBody>
      </p:sp>
      <p:sp>
        <p:nvSpPr>
          <p:cNvPr id="13" name="Shape 11"/>
          <p:cNvSpPr/>
          <p:nvPr/>
        </p:nvSpPr>
        <p:spPr>
          <a:xfrm>
            <a:off x="868680" y="2880360"/>
            <a:ext cx="10424160" cy="0"/>
          </a:xfrm>
          <a:prstGeom prst="line">
            <a:avLst/>
          </a:prstGeom>
          <a:noFill/>
          <a:ln w="9525">
            <a:solidFill>
              <a:srgbClr val="3A3A3A"/>
            </a:solidFill>
            <a:prstDash val="dash"/>
          </a:ln>
        </p:spPr>
      </p:sp>
      <p:sp>
        <p:nvSpPr>
          <p:cNvPr id="14" name="Text 12"/>
          <p:cNvSpPr txBox="1"/>
          <p:nvPr/>
        </p:nvSpPr>
        <p:spPr>
          <a:xfrm>
            <a:off x="914400" y="2880360"/>
            <a:ext cx="4937760" cy="960120"/>
          </a:xfrm>
          <a:prstGeom prst="rect">
            <a:avLst/>
          </a:prstGeom>
          <a:noFill/>
          <a:ln/>
        </p:spPr>
        <p:txBody>
          <a:bodyPr wrap="square" lIns="0" tIns="0" rIns="0" bIns="0" rtlCol="0" anchor="ctr"/>
          <a:lstStyle/>
          <a:p>
            <a:pPr indent="0" marL="0">
              <a:buNone/>
            </a:pPr>
            <a:r>
              <a:rPr lang="en-US" sz="1800" b="1" dirty="0">
                <a:solidFill>
                  <a:srgbClr val="FFFFFF"/>
                </a:solidFill>
                <a:latin typeface="Arial" pitchFamily="34" charset="0"/>
                <a:ea typeface="Arial" pitchFamily="34" charset="-122"/>
                <a:cs typeface="Arial" pitchFamily="34" charset="-120"/>
              </a:rPr>
              <a:t>Siz Google'da arar gibi arasanız da yapay zekâ sizi tanıyarak arıyor.</a:t>
            </a:r>
            <a:endParaRPr lang="en-US" sz="1800" dirty="0"/>
          </a:p>
        </p:txBody>
      </p:sp>
      <p:sp>
        <p:nvSpPr>
          <p:cNvPr id="15" name="Text 13"/>
          <p:cNvSpPr txBox="1"/>
          <p:nvPr/>
        </p:nvSpPr>
        <p:spPr>
          <a:xfrm>
            <a:off x="6080760" y="2880360"/>
            <a:ext cx="5166360" cy="960120"/>
          </a:xfrm>
          <a:prstGeom prst="rect">
            <a:avLst/>
          </a:prstGeom>
          <a:noFill/>
          <a:ln/>
        </p:spPr>
        <p:txBody>
          <a:bodyPr wrap="square" lIns="0" tIns="0" rIns="0" bIns="0" rtlCol="0" anchor="ctr"/>
          <a:lstStyle/>
          <a:p>
            <a:pPr indent="0" marL="0">
              <a:buNone/>
            </a:pPr>
            <a:r>
              <a:rPr lang="en-US" sz="1450" dirty="0">
                <a:solidFill>
                  <a:srgbClr val="BBBBBB"/>
                </a:solidFill>
                <a:latin typeface="Arial" pitchFamily="34" charset="0"/>
                <a:ea typeface="Arial" pitchFamily="34" charset="-122"/>
                <a:cs typeface="Arial" pitchFamily="34" charset="-120"/>
              </a:rPr>
              <a:t>Aynı soru iki kişiye iki farklı cevap veriyor. Hedef herkes için birinci sıra değil, o alıcı için doğru tedarikçi olmak.</a:t>
            </a:r>
            <a:endParaRPr lang="en-US" sz="1450" dirty="0"/>
          </a:p>
        </p:txBody>
      </p:sp>
      <p:sp>
        <p:nvSpPr>
          <p:cNvPr id="16" name="Shape 14"/>
          <p:cNvSpPr/>
          <p:nvPr/>
        </p:nvSpPr>
        <p:spPr>
          <a:xfrm>
            <a:off x="868680" y="3840480"/>
            <a:ext cx="10424160" cy="0"/>
          </a:xfrm>
          <a:prstGeom prst="line">
            <a:avLst/>
          </a:prstGeom>
          <a:noFill/>
          <a:ln w="9525">
            <a:solidFill>
              <a:srgbClr val="3A3A3A"/>
            </a:solidFill>
            <a:prstDash val="dash"/>
          </a:ln>
        </p:spPr>
      </p:sp>
      <p:sp>
        <p:nvSpPr>
          <p:cNvPr id="17" name="Text 15"/>
          <p:cNvSpPr txBox="1"/>
          <p:nvPr/>
        </p:nvSpPr>
        <p:spPr>
          <a:xfrm>
            <a:off x="914400" y="3840480"/>
            <a:ext cx="4937760" cy="960120"/>
          </a:xfrm>
          <a:prstGeom prst="rect">
            <a:avLst/>
          </a:prstGeom>
          <a:noFill/>
          <a:ln/>
        </p:spPr>
        <p:txBody>
          <a:bodyPr wrap="square" lIns="0" tIns="0" rIns="0" bIns="0" rtlCol="0" anchor="ctr"/>
          <a:lstStyle/>
          <a:p>
            <a:pPr indent="0" marL="0">
              <a:buNone/>
            </a:pPr>
            <a:r>
              <a:rPr lang="en-US" sz="1800" b="1" dirty="0">
                <a:solidFill>
                  <a:srgbClr val="FFFFFF"/>
                </a:solidFill>
                <a:latin typeface="Arial" pitchFamily="34" charset="0"/>
                <a:ea typeface="Arial" pitchFamily="34" charset="-122"/>
                <a:cs typeface="Arial" pitchFamily="34" charset="-120"/>
              </a:rPr>
              <a:t>Yorumları kişiselleştirerek alın.</a:t>
            </a:r>
            <a:endParaRPr lang="en-US" sz="1800" dirty="0"/>
          </a:p>
        </p:txBody>
      </p:sp>
      <p:sp>
        <p:nvSpPr>
          <p:cNvPr id="18" name="Text 16"/>
          <p:cNvSpPr txBox="1"/>
          <p:nvPr/>
        </p:nvSpPr>
        <p:spPr>
          <a:xfrm>
            <a:off x="6080760" y="3840480"/>
            <a:ext cx="5166360" cy="960120"/>
          </a:xfrm>
          <a:prstGeom prst="rect">
            <a:avLst/>
          </a:prstGeom>
          <a:noFill/>
          <a:ln/>
        </p:spPr>
        <p:txBody>
          <a:bodyPr wrap="square" lIns="0" tIns="0" rIns="0" bIns="0" rtlCol="0" anchor="ctr"/>
          <a:lstStyle/>
          <a:p>
            <a:pPr indent="0" marL="0">
              <a:buNone/>
            </a:pPr>
            <a:r>
              <a:rPr lang="en-US" sz="1450" dirty="0">
                <a:solidFill>
                  <a:srgbClr val="BBBBBB"/>
                </a:solidFill>
                <a:latin typeface="Arial" pitchFamily="34" charset="0"/>
                <a:ea typeface="Arial" pitchFamily="34" charset="-122"/>
                <a:cs typeface="Arial" pitchFamily="34" charset="-120"/>
              </a:rPr>
              <a:t>Kişiselleştirilmiş veri sınırlı; bunu yapanlar kazanacak.</a:t>
            </a:r>
            <a:endParaRPr lang="en-US" sz="1450" dirty="0"/>
          </a:p>
        </p:txBody>
      </p:sp>
      <p:sp>
        <p:nvSpPr>
          <p:cNvPr id="19" name="Shape 17"/>
          <p:cNvSpPr/>
          <p:nvPr/>
        </p:nvSpPr>
        <p:spPr>
          <a:xfrm>
            <a:off x="868680" y="4800600"/>
            <a:ext cx="10424160" cy="0"/>
          </a:xfrm>
          <a:prstGeom prst="line">
            <a:avLst/>
          </a:prstGeom>
          <a:noFill/>
          <a:ln w="9525">
            <a:solidFill>
              <a:srgbClr val="3A3A3A"/>
            </a:solidFill>
            <a:prstDash val="dash"/>
          </a:ln>
        </p:spPr>
      </p:sp>
      <p:sp>
        <p:nvSpPr>
          <p:cNvPr id="20" name="Shape 18"/>
          <p:cNvSpPr/>
          <p:nvPr/>
        </p:nvSpPr>
        <p:spPr>
          <a:xfrm>
            <a:off x="868680" y="4937760"/>
            <a:ext cx="10424160" cy="777240"/>
          </a:xfrm>
          <a:prstGeom prst="roundRect">
            <a:avLst>
              <a:gd name="adj" fmla="val 4706"/>
            </a:avLst>
          </a:prstGeom>
          <a:solidFill>
            <a:srgbClr val="2A2145"/>
          </a:solidFill>
          <a:ln w="9525">
            <a:solidFill>
              <a:srgbClr val="A78BFA"/>
            </a:solidFill>
            <a:prstDash val="solid"/>
          </a:ln>
        </p:spPr>
      </p:sp>
      <p:sp>
        <p:nvSpPr>
          <p:cNvPr id="21" name="Text 19"/>
          <p:cNvSpPr txBox="1"/>
          <p:nvPr/>
        </p:nvSpPr>
        <p:spPr>
          <a:xfrm>
            <a:off x="1097280" y="4937760"/>
            <a:ext cx="9966960" cy="777240"/>
          </a:xfrm>
          <a:prstGeom prst="rect">
            <a:avLst/>
          </a:prstGeom>
          <a:noFill/>
          <a:ln/>
        </p:spPr>
        <p:txBody>
          <a:bodyPr wrap="square" lIns="0" tIns="0" rIns="0" bIns="0" rtlCol="0" anchor="ctr"/>
          <a:lstStyle/>
          <a:p>
            <a:pPr algn="ctr" indent="0" marL="0">
              <a:buNone/>
            </a:pPr>
            <a:r>
              <a:rPr lang="en-US" sz="1500" dirty="0">
                <a:solidFill>
                  <a:srgbClr val="BBBBBB"/>
                </a:solidFill>
                <a:latin typeface="Arial" pitchFamily="34" charset="0"/>
                <a:ea typeface="Arial" pitchFamily="34" charset="-122"/>
                <a:cs typeface="Arial" pitchFamily="34" charset="-120"/>
              </a:rPr>
              <a:t>"Kaliteli firma" diyen referans işe yaramaz. </a:t>
            </a:r>
            <a:pPr algn="ctr" indent="0" marL="0">
              <a:buNone/>
            </a:pPr>
            <a:r>
              <a:rPr lang="en-US" sz="1500" b="1" i="1" dirty="0">
                <a:solidFill>
                  <a:srgbClr val="FFFFFF"/>
                </a:solidFill>
                <a:latin typeface="Cambria" pitchFamily="34" charset="0"/>
                <a:ea typeface="Cambria" pitchFamily="34" charset="-122"/>
                <a:cs typeface="Cambria" pitchFamily="34" charset="-120"/>
              </a:rPr>
              <a:t>"Otomotiv yan sanayi için haftada 20 bin parça, sıfır hata, üç yıldır Almanya'ya teslim" diyen yarar.</a:t>
            </a:r>
            <a:endParaRPr lang="en-US" sz="1500" dirty="0"/>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name="Slide 8">
    <p:bg>
      <p:bgPr>
        <a:solidFill>
          <a:srgbClr val="EFEFEF"/>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9A9A9A"/>
            </a:solidFill>
            <a:prstDash val="solid"/>
          </a:ln>
        </p:spPr>
      </p:sp>
      <p:sp>
        <p:nvSpPr>
          <p:cNvPr id="3" name="Shape 1"/>
          <p:cNvSpPr/>
          <p:nvPr/>
        </p:nvSpPr>
        <p:spPr>
          <a:xfrm>
            <a:off x="658368" y="6199632"/>
            <a:ext cx="10844784" cy="0"/>
          </a:xfrm>
          <a:prstGeom prst="line">
            <a:avLst/>
          </a:prstGeom>
          <a:noFill/>
          <a:ln w="9525">
            <a:solidFill>
              <a:srgbClr val="9A9A9A"/>
            </a:solidFill>
            <a:prstDash val="solid"/>
          </a:ln>
        </p:spPr>
      </p:sp>
      <p:sp>
        <p:nvSpPr>
          <p:cNvPr id="4" name="Shape 2"/>
          <p:cNvSpPr/>
          <p:nvPr/>
        </p:nvSpPr>
        <p:spPr>
          <a:xfrm>
            <a:off x="658368" y="457200"/>
            <a:ext cx="0" cy="402336"/>
          </a:xfrm>
          <a:prstGeom prst="line">
            <a:avLst/>
          </a:prstGeom>
          <a:noFill/>
          <a:ln w="9525">
            <a:solidFill>
              <a:srgbClr val="9A9A9A"/>
            </a:solidFill>
            <a:prstDash val="solid"/>
          </a:ln>
        </p:spPr>
      </p:sp>
      <p:sp>
        <p:nvSpPr>
          <p:cNvPr id="5" name="Shape 3"/>
          <p:cNvSpPr/>
          <p:nvPr/>
        </p:nvSpPr>
        <p:spPr>
          <a:xfrm>
            <a:off x="658368" y="5998464"/>
            <a:ext cx="0" cy="402336"/>
          </a:xfrm>
          <a:prstGeom prst="line">
            <a:avLst/>
          </a:prstGeom>
          <a:noFill/>
          <a:ln w="9525">
            <a:solidFill>
              <a:srgbClr val="9A9A9A"/>
            </a:solidFill>
            <a:prstDash val="solid"/>
          </a:ln>
        </p:spPr>
      </p:sp>
      <p:sp>
        <p:nvSpPr>
          <p:cNvPr id="6" name="Shape 4"/>
          <p:cNvSpPr/>
          <p:nvPr/>
        </p:nvSpPr>
        <p:spPr>
          <a:xfrm>
            <a:off x="11503152" y="457200"/>
            <a:ext cx="0" cy="402336"/>
          </a:xfrm>
          <a:prstGeom prst="line">
            <a:avLst/>
          </a:prstGeom>
          <a:noFill/>
          <a:ln w="9525">
            <a:solidFill>
              <a:srgbClr val="9A9A9A"/>
            </a:solidFill>
            <a:prstDash val="solid"/>
          </a:ln>
        </p:spPr>
      </p:sp>
      <p:sp>
        <p:nvSpPr>
          <p:cNvPr id="7" name="Shape 5"/>
          <p:cNvSpPr/>
          <p:nvPr/>
        </p:nvSpPr>
        <p:spPr>
          <a:xfrm>
            <a:off x="11503152" y="5998464"/>
            <a:ext cx="0" cy="402336"/>
          </a:xfrm>
          <a:prstGeom prst="line">
            <a:avLst/>
          </a:prstGeom>
          <a:noFill/>
          <a:ln w="9525">
            <a:solidFill>
              <a:srgbClr val="9A9A9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6B6B6B"/>
                </a:solidFill>
                <a:latin typeface="Arial" pitchFamily="34" charset="0"/>
                <a:ea typeface="Arial" pitchFamily="34" charset="-122"/>
                <a:cs typeface="Arial" pitchFamily="34" charset="-120"/>
              </a:rPr>
              <a:t>BİR ÖNGÖRÜ</a:t>
            </a:r>
            <a:endParaRPr lang="en-US" sz="1100" dirty="0"/>
          </a:p>
        </p:txBody>
      </p:sp>
      <p:sp>
        <p:nvSpPr>
          <p:cNvPr id="9" name="Text 7"/>
          <p:cNvSpPr txBox="1"/>
          <p:nvPr/>
        </p:nvSpPr>
        <p:spPr>
          <a:xfrm>
            <a:off x="822960" y="1188720"/>
            <a:ext cx="10515600" cy="731520"/>
          </a:xfrm>
          <a:prstGeom prst="rect">
            <a:avLst/>
          </a:prstGeom>
          <a:noFill/>
          <a:ln/>
        </p:spPr>
        <p:txBody>
          <a:bodyPr wrap="square" lIns="0" tIns="0" rIns="0" bIns="0" rtlCol="0" anchor="ctr"/>
          <a:lstStyle/>
          <a:p>
            <a:pPr algn="ctr" indent="0" marL="0">
              <a:buNone/>
            </a:pPr>
            <a:r>
              <a:rPr lang="en-US" sz="2800" dirty="0">
                <a:solidFill>
                  <a:srgbClr val="111111"/>
                </a:solidFill>
                <a:latin typeface="Arial" pitchFamily="34" charset="0"/>
                <a:ea typeface="Arial" pitchFamily="34" charset="-122"/>
                <a:cs typeface="Arial" pitchFamily="34" charset="-120"/>
              </a:rPr>
              <a:t>Ölü internet teorisi, </a:t>
            </a:r>
            <a:pPr algn="ctr" indent="0" marL="0">
              <a:buNone/>
            </a:pPr>
            <a:r>
              <a:rPr lang="en-US" sz="2800" b="1" i="1" dirty="0">
                <a:solidFill>
                  <a:srgbClr val="6D4AE0"/>
                </a:solidFill>
                <a:latin typeface="Cambria" pitchFamily="34" charset="0"/>
                <a:ea typeface="Cambria" pitchFamily="34" charset="-122"/>
                <a:cs typeface="Cambria" pitchFamily="34" charset="-120"/>
              </a:rPr>
              <a:t>canlı internete dönebilir</a:t>
            </a:r>
            <a:endParaRPr lang="en-US" sz="2800" dirty="0"/>
          </a:p>
        </p:txBody>
      </p:sp>
      <p:sp>
        <p:nvSpPr>
          <p:cNvPr id="10" name="Shape 8"/>
          <p:cNvSpPr/>
          <p:nvPr/>
        </p:nvSpPr>
        <p:spPr>
          <a:xfrm>
            <a:off x="868680" y="1920240"/>
            <a:ext cx="6400800" cy="2103120"/>
          </a:xfrm>
          <a:prstGeom prst="rect">
            <a:avLst/>
          </a:prstGeom>
          <a:solidFill>
            <a:srgbClr val="E6E6E6"/>
          </a:solidFill>
          <a:ln w="12700">
            <a:solidFill>
              <a:srgbClr val="E6E6E6"/>
            </a:solidFill>
            <a:prstDash val="solid"/>
          </a:ln>
        </p:spPr>
      </p:sp>
      <p:sp>
        <p:nvSpPr>
          <p:cNvPr id="11" name="Shape 9"/>
          <p:cNvSpPr/>
          <p:nvPr/>
        </p:nvSpPr>
        <p:spPr>
          <a:xfrm>
            <a:off x="868680" y="1920240"/>
            <a:ext cx="0" cy="2103120"/>
          </a:xfrm>
          <a:prstGeom prst="line">
            <a:avLst/>
          </a:prstGeom>
          <a:noFill/>
          <a:ln w="25400">
            <a:solidFill>
              <a:srgbClr val="8A8A8A"/>
            </a:solidFill>
            <a:prstDash val="solid"/>
          </a:ln>
        </p:spPr>
      </p:sp>
      <p:sp>
        <p:nvSpPr>
          <p:cNvPr id="12" name="Text 10"/>
          <p:cNvSpPr txBox="1"/>
          <p:nvPr/>
        </p:nvSpPr>
        <p:spPr>
          <a:xfrm>
            <a:off x="1143000" y="2048256"/>
            <a:ext cx="3657600" cy="237744"/>
          </a:xfrm>
          <a:prstGeom prst="rect">
            <a:avLst/>
          </a:prstGeom>
          <a:noFill/>
          <a:ln/>
        </p:spPr>
        <p:txBody>
          <a:bodyPr wrap="square" lIns="0" tIns="0" rIns="0" bIns="0" rtlCol="0" anchor="ctr"/>
          <a:lstStyle/>
          <a:p>
            <a:pPr indent="0" marL="0">
              <a:buNone/>
            </a:pPr>
            <a:r>
              <a:rPr lang="en-US" sz="1000" spc="240" kern="0" dirty="0">
                <a:solidFill>
                  <a:srgbClr val="8A8A8A"/>
                </a:solidFill>
                <a:latin typeface="Arial" pitchFamily="34" charset="0"/>
                <a:ea typeface="Arial" pitchFamily="34" charset="-122"/>
                <a:cs typeface="Arial" pitchFamily="34" charset="-120"/>
              </a:rPr>
              <a:t>BENİM OKUMAM</a:t>
            </a:r>
            <a:endParaRPr lang="en-US" sz="1000" dirty="0"/>
          </a:p>
        </p:txBody>
      </p:sp>
      <p:sp>
        <p:nvSpPr>
          <p:cNvPr id="13" name="Text 11"/>
          <p:cNvSpPr txBox="1"/>
          <p:nvPr/>
        </p:nvSpPr>
        <p:spPr>
          <a:xfrm>
            <a:off x="1143000" y="2304288"/>
            <a:ext cx="5897880" cy="1627632"/>
          </a:xfrm>
          <a:prstGeom prst="rect">
            <a:avLst/>
          </a:prstGeom>
          <a:noFill/>
          <a:ln/>
        </p:spPr>
        <p:txBody>
          <a:bodyPr wrap="square" lIns="0" tIns="0" rIns="0" bIns="0" rtlCol="0" anchor="t"/>
          <a:lstStyle/>
          <a:p>
            <a:pPr indent="0" marL="0">
              <a:buNone/>
            </a:pPr>
            <a:r>
              <a:rPr lang="en-US" sz="1700" i="1" dirty="0">
                <a:solidFill>
                  <a:srgbClr val="555555"/>
                </a:solidFill>
                <a:latin typeface="Arial" pitchFamily="34" charset="0"/>
                <a:ea typeface="Arial" pitchFamily="34" charset="-122"/>
                <a:cs typeface="Arial" pitchFamily="34" charset="-120"/>
              </a:rPr>
              <a:t>Yapay zekâ platformları kendi içlerinde bir sosyal ağ kurup güncel kaynağı kendileri üretmeye başladığı anda, yapay zekâyla içerik üretimi sekteye uğrar. Bence kırılma tam burada olacak.</a:t>
            </a:r>
            <a:endParaRPr lang="en-US" sz="1700" dirty="0"/>
          </a:p>
        </p:txBody>
      </p:sp>
      <p:sp>
        <p:nvSpPr>
          <p:cNvPr id="14" name="Text 12"/>
          <p:cNvSpPr txBox="1"/>
          <p:nvPr/>
        </p:nvSpPr>
        <p:spPr>
          <a:xfrm>
            <a:off x="868680" y="4206240"/>
            <a:ext cx="6400800" cy="1097280"/>
          </a:xfrm>
          <a:prstGeom prst="rect">
            <a:avLst/>
          </a:prstGeom>
          <a:noFill/>
          <a:ln/>
        </p:spPr>
        <p:txBody>
          <a:bodyPr wrap="square" lIns="0" tIns="0" rIns="0" bIns="0" rtlCol="0" anchor="t"/>
          <a:lstStyle/>
          <a:p>
            <a:pPr indent="0" marL="0">
              <a:buNone/>
            </a:pPr>
            <a:r>
              <a:rPr lang="en-US" sz="1600" b="1" dirty="0">
                <a:solidFill>
                  <a:srgbClr val="6D4AE0"/>
                </a:solidFill>
                <a:latin typeface="Arial" pitchFamily="34" charset="0"/>
                <a:ea typeface="Arial" pitchFamily="34" charset="-122"/>
                <a:cs typeface="Arial" pitchFamily="34" charset="-120"/>
              </a:rPr>
              <a:t>Bizim için sonucu: </a:t>
            </a:r>
            <a:pPr indent="0" marL="0">
              <a:buNone/>
            </a:pPr>
            <a:r>
              <a:rPr lang="en-US" sz="1600" dirty="0">
                <a:solidFill>
                  <a:srgbClr val="333333"/>
                </a:solidFill>
                <a:latin typeface="Arial" pitchFamily="34" charset="0"/>
                <a:ea typeface="Arial" pitchFamily="34" charset="-122"/>
                <a:cs typeface="Arial" pitchFamily="34" charset="-120"/>
              </a:rPr>
              <a:t>Fabrikadan, üretimden ve gerçek müşteriden gelen içerik giderek daha değerli olacak. Kimse sizin üretim hattınızı yapay zekâyla uyduramaz.</a:t>
            </a:r>
            <a:endParaRPr lang="en-US" sz="1600" dirty="0"/>
          </a:p>
        </p:txBody>
      </p:sp>
      <p:sp>
        <p:nvSpPr>
          <p:cNvPr id="15" name="Shape 13"/>
          <p:cNvSpPr/>
          <p:nvPr/>
        </p:nvSpPr>
        <p:spPr>
          <a:xfrm>
            <a:off x="7543800" y="1920240"/>
            <a:ext cx="3749040" cy="3383280"/>
          </a:xfrm>
          <a:prstGeom prst="roundRect">
            <a:avLst>
              <a:gd name="adj" fmla="val 1081"/>
            </a:avLst>
          </a:prstGeom>
          <a:solidFill>
            <a:srgbClr val="E4E4E4"/>
          </a:solidFill>
          <a:ln w="9525">
            <a:solidFill>
              <a:srgbClr val="C2C2C2"/>
            </a:solidFill>
            <a:prstDash val="solid"/>
          </a:ln>
        </p:spPr>
      </p:sp>
      <p:sp>
        <p:nvSpPr>
          <p:cNvPr id="16" name="Text 14"/>
          <p:cNvSpPr txBox="1"/>
          <p:nvPr/>
        </p:nvSpPr>
        <p:spPr>
          <a:xfrm>
            <a:off x="7772400" y="2057400"/>
            <a:ext cx="3383280" cy="256032"/>
          </a:xfrm>
          <a:prstGeom prst="rect">
            <a:avLst/>
          </a:prstGeom>
          <a:noFill/>
          <a:ln/>
        </p:spPr>
        <p:txBody>
          <a:bodyPr wrap="square" lIns="0" tIns="0" rIns="0" bIns="0" rtlCol="0" anchor="ctr"/>
          <a:lstStyle/>
          <a:p>
            <a:pPr indent="0" marL="0">
              <a:buNone/>
            </a:pPr>
            <a:r>
              <a:rPr lang="en-US" sz="1100" spc="240" kern="0" dirty="0">
                <a:solidFill>
                  <a:srgbClr val="777777"/>
                </a:solidFill>
                <a:latin typeface="Arial" pitchFamily="34" charset="0"/>
                <a:ea typeface="Arial" pitchFamily="34" charset="-122"/>
                <a:cs typeface="Arial" pitchFamily="34" charset="-120"/>
              </a:rPr>
              <a:t>İKİNCİ GÖRÜŞÜM: SÜPER UYGULAMA</a:t>
            </a:r>
            <a:endParaRPr lang="en-US" sz="1100" dirty="0"/>
          </a:p>
        </p:txBody>
      </p:sp>
      <p:sp>
        <p:nvSpPr>
          <p:cNvPr id="17" name="Text 15"/>
          <p:cNvSpPr txBox="1"/>
          <p:nvPr/>
        </p:nvSpPr>
        <p:spPr>
          <a:xfrm>
            <a:off x="7772400" y="2377440"/>
            <a:ext cx="3337560" cy="2834640"/>
          </a:xfrm>
          <a:prstGeom prst="rect">
            <a:avLst/>
          </a:prstGeom>
          <a:noFill/>
          <a:ln/>
        </p:spPr>
        <p:txBody>
          <a:bodyPr wrap="square" lIns="0" tIns="0" rIns="0" bIns="0" rtlCol="0" anchor="t"/>
          <a:lstStyle/>
          <a:p>
            <a:pPr indent="0" marL="0">
              <a:buNone/>
            </a:pPr>
            <a:r>
              <a:rPr lang="en-US" sz="1400" i="1" dirty="0">
                <a:solidFill>
                  <a:srgbClr val="333333"/>
                </a:solidFill>
                <a:latin typeface="Arial" pitchFamily="34" charset="0"/>
                <a:ea typeface="Arial" pitchFamily="34" charset="-122"/>
                <a:cs typeface="Arial" pitchFamily="34" charset="-120"/>
              </a:rPr>
              <a:t>"Tarayıcı, ajanlarla birlikte tarih olabilir. Belki kişisel bilgisayarlar da."</a:t>
            </a:r>
            <a:endParaRPr lang="en-US" sz="1400" dirty="0"/>
          </a:p>
          <a:p>
            <a:pPr indent="0" marL="0">
              <a:buNone/>
            </a:pPr>
            <a:r>
              <a:rPr lang="en-US" sz="1400" dirty="0">
                <a:solidFill>
                  <a:srgbClr val="333333"/>
                </a:solidFill>
                <a:latin typeface="Arial" pitchFamily="34" charset="0"/>
                <a:ea typeface="Arial" pitchFamily="34" charset="-122"/>
                <a:cs typeface="Arial" pitchFamily="34" charset="-120"/>
              </a:rPr>
              <a:t> </a:t>
            </a:r>
            <a:endParaRPr lang="en-US" sz="1400" dirty="0"/>
          </a:p>
          <a:p>
            <a:pPr indent="0" marL="0">
              <a:buNone/>
            </a:pPr>
            <a:r>
              <a:rPr lang="en-US" sz="1400" dirty="0">
                <a:solidFill>
                  <a:srgbClr val="333333"/>
                </a:solidFill>
                <a:latin typeface="Arial" pitchFamily="34" charset="0"/>
                <a:ea typeface="Arial" pitchFamily="34" charset="-122"/>
                <a:cs typeface="Arial" pitchFamily="34" charset="-120"/>
              </a:rPr>
              <a:t>Microsoft Build 2026: sohbet, iş ve kod tek uygulamada birleşiyor.</a:t>
            </a:r>
            <a:endParaRPr lang="en-US" sz="1400" dirty="0"/>
          </a:p>
          <a:p>
            <a:pPr indent="0" marL="0">
              <a:buNone/>
            </a:pPr>
            <a:r>
              <a:rPr lang="en-US" sz="1400" dirty="0">
                <a:solidFill>
                  <a:srgbClr val="333333"/>
                </a:solidFill>
                <a:latin typeface="Arial" pitchFamily="34" charset="0"/>
                <a:ea typeface="Arial" pitchFamily="34" charset="-122"/>
                <a:cs typeface="Arial" pitchFamily="34" charset="-120"/>
              </a:rPr>
              <a:t> </a:t>
            </a:r>
            <a:endParaRPr lang="en-US" sz="1400" dirty="0"/>
          </a:p>
          <a:p>
            <a:pPr indent="0" marL="0">
              <a:buNone/>
            </a:pPr>
            <a:r>
              <a:rPr lang="en-US" sz="1400" dirty="0">
                <a:solidFill>
                  <a:srgbClr val="333333"/>
                </a:solidFill>
                <a:latin typeface="Arial" pitchFamily="34" charset="0"/>
                <a:ea typeface="Arial" pitchFamily="34" charset="-122"/>
                <a:cs typeface="Arial" pitchFamily="34" charset="-120"/>
              </a:rPr>
              <a:t>Amazon, rakip bir ajanı sitesinden kovdu. Tarayıcı savaşı başladı.</a:t>
            </a:r>
            <a:endParaRPr lang="en-US" sz="1400" dirty="0"/>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name="Slide 9">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3A3A3A"/>
            </a:solidFill>
            <a:prstDash val="solid"/>
          </a:ln>
        </p:spPr>
      </p:sp>
      <p:sp>
        <p:nvSpPr>
          <p:cNvPr id="3" name="Shape 1"/>
          <p:cNvSpPr/>
          <p:nvPr/>
        </p:nvSpPr>
        <p:spPr>
          <a:xfrm>
            <a:off x="658368" y="6199632"/>
            <a:ext cx="10844784" cy="0"/>
          </a:xfrm>
          <a:prstGeom prst="line">
            <a:avLst/>
          </a:prstGeom>
          <a:noFill/>
          <a:ln w="9525">
            <a:solidFill>
              <a:srgbClr val="3A3A3A"/>
            </a:solidFill>
            <a:prstDash val="solid"/>
          </a:ln>
        </p:spPr>
      </p:sp>
      <p:sp>
        <p:nvSpPr>
          <p:cNvPr id="4" name="Shape 2"/>
          <p:cNvSpPr/>
          <p:nvPr/>
        </p:nvSpPr>
        <p:spPr>
          <a:xfrm>
            <a:off x="658368" y="457200"/>
            <a:ext cx="0" cy="402336"/>
          </a:xfrm>
          <a:prstGeom prst="line">
            <a:avLst/>
          </a:prstGeom>
          <a:noFill/>
          <a:ln w="9525">
            <a:solidFill>
              <a:srgbClr val="3A3A3A"/>
            </a:solidFill>
            <a:prstDash val="solid"/>
          </a:ln>
        </p:spPr>
      </p:sp>
      <p:sp>
        <p:nvSpPr>
          <p:cNvPr id="5" name="Shape 3"/>
          <p:cNvSpPr/>
          <p:nvPr/>
        </p:nvSpPr>
        <p:spPr>
          <a:xfrm>
            <a:off x="658368" y="5998464"/>
            <a:ext cx="0" cy="402336"/>
          </a:xfrm>
          <a:prstGeom prst="line">
            <a:avLst/>
          </a:prstGeom>
          <a:noFill/>
          <a:ln w="9525">
            <a:solidFill>
              <a:srgbClr val="3A3A3A"/>
            </a:solidFill>
            <a:prstDash val="solid"/>
          </a:ln>
        </p:spPr>
      </p:sp>
      <p:sp>
        <p:nvSpPr>
          <p:cNvPr id="6" name="Shape 4"/>
          <p:cNvSpPr/>
          <p:nvPr/>
        </p:nvSpPr>
        <p:spPr>
          <a:xfrm>
            <a:off x="11503152" y="457200"/>
            <a:ext cx="0" cy="402336"/>
          </a:xfrm>
          <a:prstGeom prst="line">
            <a:avLst/>
          </a:prstGeom>
          <a:noFill/>
          <a:ln w="9525">
            <a:solidFill>
              <a:srgbClr val="3A3A3A"/>
            </a:solidFill>
            <a:prstDash val="solid"/>
          </a:ln>
        </p:spPr>
      </p:sp>
      <p:sp>
        <p:nvSpPr>
          <p:cNvPr id="7" name="Shape 5"/>
          <p:cNvSpPr/>
          <p:nvPr/>
        </p:nvSpPr>
        <p:spPr>
          <a:xfrm>
            <a:off x="11503152" y="5998464"/>
            <a:ext cx="0" cy="402336"/>
          </a:xfrm>
          <a:prstGeom prst="line">
            <a:avLst/>
          </a:prstGeom>
          <a:noFill/>
          <a:ln w="9525">
            <a:solidFill>
              <a:srgbClr val="3A3A3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8A8A8A"/>
                </a:solidFill>
                <a:latin typeface="Arial" pitchFamily="34" charset="0"/>
                <a:ea typeface="Arial" pitchFamily="34" charset="-122"/>
                <a:cs typeface="Arial" pitchFamily="34" charset="-120"/>
              </a:rPr>
              <a:t>EŞİT ŞARTLAR</a:t>
            </a:r>
            <a:endParaRPr lang="en-US" sz="1100" dirty="0"/>
          </a:p>
        </p:txBody>
      </p:sp>
      <p:sp>
        <p:nvSpPr>
          <p:cNvPr id="9" name="Text 7"/>
          <p:cNvSpPr txBox="1"/>
          <p:nvPr/>
        </p:nvSpPr>
        <p:spPr>
          <a:xfrm>
            <a:off x="822960" y="1188720"/>
            <a:ext cx="10515600" cy="731520"/>
          </a:xfrm>
          <a:prstGeom prst="rect">
            <a:avLst/>
          </a:prstGeom>
          <a:noFill/>
          <a:ln/>
        </p:spPr>
        <p:txBody>
          <a:bodyPr wrap="square" lIns="0" tIns="0" rIns="0" bIns="0" rtlCol="0" anchor="ctr"/>
          <a:lstStyle/>
          <a:p>
            <a:pPr algn="ctr" indent="0" marL="0">
              <a:buNone/>
            </a:pPr>
            <a:r>
              <a:rPr lang="en-US" sz="2800" dirty="0">
                <a:solidFill>
                  <a:srgbClr val="FFFFFF"/>
                </a:solidFill>
                <a:latin typeface="Arial" pitchFamily="34" charset="0"/>
                <a:ea typeface="Arial" pitchFamily="34" charset="-122"/>
                <a:cs typeface="Arial" pitchFamily="34" charset="-120"/>
              </a:rPr>
              <a:t>Ajan, </a:t>
            </a:r>
            <a:pPr algn="ctr" indent="0" marL="0">
              <a:buNone/>
            </a:pPr>
            <a:r>
              <a:rPr lang="en-US" sz="2800" b="1" i="1" dirty="0">
                <a:solidFill>
                  <a:srgbClr val="A78BFA"/>
                </a:solidFill>
                <a:latin typeface="Cambria" pitchFamily="34" charset="0"/>
                <a:ea typeface="Cambria" pitchFamily="34" charset="-122"/>
                <a:cs typeface="Cambria" pitchFamily="34" charset="-120"/>
              </a:rPr>
              <a:t>fuar standının büyüklüğüne</a:t>
            </a:r>
            <a:pPr algn="ctr" indent="0" marL="0">
              <a:buNone/>
            </a:pPr>
            <a:r>
              <a:rPr lang="en-US" sz="2800" dirty="0">
                <a:solidFill>
                  <a:srgbClr val="FFFFFF"/>
                </a:solidFill>
                <a:latin typeface="Arial" pitchFamily="34" charset="0"/>
                <a:ea typeface="Arial" pitchFamily="34" charset="-122"/>
                <a:cs typeface="Arial" pitchFamily="34" charset="-120"/>
              </a:rPr>
              <a:t> bakmıyor</a:t>
            </a:r>
            <a:endParaRPr lang="en-US" sz="2800" dirty="0"/>
          </a:p>
        </p:txBody>
      </p:sp>
      <p:sp>
        <p:nvSpPr>
          <p:cNvPr id="10" name="Shape 8"/>
          <p:cNvSpPr/>
          <p:nvPr/>
        </p:nvSpPr>
        <p:spPr>
          <a:xfrm>
            <a:off x="868680" y="1874520"/>
            <a:ext cx="3291840" cy="1965960"/>
          </a:xfrm>
          <a:prstGeom prst="roundRect">
            <a:avLst>
              <a:gd name="adj" fmla="val 1860"/>
            </a:avLst>
          </a:prstGeom>
          <a:solidFill>
            <a:srgbClr val="141414"/>
          </a:solidFill>
          <a:ln w="9525">
            <a:solidFill>
              <a:srgbClr val="3A3A3A"/>
            </a:solidFill>
            <a:prstDash val="solid"/>
          </a:ln>
        </p:spPr>
      </p:sp>
      <p:sp>
        <p:nvSpPr>
          <p:cNvPr id="11" name="Text 9"/>
          <p:cNvSpPr txBox="1"/>
          <p:nvPr/>
        </p:nvSpPr>
        <p:spPr>
          <a:xfrm>
            <a:off x="1097280" y="1984248"/>
            <a:ext cx="2834640" cy="384048"/>
          </a:xfrm>
          <a:prstGeom prst="rect">
            <a:avLst/>
          </a:prstGeom>
          <a:noFill/>
          <a:ln/>
        </p:spPr>
        <p:txBody>
          <a:bodyPr wrap="square" lIns="0" tIns="0" rIns="0" bIns="0" rtlCol="0" anchor="ctr"/>
          <a:lstStyle/>
          <a:p>
            <a:pPr indent="0" marL="0">
              <a:buNone/>
            </a:pPr>
            <a:r>
              <a:rPr lang="en-US" sz="1900" b="1" i="1" dirty="0">
                <a:solidFill>
                  <a:srgbClr val="A78BFA"/>
                </a:solidFill>
                <a:latin typeface="Cambria" pitchFamily="34" charset="0"/>
                <a:ea typeface="Cambria" pitchFamily="34" charset="-122"/>
                <a:cs typeface="Cambria" pitchFamily="34" charset="-120"/>
              </a:rPr>
              <a:t>Eşit şartlar</a:t>
            </a:r>
            <a:endParaRPr lang="en-US" sz="1900" dirty="0"/>
          </a:p>
        </p:txBody>
      </p:sp>
      <p:sp>
        <p:nvSpPr>
          <p:cNvPr id="12" name="Text 10"/>
          <p:cNvSpPr txBox="1"/>
          <p:nvPr/>
        </p:nvSpPr>
        <p:spPr>
          <a:xfrm>
            <a:off x="1097280" y="2395728"/>
            <a:ext cx="2880360" cy="1417320"/>
          </a:xfrm>
          <a:prstGeom prst="rect">
            <a:avLst/>
          </a:prstGeom>
          <a:noFill/>
          <a:ln/>
        </p:spPr>
        <p:txBody>
          <a:bodyPr wrap="square" lIns="0" tIns="0" rIns="0" bIns="0" rtlCol="0" anchor="t"/>
          <a:lstStyle/>
          <a:p>
            <a:pPr indent="0" marL="0">
              <a:buNone/>
            </a:pPr>
            <a:r>
              <a:rPr lang="en-US" sz="1300" dirty="0">
                <a:solidFill>
                  <a:srgbClr val="D2D2D2"/>
                </a:solidFill>
                <a:latin typeface="Arial" pitchFamily="34" charset="0"/>
                <a:ea typeface="Arial" pitchFamily="34" charset="-122"/>
                <a:cs typeface="Arial" pitchFamily="34" charset="-120"/>
              </a:rPr>
              <a:t>Ajan ülkeye, binaya ya da reklam bütçesine bakmıyor. Verinin ne kadar net olduğuna bakıyor. Bursa'daki firma, doğru veriyle İtalya'daki rakibinin önüne geçebilir.</a:t>
            </a:r>
            <a:endParaRPr lang="en-US" sz="1300" dirty="0"/>
          </a:p>
        </p:txBody>
      </p:sp>
      <p:sp>
        <p:nvSpPr>
          <p:cNvPr id="13" name="Shape 11"/>
          <p:cNvSpPr/>
          <p:nvPr/>
        </p:nvSpPr>
        <p:spPr>
          <a:xfrm>
            <a:off x="4389120" y="1874520"/>
            <a:ext cx="3291840" cy="1965960"/>
          </a:xfrm>
          <a:prstGeom prst="roundRect">
            <a:avLst>
              <a:gd name="adj" fmla="val 1860"/>
            </a:avLst>
          </a:prstGeom>
          <a:solidFill>
            <a:srgbClr val="141414"/>
          </a:solidFill>
          <a:ln w="9525">
            <a:solidFill>
              <a:srgbClr val="3A3A3A"/>
            </a:solidFill>
            <a:prstDash val="solid"/>
          </a:ln>
        </p:spPr>
      </p:sp>
      <p:sp>
        <p:nvSpPr>
          <p:cNvPr id="14" name="Text 12"/>
          <p:cNvSpPr txBox="1"/>
          <p:nvPr/>
        </p:nvSpPr>
        <p:spPr>
          <a:xfrm>
            <a:off x="4617720" y="1984248"/>
            <a:ext cx="2834640" cy="384048"/>
          </a:xfrm>
          <a:prstGeom prst="rect">
            <a:avLst/>
          </a:prstGeom>
          <a:noFill/>
          <a:ln/>
        </p:spPr>
        <p:txBody>
          <a:bodyPr wrap="square" lIns="0" tIns="0" rIns="0" bIns="0" rtlCol="0" anchor="ctr"/>
          <a:lstStyle/>
          <a:p>
            <a:pPr indent="0" marL="0">
              <a:buNone/>
            </a:pPr>
            <a:r>
              <a:rPr lang="en-US" sz="1900" b="1" i="1" dirty="0">
                <a:solidFill>
                  <a:srgbClr val="A78BFA"/>
                </a:solidFill>
                <a:latin typeface="Cambria" pitchFamily="34" charset="0"/>
                <a:ea typeface="Cambria" pitchFamily="34" charset="-122"/>
                <a:cs typeface="Cambria" pitchFamily="34" charset="-120"/>
              </a:rPr>
              <a:t>Yerel üretim dalgası</a:t>
            </a:r>
            <a:endParaRPr lang="en-US" sz="1900" dirty="0"/>
          </a:p>
        </p:txBody>
      </p:sp>
      <p:sp>
        <p:nvSpPr>
          <p:cNvPr id="15" name="Text 13"/>
          <p:cNvSpPr txBox="1"/>
          <p:nvPr/>
        </p:nvSpPr>
        <p:spPr>
          <a:xfrm>
            <a:off x="4617720" y="2395728"/>
            <a:ext cx="2880360" cy="1417320"/>
          </a:xfrm>
          <a:prstGeom prst="rect">
            <a:avLst/>
          </a:prstGeom>
          <a:noFill/>
          <a:ln/>
        </p:spPr>
        <p:txBody>
          <a:bodyPr wrap="square" lIns="0" tIns="0" rIns="0" bIns="0" rtlCol="0" anchor="t"/>
          <a:lstStyle/>
          <a:p>
            <a:pPr indent="0" marL="0">
              <a:buNone/>
            </a:pPr>
            <a:r>
              <a:rPr lang="en-US" sz="1300" dirty="0">
                <a:solidFill>
                  <a:srgbClr val="D2D2D2"/>
                </a:solidFill>
                <a:latin typeface="Arial" pitchFamily="34" charset="0"/>
                <a:ea typeface="Arial" pitchFamily="34" charset="-122"/>
                <a:cs typeface="Arial" pitchFamily="34" charset="-120"/>
              </a:rPr>
              <a:t>Dünya, merkezi ve büyük partili üretimden yerel ve talebe göre üretime geçiyor. 2027'de siparişlerin %70'i 100 adedin altında olacak.</a:t>
            </a:r>
            <a:endParaRPr lang="en-US" sz="1300" dirty="0"/>
          </a:p>
        </p:txBody>
      </p:sp>
      <p:sp>
        <p:nvSpPr>
          <p:cNvPr id="16" name="Shape 14"/>
          <p:cNvSpPr/>
          <p:nvPr/>
        </p:nvSpPr>
        <p:spPr>
          <a:xfrm>
            <a:off x="7909560" y="1874520"/>
            <a:ext cx="3291840" cy="1965960"/>
          </a:xfrm>
          <a:prstGeom prst="roundRect">
            <a:avLst>
              <a:gd name="adj" fmla="val 1860"/>
            </a:avLst>
          </a:prstGeom>
          <a:solidFill>
            <a:srgbClr val="141414"/>
          </a:solidFill>
          <a:ln w="9525">
            <a:solidFill>
              <a:srgbClr val="3A3A3A"/>
            </a:solidFill>
            <a:prstDash val="solid"/>
          </a:ln>
        </p:spPr>
      </p:sp>
      <p:sp>
        <p:nvSpPr>
          <p:cNvPr id="17" name="Text 15"/>
          <p:cNvSpPr txBox="1"/>
          <p:nvPr/>
        </p:nvSpPr>
        <p:spPr>
          <a:xfrm>
            <a:off x="8138160" y="1984248"/>
            <a:ext cx="2834640" cy="384048"/>
          </a:xfrm>
          <a:prstGeom prst="rect">
            <a:avLst/>
          </a:prstGeom>
          <a:noFill/>
          <a:ln/>
        </p:spPr>
        <p:txBody>
          <a:bodyPr wrap="square" lIns="0" tIns="0" rIns="0" bIns="0" rtlCol="0" anchor="ctr"/>
          <a:lstStyle/>
          <a:p>
            <a:pPr indent="0" marL="0">
              <a:buNone/>
            </a:pPr>
            <a:r>
              <a:rPr lang="en-US" sz="1900" b="1" i="1" dirty="0">
                <a:solidFill>
                  <a:srgbClr val="A78BFA"/>
                </a:solidFill>
                <a:latin typeface="Cambria" pitchFamily="34" charset="0"/>
                <a:ea typeface="Cambria" pitchFamily="34" charset="-122"/>
                <a:cs typeface="Cambria" pitchFamily="34" charset="-120"/>
              </a:rPr>
              <a:t>Dil avantajı</a:t>
            </a:r>
            <a:endParaRPr lang="en-US" sz="1900" dirty="0"/>
          </a:p>
        </p:txBody>
      </p:sp>
      <p:sp>
        <p:nvSpPr>
          <p:cNvPr id="18" name="Text 16"/>
          <p:cNvSpPr txBox="1"/>
          <p:nvPr/>
        </p:nvSpPr>
        <p:spPr>
          <a:xfrm>
            <a:off x="8138160" y="2395728"/>
            <a:ext cx="2880360" cy="1417320"/>
          </a:xfrm>
          <a:prstGeom prst="rect">
            <a:avLst/>
          </a:prstGeom>
          <a:noFill/>
          <a:ln/>
        </p:spPr>
        <p:txBody>
          <a:bodyPr wrap="square" lIns="0" tIns="0" rIns="0" bIns="0" rtlCol="0" anchor="t"/>
          <a:lstStyle/>
          <a:p>
            <a:pPr indent="0" marL="0">
              <a:buNone/>
            </a:pPr>
            <a:r>
              <a:rPr lang="en-US" sz="1300" dirty="0">
                <a:solidFill>
                  <a:srgbClr val="D2D2D2"/>
                </a:solidFill>
                <a:latin typeface="Arial" pitchFamily="34" charset="0"/>
                <a:ea typeface="Arial" pitchFamily="34" charset="-122"/>
                <a:cs typeface="Arial" pitchFamily="34" charset="-120"/>
              </a:rPr>
              <a:t>Yapay zekâların İngilizce dışındaki dillerde bilgisi zayıf. Almanca, İtalyanca ve Arapça içerik üreten Türk firması o dillerde neredeyse rakipsiz.</a:t>
            </a:r>
            <a:endParaRPr lang="en-US" sz="1300" dirty="0"/>
          </a:p>
        </p:txBody>
      </p:sp>
      <p:sp>
        <p:nvSpPr>
          <p:cNvPr id="19" name="Text 17"/>
          <p:cNvSpPr txBox="1"/>
          <p:nvPr/>
        </p:nvSpPr>
        <p:spPr>
          <a:xfrm>
            <a:off x="868680" y="3931920"/>
            <a:ext cx="10424160" cy="365760"/>
          </a:xfrm>
          <a:prstGeom prst="rect">
            <a:avLst/>
          </a:prstGeom>
          <a:noFill/>
          <a:ln/>
        </p:spPr>
        <p:txBody>
          <a:bodyPr wrap="square" lIns="0" tIns="0" rIns="0" bIns="0" rtlCol="0" anchor="ctr"/>
          <a:lstStyle/>
          <a:p>
            <a:pPr algn="ctr" indent="0" marL="0">
              <a:buNone/>
            </a:pPr>
            <a:r>
              <a:rPr lang="en-US" sz="1500" dirty="0">
                <a:solidFill>
                  <a:srgbClr val="BBBBBB"/>
                </a:solidFill>
                <a:latin typeface="Arial" pitchFamily="34" charset="0"/>
                <a:ea typeface="Arial" pitchFamily="34" charset="-122"/>
                <a:cs typeface="Arial" pitchFamily="34" charset="-120"/>
              </a:rPr>
              <a:t>Ama önce şu bilgilerin ajanın okuyabileceği hâle gelmesi gerekiyor:</a:t>
            </a:r>
            <a:endParaRPr lang="en-US" sz="1500" dirty="0"/>
          </a:p>
        </p:txBody>
      </p:sp>
      <p:sp>
        <p:nvSpPr>
          <p:cNvPr id="20" name="Shape 18"/>
          <p:cNvSpPr/>
          <p:nvPr/>
        </p:nvSpPr>
        <p:spPr>
          <a:xfrm>
            <a:off x="868680" y="4389120"/>
            <a:ext cx="3291840" cy="1325880"/>
          </a:xfrm>
          <a:prstGeom prst="roundRect">
            <a:avLst>
              <a:gd name="adj" fmla="val 2759"/>
            </a:avLst>
          </a:prstGeom>
          <a:solidFill>
            <a:srgbClr val="2A2145"/>
          </a:solidFill>
          <a:ln w="9525">
            <a:solidFill>
              <a:srgbClr val="A78BFA"/>
            </a:solidFill>
            <a:prstDash val="solid"/>
          </a:ln>
        </p:spPr>
      </p:sp>
      <p:sp>
        <p:nvSpPr>
          <p:cNvPr id="21" name="Text 19"/>
          <p:cNvSpPr txBox="1"/>
          <p:nvPr/>
        </p:nvSpPr>
        <p:spPr>
          <a:xfrm>
            <a:off x="1097280" y="4480560"/>
            <a:ext cx="2834640" cy="320040"/>
          </a:xfrm>
          <a:prstGeom prst="rect">
            <a:avLst/>
          </a:prstGeom>
          <a:noFill/>
          <a:ln/>
        </p:spPr>
        <p:txBody>
          <a:bodyPr wrap="square" lIns="0" tIns="0" rIns="0" bIns="0" rtlCol="0" anchor="ctr"/>
          <a:lstStyle/>
          <a:p>
            <a:pPr indent="0" marL="0">
              <a:buNone/>
            </a:pPr>
            <a:r>
              <a:rPr lang="en-US" sz="1400" b="1" spc="200" kern="0" dirty="0">
                <a:solidFill>
                  <a:srgbClr val="A78BFA"/>
                </a:solidFill>
                <a:latin typeface="Arial" pitchFamily="34" charset="0"/>
                <a:ea typeface="Arial" pitchFamily="34" charset="-122"/>
                <a:cs typeface="Arial" pitchFamily="34" charset="-120"/>
              </a:rPr>
              <a:t>FİRMA</a:t>
            </a:r>
            <a:endParaRPr lang="en-US" sz="1400" dirty="0"/>
          </a:p>
        </p:txBody>
      </p:sp>
      <p:sp>
        <p:nvSpPr>
          <p:cNvPr id="22" name="Text 20"/>
          <p:cNvSpPr txBox="1"/>
          <p:nvPr/>
        </p:nvSpPr>
        <p:spPr>
          <a:xfrm>
            <a:off x="1097280" y="4800600"/>
            <a:ext cx="2880360" cy="868680"/>
          </a:xfrm>
          <a:prstGeom prst="rect">
            <a:avLst/>
          </a:prstGeom>
          <a:noFill/>
          <a:ln/>
        </p:spPr>
        <p:txBody>
          <a:bodyPr wrap="square" lIns="0" tIns="0" rIns="0" bIns="0" rtlCol="0" anchor="t"/>
          <a:lstStyle/>
          <a:p>
            <a:pPr indent="0" marL="0">
              <a:buNone/>
            </a:pPr>
            <a:r>
              <a:rPr lang="en-US" sz="1300" dirty="0">
                <a:solidFill>
                  <a:srgbClr val="E5E5E5"/>
                </a:solidFill>
                <a:latin typeface="Arial" pitchFamily="34" charset="0"/>
                <a:ea typeface="Arial" pitchFamily="34" charset="-122"/>
                <a:cs typeface="Arial" pitchFamily="34" charset="-120"/>
              </a:rPr>
              <a:t>Kuruluş yılı, kapasite, sertifikalar, ihracat yapılan ülkeler, referans sektörler</a:t>
            </a:r>
            <a:endParaRPr lang="en-US" sz="1300" dirty="0"/>
          </a:p>
        </p:txBody>
      </p:sp>
      <p:sp>
        <p:nvSpPr>
          <p:cNvPr id="23" name="Shape 21"/>
          <p:cNvSpPr/>
          <p:nvPr/>
        </p:nvSpPr>
        <p:spPr>
          <a:xfrm>
            <a:off x="4389120" y="4389120"/>
            <a:ext cx="3291840" cy="1325880"/>
          </a:xfrm>
          <a:prstGeom prst="roundRect">
            <a:avLst>
              <a:gd name="adj" fmla="val 2759"/>
            </a:avLst>
          </a:prstGeom>
          <a:solidFill>
            <a:srgbClr val="2A2145"/>
          </a:solidFill>
          <a:ln w="9525">
            <a:solidFill>
              <a:srgbClr val="A78BFA"/>
            </a:solidFill>
            <a:prstDash val="solid"/>
          </a:ln>
        </p:spPr>
      </p:sp>
      <p:sp>
        <p:nvSpPr>
          <p:cNvPr id="24" name="Text 22"/>
          <p:cNvSpPr txBox="1"/>
          <p:nvPr/>
        </p:nvSpPr>
        <p:spPr>
          <a:xfrm>
            <a:off x="4617720" y="4480560"/>
            <a:ext cx="2834640" cy="320040"/>
          </a:xfrm>
          <a:prstGeom prst="rect">
            <a:avLst/>
          </a:prstGeom>
          <a:noFill/>
          <a:ln/>
        </p:spPr>
        <p:txBody>
          <a:bodyPr wrap="square" lIns="0" tIns="0" rIns="0" bIns="0" rtlCol="0" anchor="ctr"/>
          <a:lstStyle/>
          <a:p>
            <a:pPr indent="0" marL="0">
              <a:buNone/>
            </a:pPr>
            <a:r>
              <a:rPr lang="en-US" sz="1400" b="1" spc="200" kern="0" dirty="0">
                <a:solidFill>
                  <a:srgbClr val="A78BFA"/>
                </a:solidFill>
                <a:latin typeface="Arial" pitchFamily="34" charset="0"/>
                <a:ea typeface="Arial" pitchFamily="34" charset="-122"/>
                <a:cs typeface="Arial" pitchFamily="34" charset="-120"/>
              </a:rPr>
              <a:t>ÜRÜN</a:t>
            </a:r>
            <a:endParaRPr lang="en-US" sz="1400" dirty="0"/>
          </a:p>
        </p:txBody>
      </p:sp>
      <p:sp>
        <p:nvSpPr>
          <p:cNvPr id="25" name="Text 23"/>
          <p:cNvSpPr txBox="1"/>
          <p:nvPr/>
        </p:nvSpPr>
        <p:spPr>
          <a:xfrm>
            <a:off x="4617720" y="4800600"/>
            <a:ext cx="2880360" cy="868680"/>
          </a:xfrm>
          <a:prstGeom prst="rect">
            <a:avLst/>
          </a:prstGeom>
          <a:noFill/>
          <a:ln/>
        </p:spPr>
        <p:txBody>
          <a:bodyPr wrap="square" lIns="0" tIns="0" rIns="0" bIns="0" rtlCol="0" anchor="t"/>
          <a:lstStyle/>
          <a:p>
            <a:pPr indent="0" marL="0">
              <a:buNone/>
            </a:pPr>
            <a:r>
              <a:rPr lang="en-US" sz="1300" dirty="0">
                <a:solidFill>
                  <a:srgbClr val="E5E5E5"/>
                </a:solidFill>
                <a:latin typeface="Arial" pitchFamily="34" charset="0"/>
                <a:ea typeface="Arial" pitchFamily="34" charset="-122"/>
                <a:cs typeface="Arial" pitchFamily="34" charset="-120"/>
              </a:rPr>
              <a:t>Teknik özellik, minimum sipariş, teslim süresi, vade, fiyat aralığı, güncel stok</a:t>
            </a:r>
            <a:endParaRPr lang="en-US" sz="1300" dirty="0"/>
          </a:p>
        </p:txBody>
      </p:sp>
      <p:sp>
        <p:nvSpPr>
          <p:cNvPr id="26" name="Shape 24"/>
          <p:cNvSpPr/>
          <p:nvPr/>
        </p:nvSpPr>
        <p:spPr>
          <a:xfrm>
            <a:off x="7909560" y="4389120"/>
            <a:ext cx="3291840" cy="1325880"/>
          </a:xfrm>
          <a:prstGeom prst="roundRect">
            <a:avLst>
              <a:gd name="adj" fmla="val 2759"/>
            </a:avLst>
          </a:prstGeom>
          <a:solidFill>
            <a:srgbClr val="2A2145"/>
          </a:solidFill>
          <a:ln w="9525">
            <a:solidFill>
              <a:srgbClr val="A78BFA"/>
            </a:solidFill>
            <a:prstDash val="solid"/>
          </a:ln>
        </p:spPr>
      </p:sp>
      <p:sp>
        <p:nvSpPr>
          <p:cNvPr id="27" name="Text 25"/>
          <p:cNvSpPr txBox="1"/>
          <p:nvPr/>
        </p:nvSpPr>
        <p:spPr>
          <a:xfrm>
            <a:off x="8138160" y="4480560"/>
            <a:ext cx="2834640" cy="320040"/>
          </a:xfrm>
          <a:prstGeom prst="rect">
            <a:avLst/>
          </a:prstGeom>
          <a:noFill/>
          <a:ln/>
        </p:spPr>
        <p:txBody>
          <a:bodyPr wrap="square" lIns="0" tIns="0" rIns="0" bIns="0" rtlCol="0" anchor="ctr"/>
          <a:lstStyle/>
          <a:p>
            <a:pPr indent="0" marL="0">
              <a:buNone/>
            </a:pPr>
            <a:r>
              <a:rPr lang="en-US" sz="1400" b="1" spc="200" kern="0" dirty="0">
                <a:solidFill>
                  <a:srgbClr val="A78BFA"/>
                </a:solidFill>
                <a:latin typeface="Arial" pitchFamily="34" charset="0"/>
                <a:ea typeface="Arial" pitchFamily="34" charset="-122"/>
                <a:cs typeface="Arial" pitchFamily="34" charset="-120"/>
              </a:rPr>
              <a:t>KANIT</a:t>
            </a:r>
            <a:endParaRPr lang="en-US" sz="1400" dirty="0"/>
          </a:p>
        </p:txBody>
      </p:sp>
      <p:sp>
        <p:nvSpPr>
          <p:cNvPr id="28" name="Text 26"/>
          <p:cNvSpPr txBox="1"/>
          <p:nvPr/>
        </p:nvSpPr>
        <p:spPr>
          <a:xfrm>
            <a:off x="8138160" y="4800600"/>
            <a:ext cx="2880360" cy="868680"/>
          </a:xfrm>
          <a:prstGeom prst="rect">
            <a:avLst/>
          </a:prstGeom>
          <a:noFill/>
          <a:ln/>
        </p:spPr>
        <p:txBody>
          <a:bodyPr wrap="square" lIns="0" tIns="0" rIns="0" bIns="0" rtlCol="0" anchor="t"/>
          <a:lstStyle/>
          <a:p>
            <a:pPr indent="0" marL="0">
              <a:buNone/>
            </a:pPr>
            <a:r>
              <a:rPr lang="en-US" sz="1300" dirty="0">
                <a:solidFill>
                  <a:srgbClr val="E5E5E5"/>
                </a:solidFill>
                <a:latin typeface="Arial" pitchFamily="34" charset="0"/>
                <a:ea typeface="Arial" pitchFamily="34" charset="-122"/>
                <a:cs typeface="Arial" pitchFamily="34" charset="-120"/>
              </a:rPr>
              <a:t>İngilizce ve Almanca yorumlar, denetim raporu, fabrika turu, yönetici yazıları</a:t>
            </a:r>
            <a:endParaRPr lang="en-US" sz="1300" dirty="0"/>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name="Slide 1">
    <p:bg>
      <p:bgPr>
        <a:solidFill>
          <a:srgbClr val="EFEFEF"/>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9A9A9A"/>
            </a:solidFill>
            <a:prstDash val="solid"/>
          </a:ln>
        </p:spPr>
      </p:sp>
      <p:sp>
        <p:nvSpPr>
          <p:cNvPr id="3" name="Shape 1"/>
          <p:cNvSpPr/>
          <p:nvPr/>
        </p:nvSpPr>
        <p:spPr>
          <a:xfrm>
            <a:off x="658368" y="6199632"/>
            <a:ext cx="10844784" cy="0"/>
          </a:xfrm>
          <a:prstGeom prst="line">
            <a:avLst/>
          </a:prstGeom>
          <a:noFill/>
          <a:ln w="9525">
            <a:solidFill>
              <a:srgbClr val="9A9A9A"/>
            </a:solidFill>
            <a:prstDash val="solid"/>
          </a:ln>
        </p:spPr>
      </p:sp>
      <p:sp>
        <p:nvSpPr>
          <p:cNvPr id="4" name="Shape 2"/>
          <p:cNvSpPr/>
          <p:nvPr/>
        </p:nvSpPr>
        <p:spPr>
          <a:xfrm>
            <a:off x="658368" y="457200"/>
            <a:ext cx="0" cy="402336"/>
          </a:xfrm>
          <a:prstGeom prst="line">
            <a:avLst/>
          </a:prstGeom>
          <a:noFill/>
          <a:ln w="9525">
            <a:solidFill>
              <a:srgbClr val="9A9A9A"/>
            </a:solidFill>
            <a:prstDash val="solid"/>
          </a:ln>
        </p:spPr>
      </p:sp>
      <p:sp>
        <p:nvSpPr>
          <p:cNvPr id="5" name="Shape 3"/>
          <p:cNvSpPr/>
          <p:nvPr/>
        </p:nvSpPr>
        <p:spPr>
          <a:xfrm>
            <a:off x="658368" y="5998464"/>
            <a:ext cx="0" cy="402336"/>
          </a:xfrm>
          <a:prstGeom prst="line">
            <a:avLst/>
          </a:prstGeom>
          <a:noFill/>
          <a:ln w="9525">
            <a:solidFill>
              <a:srgbClr val="9A9A9A"/>
            </a:solidFill>
            <a:prstDash val="solid"/>
          </a:ln>
        </p:spPr>
      </p:sp>
      <p:sp>
        <p:nvSpPr>
          <p:cNvPr id="6" name="Shape 4"/>
          <p:cNvSpPr/>
          <p:nvPr/>
        </p:nvSpPr>
        <p:spPr>
          <a:xfrm>
            <a:off x="11503152" y="457200"/>
            <a:ext cx="0" cy="402336"/>
          </a:xfrm>
          <a:prstGeom prst="line">
            <a:avLst/>
          </a:prstGeom>
          <a:noFill/>
          <a:ln w="9525">
            <a:solidFill>
              <a:srgbClr val="9A9A9A"/>
            </a:solidFill>
            <a:prstDash val="solid"/>
          </a:ln>
        </p:spPr>
      </p:sp>
      <p:sp>
        <p:nvSpPr>
          <p:cNvPr id="7" name="Shape 5"/>
          <p:cNvSpPr/>
          <p:nvPr/>
        </p:nvSpPr>
        <p:spPr>
          <a:xfrm>
            <a:off x="11503152" y="5998464"/>
            <a:ext cx="0" cy="402336"/>
          </a:xfrm>
          <a:prstGeom prst="line">
            <a:avLst/>
          </a:prstGeom>
          <a:noFill/>
          <a:ln w="9525">
            <a:solidFill>
              <a:srgbClr val="9A9A9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6B6B6B"/>
                </a:solidFill>
                <a:latin typeface="Arial" pitchFamily="34" charset="0"/>
                <a:ea typeface="Arial" pitchFamily="34" charset="-122"/>
                <a:cs typeface="Arial" pitchFamily="34" charset="-120"/>
              </a:rPr>
              <a:t>LİNKEDIN'İN B2B'DEKİ YERİ</a:t>
            </a:r>
            <a:endParaRPr lang="en-US" sz="1100" dirty="0"/>
          </a:p>
        </p:txBody>
      </p:sp>
      <p:sp>
        <p:nvSpPr>
          <p:cNvPr id="9" name="Text 7"/>
          <p:cNvSpPr txBox="1"/>
          <p:nvPr/>
        </p:nvSpPr>
        <p:spPr>
          <a:xfrm>
            <a:off x="822960" y="1188720"/>
            <a:ext cx="10515600" cy="731520"/>
          </a:xfrm>
          <a:prstGeom prst="rect">
            <a:avLst/>
          </a:prstGeom>
          <a:noFill/>
          <a:ln/>
        </p:spPr>
        <p:txBody>
          <a:bodyPr wrap="square" lIns="0" tIns="0" rIns="0" bIns="0" rtlCol="0" anchor="ctr"/>
          <a:lstStyle/>
          <a:p>
            <a:pPr algn="ctr" indent="0" marL="0">
              <a:buNone/>
            </a:pPr>
            <a:r>
              <a:rPr lang="en-US" sz="3400" dirty="0">
                <a:solidFill>
                  <a:srgbClr val="111111"/>
                </a:solidFill>
                <a:latin typeface="Arial" pitchFamily="34" charset="0"/>
                <a:ea typeface="Arial" pitchFamily="34" charset="-122"/>
                <a:cs typeface="Arial" pitchFamily="34" charset="-120"/>
              </a:rPr>
              <a:t>Neden </a:t>
            </a:r>
            <a:pPr algn="ctr" indent="0" marL="0">
              <a:buNone/>
            </a:pPr>
            <a:r>
              <a:rPr lang="en-US" sz="3400" b="1" i="1" dirty="0">
                <a:solidFill>
                  <a:srgbClr val="6D4AE0"/>
                </a:solidFill>
                <a:latin typeface="Cambria" pitchFamily="34" charset="0"/>
                <a:ea typeface="Cambria" pitchFamily="34" charset="-122"/>
                <a:cs typeface="Cambria" pitchFamily="34" charset="-120"/>
              </a:rPr>
              <a:t>LinkedIn?</a:t>
            </a:r>
            <a:endParaRPr lang="en-US" sz="3400" dirty="0"/>
          </a:p>
        </p:txBody>
      </p:sp>
      <p:sp>
        <p:nvSpPr>
          <p:cNvPr id="10" name="Shape 8"/>
          <p:cNvSpPr/>
          <p:nvPr/>
        </p:nvSpPr>
        <p:spPr>
          <a:xfrm>
            <a:off x="868680" y="1965960"/>
            <a:ext cx="10424160" cy="0"/>
          </a:xfrm>
          <a:prstGeom prst="line">
            <a:avLst/>
          </a:prstGeom>
          <a:noFill/>
          <a:ln w="9525">
            <a:solidFill>
              <a:srgbClr val="C2C2C2"/>
            </a:solidFill>
            <a:prstDash val="dash"/>
          </a:ln>
        </p:spPr>
      </p:sp>
      <p:sp>
        <p:nvSpPr>
          <p:cNvPr id="11" name="Text 9"/>
          <p:cNvSpPr txBox="1"/>
          <p:nvPr/>
        </p:nvSpPr>
        <p:spPr>
          <a:xfrm>
            <a:off x="914400" y="1965960"/>
            <a:ext cx="548640" cy="685800"/>
          </a:xfrm>
          <a:prstGeom prst="rect">
            <a:avLst/>
          </a:prstGeom>
          <a:noFill/>
          <a:ln/>
        </p:spPr>
        <p:txBody>
          <a:bodyPr wrap="square" lIns="0" tIns="0" rIns="0" bIns="0" rtlCol="0" anchor="ctr"/>
          <a:lstStyle/>
          <a:p>
            <a:pPr indent="0" marL="0">
              <a:buNone/>
            </a:pPr>
            <a:r>
              <a:rPr lang="en-US" sz="2400" b="1" i="1" dirty="0">
                <a:solidFill>
                  <a:srgbClr val="6D4AE0"/>
                </a:solidFill>
                <a:latin typeface="Cambria" pitchFamily="34" charset="0"/>
                <a:ea typeface="Cambria" pitchFamily="34" charset="-122"/>
                <a:cs typeface="Cambria" pitchFamily="34" charset="-120"/>
              </a:rPr>
              <a:t>1</a:t>
            </a:r>
            <a:endParaRPr lang="en-US" sz="2400" dirty="0"/>
          </a:p>
        </p:txBody>
      </p:sp>
      <p:sp>
        <p:nvSpPr>
          <p:cNvPr id="12" name="Text 10"/>
          <p:cNvSpPr txBox="1"/>
          <p:nvPr/>
        </p:nvSpPr>
        <p:spPr>
          <a:xfrm>
            <a:off x="1508760" y="1965960"/>
            <a:ext cx="3657600" cy="685800"/>
          </a:xfrm>
          <a:prstGeom prst="rect">
            <a:avLst/>
          </a:prstGeom>
          <a:noFill/>
          <a:ln/>
        </p:spPr>
        <p:txBody>
          <a:bodyPr wrap="square" lIns="0" tIns="0" rIns="0" bIns="0" rtlCol="0" anchor="ctr"/>
          <a:lstStyle/>
          <a:p>
            <a:pPr indent="0" marL="0">
              <a:buNone/>
            </a:pPr>
            <a:r>
              <a:rPr lang="en-US" sz="1800" b="1" dirty="0">
                <a:solidFill>
                  <a:srgbClr val="111111"/>
                </a:solidFill>
                <a:latin typeface="Arial" pitchFamily="34" charset="0"/>
                <a:ea typeface="Arial" pitchFamily="34" charset="-122"/>
                <a:cs typeface="Arial" pitchFamily="34" charset="-120"/>
              </a:rPr>
              <a:t>Global</a:t>
            </a:r>
            <a:endParaRPr lang="en-US" sz="1800" dirty="0"/>
          </a:p>
        </p:txBody>
      </p:sp>
      <p:sp>
        <p:nvSpPr>
          <p:cNvPr id="13" name="Text 11"/>
          <p:cNvSpPr txBox="1"/>
          <p:nvPr/>
        </p:nvSpPr>
        <p:spPr>
          <a:xfrm>
            <a:off x="5257800" y="1965960"/>
            <a:ext cx="5989320" cy="685800"/>
          </a:xfrm>
          <a:prstGeom prst="rect">
            <a:avLst/>
          </a:prstGeom>
          <a:noFill/>
          <a:ln/>
        </p:spPr>
        <p:txBody>
          <a:bodyPr wrap="square" lIns="0" tIns="0" rIns="0" bIns="0" rtlCol="0" anchor="ctr"/>
          <a:lstStyle/>
          <a:p>
            <a:pPr indent="0" marL="0">
              <a:buNone/>
            </a:pPr>
            <a:r>
              <a:rPr lang="en-US" sz="1550" dirty="0">
                <a:solidFill>
                  <a:srgbClr val="333333"/>
                </a:solidFill>
                <a:latin typeface="Arial" pitchFamily="34" charset="0"/>
                <a:ea typeface="Arial" pitchFamily="34" charset="-122"/>
                <a:cs typeface="Arial" pitchFamily="34" charset="-120"/>
              </a:rPr>
              <a:t>Tüm dünyaya erişim. Almanya'daki satın almacıya fuar bütçesi olmadan ulaşırsınız.</a:t>
            </a:r>
            <a:endParaRPr lang="en-US" sz="1550" dirty="0"/>
          </a:p>
        </p:txBody>
      </p:sp>
      <p:sp>
        <p:nvSpPr>
          <p:cNvPr id="14" name="Shape 12"/>
          <p:cNvSpPr/>
          <p:nvPr/>
        </p:nvSpPr>
        <p:spPr>
          <a:xfrm>
            <a:off x="868680" y="2651760"/>
            <a:ext cx="10424160" cy="0"/>
          </a:xfrm>
          <a:prstGeom prst="line">
            <a:avLst/>
          </a:prstGeom>
          <a:noFill/>
          <a:ln w="9525">
            <a:solidFill>
              <a:srgbClr val="C2C2C2"/>
            </a:solidFill>
            <a:prstDash val="dash"/>
          </a:ln>
        </p:spPr>
      </p:sp>
      <p:sp>
        <p:nvSpPr>
          <p:cNvPr id="15" name="Text 13"/>
          <p:cNvSpPr txBox="1"/>
          <p:nvPr/>
        </p:nvSpPr>
        <p:spPr>
          <a:xfrm>
            <a:off x="914400" y="2651760"/>
            <a:ext cx="548640" cy="685800"/>
          </a:xfrm>
          <a:prstGeom prst="rect">
            <a:avLst/>
          </a:prstGeom>
          <a:noFill/>
          <a:ln/>
        </p:spPr>
        <p:txBody>
          <a:bodyPr wrap="square" lIns="0" tIns="0" rIns="0" bIns="0" rtlCol="0" anchor="ctr"/>
          <a:lstStyle/>
          <a:p>
            <a:pPr indent="0" marL="0">
              <a:buNone/>
            </a:pPr>
            <a:r>
              <a:rPr lang="en-US" sz="2400" b="1" i="1" dirty="0">
                <a:solidFill>
                  <a:srgbClr val="6D4AE0"/>
                </a:solidFill>
                <a:latin typeface="Cambria" pitchFamily="34" charset="0"/>
                <a:ea typeface="Cambria" pitchFamily="34" charset="-122"/>
                <a:cs typeface="Cambria" pitchFamily="34" charset="-120"/>
              </a:rPr>
              <a:t>2</a:t>
            </a:r>
            <a:endParaRPr lang="en-US" sz="2400" dirty="0"/>
          </a:p>
        </p:txBody>
      </p:sp>
      <p:sp>
        <p:nvSpPr>
          <p:cNvPr id="16" name="Text 14"/>
          <p:cNvSpPr txBox="1"/>
          <p:nvPr/>
        </p:nvSpPr>
        <p:spPr>
          <a:xfrm>
            <a:off x="1508760" y="2651760"/>
            <a:ext cx="3657600" cy="685800"/>
          </a:xfrm>
          <a:prstGeom prst="rect">
            <a:avLst/>
          </a:prstGeom>
          <a:noFill/>
          <a:ln/>
        </p:spPr>
        <p:txBody>
          <a:bodyPr wrap="square" lIns="0" tIns="0" rIns="0" bIns="0" rtlCol="0" anchor="ctr"/>
          <a:lstStyle/>
          <a:p>
            <a:pPr indent="0" marL="0">
              <a:buNone/>
            </a:pPr>
            <a:r>
              <a:rPr lang="en-US" sz="1800" b="1" dirty="0">
                <a:solidFill>
                  <a:srgbClr val="111111"/>
                </a:solidFill>
                <a:latin typeface="Arial" pitchFamily="34" charset="0"/>
                <a:ea typeface="Arial" pitchFamily="34" charset="-122"/>
                <a:cs typeface="Arial" pitchFamily="34" charset="-120"/>
              </a:rPr>
              <a:t>Satış için en güvenilir kaynak</a:t>
            </a:r>
            <a:endParaRPr lang="en-US" sz="1800" dirty="0"/>
          </a:p>
        </p:txBody>
      </p:sp>
      <p:sp>
        <p:nvSpPr>
          <p:cNvPr id="17" name="Text 15"/>
          <p:cNvSpPr txBox="1"/>
          <p:nvPr/>
        </p:nvSpPr>
        <p:spPr>
          <a:xfrm>
            <a:off x="5257800" y="2651760"/>
            <a:ext cx="5989320" cy="685800"/>
          </a:xfrm>
          <a:prstGeom prst="rect">
            <a:avLst/>
          </a:prstGeom>
          <a:noFill/>
          <a:ln/>
        </p:spPr>
        <p:txBody>
          <a:bodyPr wrap="square" lIns="0" tIns="0" rIns="0" bIns="0" rtlCol="0" anchor="ctr"/>
          <a:lstStyle/>
          <a:p>
            <a:pPr indent="0" marL="0">
              <a:buNone/>
            </a:pPr>
            <a:r>
              <a:rPr lang="en-US" sz="1550" dirty="0">
                <a:solidFill>
                  <a:srgbClr val="333333"/>
                </a:solidFill>
                <a:latin typeface="Arial" pitchFamily="34" charset="0"/>
                <a:ea typeface="Arial" pitchFamily="34" charset="-122"/>
                <a:cs typeface="Arial" pitchFamily="34" charset="-120"/>
              </a:rPr>
              <a:t>Alıcı tedarikçiyi araştırırken firmanın arkasındaki insanlara burada bakar.</a:t>
            </a:r>
            <a:endParaRPr lang="en-US" sz="1550" dirty="0"/>
          </a:p>
        </p:txBody>
      </p:sp>
      <p:sp>
        <p:nvSpPr>
          <p:cNvPr id="18" name="Shape 16"/>
          <p:cNvSpPr/>
          <p:nvPr/>
        </p:nvSpPr>
        <p:spPr>
          <a:xfrm>
            <a:off x="868680" y="3337560"/>
            <a:ext cx="10424160" cy="0"/>
          </a:xfrm>
          <a:prstGeom prst="line">
            <a:avLst/>
          </a:prstGeom>
          <a:noFill/>
          <a:ln w="9525">
            <a:solidFill>
              <a:srgbClr val="C2C2C2"/>
            </a:solidFill>
            <a:prstDash val="dash"/>
          </a:ln>
        </p:spPr>
      </p:sp>
      <p:sp>
        <p:nvSpPr>
          <p:cNvPr id="19" name="Text 17"/>
          <p:cNvSpPr txBox="1"/>
          <p:nvPr/>
        </p:nvSpPr>
        <p:spPr>
          <a:xfrm>
            <a:off x="914400" y="3337560"/>
            <a:ext cx="548640" cy="685800"/>
          </a:xfrm>
          <a:prstGeom prst="rect">
            <a:avLst/>
          </a:prstGeom>
          <a:noFill/>
          <a:ln/>
        </p:spPr>
        <p:txBody>
          <a:bodyPr wrap="square" lIns="0" tIns="0" rIns="0" bIns="0" rtlCol="0" anchor="ctr"/>
          <a:lstStyle/>
          <a:p>
            <a:pPr indent="0" marL="0">
              <a:buNone/>
            </a:pPr>
            <a:r>
              <a:rPr lang="en-US" sz="2400" b="1" i="1" dirty="0">
                <a:solidFill>
                  <a:srgbClr val="6D4AE0"/>
                </a:solidFill>
                <a:latin typeface="Cambria" pitchFamily="34" charset="0"/>
                <a:ea typeface="Cambria" pitchFamily="34" charset="-122"/>
                <a:cs typeface="Cambria" pitchFamily="34" charset="-120"/>
              </a:rPr>
              <a:t>3</a:t>
            </a:r>
            <a:endParaRPr lang="en-US" sz="2400" dirty="0"/>
          </a:p>
        </p:txBody>
      </p:sp>
      <p:sp>
        <p:nvSpPr>
          <p:cNvPr id="20" name="Text 18"/>
          <p:cNvSpPr txBox="1"/>
          <p:nvPr/>
        </p:nvSpPr>
        <p:spPr>
          <a:xfrm>
            <a:off x="1508760" y="3337560"/>
            <a:ext cx="3657600" cy="685800"/>
          </a:xfrm>
          <a:prstGeom prst="rect">
            <a:avLst/>
          </a:prstGeom>
          <a:noFill/>
          <a:ln/>
        </p:spPr>
        <p:txBody>
          <a:bodyPr wrap="square" lIns="0" tIns="0" rIns="0" bIns="0" rtlCol="0" anchor="ctr"/>
          <a:lstStyle/>
          <a:p>
            <a:pPr indent="0" marL="0">
              <a:buNone/>
            </a:pPr>
            <a:r>
              <a:rPr lang="en-US" sz="1800" b="1" dirty="0">
                <a:solidFill>
                  <a:srgbClr val="111111"/>
                </a:solidFill>
                <a:latin typeface="Arial" pitchFamily="34" charset="0"/>
                <a:ea typeface="Arial" pitchFamily="34" charset="-122"/>
                <a:cs typeface="Arial" pitchFamily="34" charset="-120"/>
              </a:rPr>
              <a:t>Rakipleri izleme fırsatı</a:t>
            </a:r>
            <a:endParaRPr lang="en-US" sz="1800" dirty="0"/>
          </a:p>
        </p:txBody>
      </p:sp>
      <p:sp>
        <p:nvSpPr>
          <p:cNvPr id="21" name="Text 19"/>
          <p:cNvSpPr txBox="1"/>
          <p:nvPr/>
        </p:nvSpPr>
        <p:spPr>
          <a:xfrm>
            <a:off x="5257800" y="3337560"/>
            <a:ext cx="5989320" cy="685800"/>
          </a:xfrm>
          <a:prstGeom prst="rect">
            <a:avLst/>
          </a:prstGeom>
          <a:noFill/>
          <a:ln/>
        </p:spPr>
        <p:txBody>
          <a:bodyPr wrap="square" lIns="0" tIns="0" rIns="0" bIns="0" rtlCol="0" anchor="ctr"/>
          <a:lstStyle/>
          <a:p>
            <a:pPr indent="0" marL="0">
              <a:buNone/>
            </a:pPr>
            <a:r>
              <a:rPr lang="en-US" sz="1550" dirty="0">
                <a:solidFill>
                  <a:srgbClr val="333333"/>
                </a:solidFill>
                <a:latin typeface="Arial" pitchFamily="34" charset="0"/>
                <a:ea typeface="Arial" pitchFamily="34" charset="-122"/>
                <a:cs typeface="Arial" pitchFamily="34" charset="-120"/>
              </a:rPr>
              <a:t>Rakiplerinizin faaliyetleri, ekibi, departmanları ve stratejileri açıkça görünür.</a:t>
            </a:r>
            <a:endParaRPr lang="en-US" sz="1550" dirty="0"/>
          </a:p>
        </p:txBody>
      </p:sp>
      <p:sp>
        <p:nvSpPr>
          <p:cNvPr id="22" name="Shape 20"/>
          <p:cNvSpPr/>
          <p:nvPr/>
        </p:nvSpPr>
        <p:spPr>
          <a:xfrm>
            <a:off x="868680" y="4023360"/>
            <a:ext cx="10424160" cy="0"/>
          </a:xfrm>
          <a:prstGeom prst="line">
            <a:avLst/>
          </a:prstGeom>
          <a:noFill/>
          <a:ln w="9525">
            <a:solidFill>
              <a:srgbClr val="C2C2C2"/>
            </a:solidFill>
            <a:prstDash val="dash"/>
          </a:ln>
        </p:spPr>
      </p:sp>
      <p:sp>
        <p:nvSpPr>
          <p:cNvPr id="23" name="Text 21"/>
          <p:cNvSpPr txBox="1"/>
          <p:nvPr/>
        </p:nvSpPr>
        <p:spPr>
          <a:xfrm>
            <a:off x="914400" y="4023360"/>
            <a:ext cx="548640" cy="685800"/>
          </a:xfrm>
          <a:prstGeom prst="rect">
            <a:avLst/>
          </a:prstGeom>
          <a:noFill/>
          <a:ln/>
        </p:spPr>
        <p:txBody>
          <a:bodyPr wrap="square" lIns="0" tIns="0" rIns="0" bIns="0" rtlCol="0" anchor="ctr"/>
          <a:lstStyle/>
          <a:p>
            <a:pPr indent="0" marL="0">
              <a:buNone/>
            </a:pPr>
            <a:r>
              <a:rPr lang="en-US" sz="2400" b="1" i="1" dirty="0">
                <a:solidFill>
                  <a:srgbClr val="6D4AE0"/>
                </a:solidFill>
                <a:latin typeface="Cambria" pitchFamily="34" charset="0"/>
                <a:ea typeface="Cambria" pitchFamily="34" charset="-122"/>
                <a:cs typeface="Cambria" pitchFamily="34" charset="-120"/>
              </a:rPr>
              <a:t>4</a:t>
            </a:r>
            <a:endParaRPr lang="en-US" sz="2400" dirty="0"/>
          </a:p>
        </p:txBody>
      </p:sp>
      <p:sp>
        <p:nvSpPr>
          <p:cNvPr id="24" name="Text 22"/>
          <p:cNvSpPr txBox="1"/>
          <p:nvPr/>
        </p:nvSpPr>
        <p:spPr>
          <a:xfrm>
            <a:off x="1508760" y="4023360"/>
            <a:ext cx="3657600" cy="685800"/>
          </a:xfrm>
          <a:prstGeom prst="rect">
            <a:avLst/>
          </a:prstGeom>
          <a:noFill/>
          <a:ln/>
        </p:spPr>
        <p:txBody>
          <a:bodyPr wrap="square" lIns="0" tIns="0" rIns="0" bIns="0" rtlCol="0" anchor="ctr"/>
          <a:lstStyle/>
          <a:p>
            <a:pPr indent="0" marL="0">
              <a:buNone/>
            </a:pPr>
            <a:r>
              <a:rPr lang="en-US" sz="1800" b="1" dirty="0">
                <a:solidFill>
                  <a:srgbClr val="111111"/>
                </a:solidFill>
                <a:latin typeface="Arial" pitchFamily="34" charset="0"/>
                <a:ea typeface="Arial" pitchFamily="34" charset="-122"/>
                <a:cs typeface="Arial" pitchFamily="34" charset="-120"/>
              </a:rPr>
              <a:t>Şirketinizin influencerı sizsiniz</a:t>
            </a:r>
            <a:endParaRPr lang="en-US" sz="1800" dirty="0"/>
          </a:p>
        </p:txBody>
      </p:sp>
      <p:sp>
        <p:nvSpPr>
          <p:cNvPr id="25" name="Text 23"/>
          <p:cNvSpPr txBox="1"/>
          <p:nvPr/>
        </p:nvSpPr>
        <p:spPr>
          <a:xfrm>
            <a:off x="5257800" y="4023360"/>
            <a:ext cx="5989320" cy="685800"/>
          </a:xfrm>
          <a:prstGeom prst="rect">
            <a:avLst/>
          </a:prstGeom>
          <a:noFill/>
          <a:ln/>
        </p:spPr>
        <p:txBody>
          <a:bodyPr wrap="square" lIns="0" tIns="0" rIns="0" bIns="0" rtlCol="0" anchor="ctr"/>
          <a:lstStyle/>
          <a:p>
            <a:pPr indent="0" marL="0">
              <a:buNone/>
            </a:pPr>
            <a:r>
              <a:rPr lang="en-US" sz="1550" dirty="0">
                <a:solidFill>
                  <a:srgbClr val="333333"/>
                </a:solidFill>
                <a:latin typeface="Arial" pitchFamily="34" charset="0"/>
                <a:ea typeface="Arial" pitchFamily="34" charset="-122"/>
                <a:cs typeface="Arial" pitchFamily="34" charset="-120"/>
              </a:rPr>
              <a:t>Yöneticinin kendi adıyla yazdığı bir cümle, kurumsal broşürden daha inandırıcı.</a:t>
            </a:r>
            <a:endParaRPr lang="en-US" sz="1550" dirty="0"/>
          </a:p>
        </p:txBody>
      </p:sp>
      <p:sp>
        <p:nvSpPr>
          <p:cNvPr id="26" name="Shape 24"/>
          <p:cNvSpPr/>
          <p:nvPr/>
        </p:nvSpPr>
        <p:spPr>
          <a:xfrm>
            <a:off x="868680" y="4709160"/>
            <a:ext cx="10424160" cy="0"/>
          </a:xfrm>
          <a:prstGeom prst="line">
            <a:avLst/>
          </a:prstGeom>
          <a:noFill/>
          <a:ln w="9525">
            <a:solidFill>
              <a:srgbClr val="C2C2C2"/>
            </a:solidFill>
            <a:prstDash val="dash"/>
          </a:ln>
        </p:spPr>
      </p:sp>
      <p:sp>
        <p:nvSpPr>
          <p:cNvPr id="27" name="Text 25"/>
          <p:cNvSpPr txBox="1"/>
          <p:nvPr/>
        </p:nvSpPr>
        <p:spPr>
          <a:xfrm>
            <a:off x="914400" y="4709160"/>
            <a:ext cx="548640" cy="685800"/>
          </a:xfrm>
          <a:prstGeom prst="rect">
            <a:avLst/>
          </a:prstGeom>
          <a:noFill/>
          <a:ln/>
        </p:spPr>
        <p:txBody>
          <a:bodyPr wrap="square" lIns="0" tIns="0" rIns="0" bIns="0" rtlCol="0" anchor="ctr"/>
          <a:lstStyle/>
          <a:p>
            <a:pPr indent="0" marL="0">
              <a:buNone/>
            </a:pPr>
            <a:r>
              <a:rPr lang="en-US" sz="2400" b="1" i="1" dirty="0">
                <a:solidFill>
                  <a:srgbClr val="6D4AE0"/>
                </a:solidFill>
                <a:latin typeface="Cambria" pitchFamily="34" charset="0"/>
                <a:ea typeface="Cambria" pitchFamily="34" charset="-122"/>
                <a:cs typeface="Cambria" pitchFamily="34" charset="-120"/>
              </a:rPr>
              <a:t>5</a:t>
            </a:r>
            <a:endParaRPr lang="en-US" sz="2400" dirty="0"/>
          </a:p>
        </p:txBody>
      </p:sp>
      <p:sp>
        <p:nvSpPr>
          <p:cNvPr id="28" name="Text 26"/>
          <p:cNvSpPr txBox="1"/>
          <p:nvPr/>
        </p:nvSpPr>
        <p:spPr>
          <a:xfrm>
            <a:off x="1508760" y="4709160"/>
            <a:ext cx="3657600" cy="685800"/>
          </a:xfrm>
          <a:prstGeom prst="rect">
            <a:avLst/>
          </a:prstGeom>
          <a:noFill/>
          <a:ln/>
        </p:spPr>
        <p:txBody>
          <a:bodyPr wrap="square" lIns="0" tIns="0" rIns="0" bIns="0" rtlCol="0" anchor="ctr"/>
          <a:lstStyle/>
          <a:p>
            <a:pPr indent="0" marL="0">
              <a:buNone/>
            </a:pPr>
            <a:r>
              <a:rPr lang="en-US" sz="1800" b="1" dirty="0">
                <a:solidFill>
                  <a:srgbClr val="111111"/>
                </a:solidFill>
                <a:latin typeface="Arial" pitchFamily="34" charset="0"/>
                <a:ea typeface="Arial" pitchFamily="34" charset="-122"/>
                <a:cs typeface="Arial" pitchFamily="34" charset="-120"/>
              </a:rPr>
              <a:t>Karar vericilere erişim</a:t>
            </a:r>
            <a:endParaRPr lang="en-US" sz="1800" dirty="0"/>
          </a:p>
        </p:txBody>
      </p:sp>
      <p:sp>
        <p:nvSpPr>
          <p:cNvPr id="29" name="Text 27"/>
          <p:cNvSpPr txBox="1"/>
          <p:nvPr/>
        </p:nvSpPr>
        <p:spPr>
          <a:xfrm>
            <a:off x="5257800" y="4709160"/>
            <a:ext cx="5989320" cy="685800"/>
          </a:xfrm>
          <a:prstGeom prst="rect">
            <a:avLst/>
          </a:prstGeom>
          <a:noFill/>
          <a:ln/>
        </p:spPr>
        <p:txBody>
          <a:bodyPr wrap="square" lIns="0" tIns="0" rIns="0" bIns="0" rtlCol="0" anchor="ctr"/>
          <a:lstStyle/>
          <a:p>
            <a:pPr indent="0" marL="0">
              <a:buNone/>
            </a:pPr>
            <a:r>
              <a:rPr lang="en-US" sz="1550" dirty="0">
                <a:solidFill>
                  <a:srgbClr val="333333"/>
                </a:solidFill>
                <a:latin typeface="Arial" pitchFamily="34" charset="0"/>
                <a:ea typeface="Arial" pitchFamily="34" charset="-122"/>
                <a:cs typeface="Arial" pitchFamily="34" charset="-120"/>
              </a:rPr>
              <a:t>Sektör, ülke, şirket büyüklüğü ve unvana göre filtreleyip doğru kişiyi bulursunuz.</a:t>
            </a:r>
            <a:endParaRPr lang="en-US" sz="1550" dirty="0"/>
          </a:p>
        </p:txBody>
      </p:sp>
      <p:sp>
        <p:nvSpPr>
          <p:cNvPr id="30" name="Shape 28"/>
          <p:cNvSpPr/>
          <p:nvPr/>
        </p:nvSpPr>
        <p:spPr>
          <a:xfrm>
            <a:off x="868680" y="5394960"/>
            <a:ext cx="10424160" cy="0"/>
          </a:xfrm>
          <a:prstGeom prst="line">
            <a:avLst/>
          </a:prstGeom>
          <a:noFill/>
          <a:ln w="9525">
            <a:solidFill>
              <a:srgbClr val="C2C2C2"/>
            </a:solidFill>
            <a:prstDash val="dash"/>
          </a:ln>
        </p:spPr>
      </p:sp>
      <p:sp>
        <p:nvSpPr>
          <p:cNvPr id="31" name="Text 29"/>
          <p:cNvSpPr txBox="1"/>
          <p:nvPr/>
        </p:nvSpPr>
        <p:spPr>
          <a:xfrm>
            <a:off x="868680" y="5486400"/>
            <a:ext cx="10424160" cy="457200"/>
          </a:xfrm>
          <a:prstGeom prst="rect">
            <a:avLst/>
          </a:prstGeom>
          <a:noFill/>
          <a:ln/>
        </p:spPr>
        <p:txBody>
          <a:bodyPr wrap="square" lIns="0" tIns="0" rIns="0" bIns="0" rtlCol="0" anchor="ctr"/>
          <a:lstStyle/>
          <a:p>
            <a:pPr algn="ctr" indent="0" marL="0">
              <a:buNone/>
            </a:pPr>
            <a:r>
              <a:rPr lang="en-US" sz="1800" b="1" i="1" dirty="0">
                <a:solidFill>
                  <a:srgbClr val="222222"/>
                </a:solidFill>
                <a:latin typeface="Cambria" pitchFamily="34" charset="0"/>
                <a:ea typeface="Cambria" pitchFamily="34" charset="-122"/>
                <a:cs typeface="Cambria" pitchFamily="34" charset="-120"/>
              </a:rPr>
              <a:t>Ajan veriye bakar, alıcı insana. İnsanın kanıtı LinkedIn'de duruyor.</a:t>
            </a:r>
            <a:endParaRPr lang="en-US" sz="1800" dirty="0"/>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name="Slide 1">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3A3A3A"/>
            </a:solidFill>
            <a:prstDash val="solid"/>
          </a:ln>
        </p:spPr>
      </p:sp>
      <p:sp>
        <p:nvSpPr>
          <p:cNvPr id="3" name="Shape 1"/>
          <p:cNvSpPr/>
          <p:nvPr/>
        </p:nvSpPr>
        <p:spPr>
          <a:xfrm>
            <a:off x="658368" y="6199632"/>
            <a:ext cx="10844784" cy="0"/>
          </a:xfrm>
          <a:prstGeom prst="line">
            <a:avLst/>
          </a:prstGeom>
          <a:noFill/>
          <a:ln w="9525">
            <a:solidFill>
              <a:srgbClr val="3A3A3A"/>
            </a:solidFill>
            <a:prstDash val="solid"/>
          </a:ln>
        </p:spPr>
      </p:sp>
      <p:sp>
        <p:nvSpPr>
          <p:cNvPr id="4" name="Shape 2"/>
          <p:cNvSpPr/>
          <p:nvPr/>
        </p:nvSpPr>
        <p:spPr>
          <a:xfrm>
            <a:off x="658368" y="457200"/>
            <a:ext cx="0" cy="402336"/>
          </a:xfrm>
          <a:prstGeom prst="line">
            <a:avLst/>
          </a:prstGeom>
          <a:noFill/>
          <a:ln w="9525">
            <a:solidFill>
              <a:srgbClr val="3A3A3A"/>
            </a:solidFill>
            <a:prstDash val="solid"/>
          </a:ln>
        </p:spPr>
      </p:sp>
      <p:sp>
        <p:nvSpPr>
          <p:cNvPr id="5" name="Shape 3"/>
          <p:cNvSpPr/>
          <p:nvPr/>
        </p:nvSpPr>
        <p:spPr>
          <a:xfrm>
            <a:off x="658368" y="5998464"/>
            <a:ext cx="0" cy="402336"/>
          </a:xfrm>
          <a:prstGeom prst="line">
            <a:avLst/>
          </a:prstGeom>
          <a:noFill/>
          <a:ln w="9525">
            <a:solidFill>
              <a:srgbClr val="3A3A3A"/>
            </a:solidFill>
            <a:prstDash val="solid"/>
          </a:ln>
        </p:spPr>
      </p:sp>
      <p:sp>
        <p:nvSpPr>
          <p:cNvPr id="6" name="Shape 4"/>
          <p:cNvSpPr/>
          <p:nvPr/>
        </p:nvSpPr>
        <p:spPr>
          <a:xfrm>
            <a:off x="11503152" y="457200"/>
            <a:ext cx="0" cy="402336"/>
          </a:xfrm>
          <a:prstGeom prst="line">
            <a:avLst/>
          </a:prstGeom>
          <a:noFill/>
          <a:ln w="9525">
            <a:solidFill>
              <a:srgbClr val="3A3A3A"/>
            </a:solidFill>
            <a:prstDash val="solid"/>
          </a:ln>
        </p:spPr>
      </p:sp>
      <p:sp>
        <p:nvSpPr>
          <p:cNvPr id="7" name="Shape 5"/>
          <p:cNvSpPr/>
          <p:nvPr/>
        </p:nvSpPr>
        <p:spPr>
          <a:xfrm>
            <a:off x="11503152" y="5998464"/>
            <a:ext cx="0" cy="402336"/>
          </a:xfrm>
          <a:prstGeom prst="line">
            <a:avLst/>
          </a:prstGeom>
          <a:noFill/>
          <a:ln w="9525">
            <a:solidFill>
              <a:srgbClr val="3A3A3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8A8A8A"/>
                </a:solidFill>
                <a:latin typeface="Arial" pitchFamily="34" charset="0"/>
                <a:ea typeface="Arial" pitchFamily="34" charset="-122"/>
                <a:cs typeface="Arial" pitchFamily="34" charset="-120"/>
              </a:rPr>
              <a:t>ÖRNEK UYGULAMA · EYLEM PLANI</a:t>
            </a:r>
            <a:endParaRPr lang="en-US" sz="1100" dirty="0"/>
          </a:p>
        </p:txBody>
      </p:sp>
      <p:sp>
        <p:nvSpPr>
          <p:cNvPr id="9" name="Text 7"/>
          <p:cNvSpPr txBox="1"/>
          <p:nvPr/>
        </p:nvSpPr>
        <p:spPr>
          <a:xfrm>
            <a:off x="822960" y="1143000"/>
            <a:ext cx="10515600" cy="731520"/>
          </a:xfrm>
          <a:prstGeom prst="rect">
            <a:avLst/>
          </a:prstGeom>
          <a:noFill/>
          <a:ln/>
        </p:spPr>
        <p:txBody>
          <a:bodyPr wrap="square" lIns="0" tIns="0" rIns="0" bIns="0" rtlCol="0" anchor="ctr"/>
          <a:lstStyle/>
          <a:p>
            <a:pPr algn="ctr" indent="0" marL="0">
              <a:buNone/>
            </a:pPr>
            <a:r>
              <a:rPr lang="en-US" sz="3200" dirty="0">
                <a:solidFill>
                  <a:srgbClr val="FFFFFF"/>
                </a:solidFill>
                <a:latin typeface="Arial" pitchFamily="34" charset="0"/>
                <a:ea typeface="Arial" pitchFamily="34" charset="-122"/>
                <a:cs typeface="Arial" pitchFamily="34" charset="-120"/>
              </a:rPr>
              <a:t>Yarından itibaren </a:t>
            </a:r>
            <a:pPr algn="ctr" indent="0" marL="0">
              <a:buNone/>
            </a:pPr>
            <a:r>
              <a:rPr lang="en-US" sz="3200" b="1" i="1" dirty="0">
                <a:solidFill>
                  <a:srgbClr val="A78BFA"/>
                </a:solidFill>
                <a:latin typeface="Cambria" pitchFamily="34" charset="0"/>
                <a:ea typeface="Cambria" pitchFamily="34" charset="-122"/>
                <a:cs typeface="Cambria" pitchFamily="34" charset="-120"/>
              </a:rPr>
              <a:t>dokuz adım</a:t>
            </a:r>
            <a:endParaRPr lang="en-US" sz="3200" dirty="0"/>
          </a:p>
        </p:txBody>
      </p:sp>
      <p:sp>
        <p:nvSpPr>
          <p:cNvPr id="10" name="Text 8"/>
          <p:cNvSpPr txBox="1"/>
          <p:nvPr/>
        </p:nvSpPr>
        <p:spPr>
          <a:xfrm>
            <a:off x="868680" y="1783080"/>
            <a:ext cx="3291840" cy="256032"/>
          </a:xfrm>
          <a:prstGeom prst="rect">
            <a:avLst/>
          </a:prstGeom>
          <a:noFill/>
          <a:ln/>
        </p:spPr>
        <p:txBody>
          <a:bodyPr wrap="square" lIns="0" tIns="0" rIns="0" bIns="0" rtlCol="0" anchor="ctr"/>
          <a:lstStyle/>
          <a:p>
            <a:pPr indent="0" marL="0">
              <a:buNone/>
            </a:pPr>
            <a:r>
              <a:rPr lang="en-US" sz="1100" spc="240" kern="0" dirty="0">
                <a:solidFill>
                  <a:srgbClr val="A78BFA"/>
                </a:solidFill>
                <a:latin typeface="Arial" pitchFamily="34" charset="0"/>
                <a:ea typeface="Arial" pitchFamily="34" charset="-122"/>
                <a:cs typeface="Arial" pitchFamily="34" charset="-120"/>
              </a:rPr>
              <a:t>ÖLÇÜN</a:t>
            </a:r>
            <a:endParaRPr lang="en-US" sz="1100" dirty="0"/>
          </a:p>
        </p:txBody>
      </p:sp>
      <p:sp>
        <p:nvSpPr>
          <p:cNvPr id="11" name="Shape 9"/>
          <p:cNvSpPr/>
          <p:nvPr/>
        </p:nvSpPr>
        <p:spPr>
          <a:xfrm>
            <a:off x="868680" y="2103120"/>
            <a:ext cx="3291840" cy="566928"/>
          </a:xfrm>
          <a:prstGeom prst="roundRect">
            <a:avLst>
              <a:gd name="adj" fmla="val 6452"/>
            </a:avLst>
          </a:prstGeom>
          <a:solidFill>
            <a:srgbClr val="141414"/>
          </a:solidFill>
          <a:ln w="9525">
            <a:solidFill>
              <a:srgbClr val="3A3A3A"/>
            </a:solidFill>
            <a:prstDash val="solid"/>
          </a:ln>
        </p:spPr>
      </p:sp>
      <p:sp>
        <p:nvSpPr>
          <p:cNvPr id="12" name="Text 10"/>
          <p:cNvSpPr txBox="1"/>
          <p:nvPr/>
        </p:nvSpPr>
        <p:spPr>
          <a:xfrm>
            <a:off x="1005840" y="2103120"/>
            <a:ext cx="457200" cy="566928"/>
          </a:xfrm>
          <a:prstGeom prst="rect">
            <a:avLst/>
          </a:prstGeom>
          <a:noFill/>
          <a:ln/>
        </p:spPr>
        <p:txBody>
          <a:bodyPr wrap="square" lIns="0" tIns="0" rIns="0" bIns="0" rtlCol="0" anchor="ctr"/>
          <a:lstStyle/>
          <a:p>
            <a:pPr indent="0" marL="0">
              <a:buNone/>
            </a:pPr>
            <a:r>
              <a:rPr lang="en-US" sz="2000" b="1" i="1" dirty="0">
                <a:solidFill>
                  <a:srgbClr val="A78BFA"/>
                </a:solidFill>
                <a:latin typeface="Cambria" pitchFamily="34" charset="0"/>
                <a:ea typeface="Cambria" pitchFamily="34" charset="-122"/>
                <a:cs typeface="Cambria" pitchFamily="34" charset="-120"/>
              </a:rPr>
              <a:t>1</a:t>
            </a:r>
            <a:endParaRPr lang="en-US" sz="2000" dirty="0"/>
          </a:p>
        </p:txBody>
      </p:sp>
      <p:sp>
        <p:nvSpPr>
          <p:cNvPr id="13" name="Text 11"/>
          <p:cNvSpPr txBox="1"/>
          <p:nvPr/>
        </p:nvSpPr>
        <p:spPr>
          <a:xfrm>
            <a:off x="1463040" y="2103120"/>
            <a:ext cx="2560320" cy="566928"/>
          </a:xfrm>
          <a:prstGeom prst="rect">
            <a:avLst/>
          </a:prstGeom>
          <a:noFill/>
          <a:ln/>
        </p:spPr>
        <p:txBody>
          <a:bodyPr wrap="square" lIns="0" tIns="0" rIns="0" bIns="0" rtlCol="0" anchor="ctr"/>
          <a:lstStyle/>
          <a:p>
            <a:pPr indent="0" marL="0">
              <a:buNone/>
            </a:pPr>
            <a:r>
              <a:rPr lang="en-US" sz="1450" dirty="0">
                <a:solidFill>
                  <a:srgbClr val="DDDDDD"/>
                </a:solidFill>
                <a:latin typeface="Arial" pitchFamily="34" charset="0"/>
                <a:ea typeface="Arial" pitchFamily="34" charset="-122"/>
                <a:cs typeface="Arial" pitchFamily="34" charset="-120"/>
              </a:rPr>
              <a:t>Ürünlerinizi seçin</a:t>
            </a:r>
            <a:endParaRPr lang="en-US" sz="1450" dirty="0"/>
          </a:p>
        </p:txBody>
      </p:sp>
      <p:sp>
        <p:nvSpPr>
          <p:cNvPr id="14" name="Shape 12"/>
          <p:cNvSpPr/>
          <p:nvPr/>
        </p:nvSpPr>
        <p:spPr>
          <a:xfrm>
            <a:off x="868680" y="2788920"/>
            <a:ext cx="3291840" cy="566928"/>
          </a:xfrm>
          <a:prstGeom prst="roundRect">
            <a:avLst>
              <a:gd name="adj" fmla="val 6452"/>
            </a:avLst>
          </a:prstGeom>
          <a:solidFill>
            <a:srgbClr val="141414"/>
          </a:solidFill>
          <a:ln w="9525">
            <a:solidFill>
              <a:srgbClr val="3A3A3A"/>
            </a:solidFill>
            <a:prstDash val="solid"/>
          </a:ln>
        </p:spPr>
      </p:sp>
      <p:sp>
        <p:nvSpPr>
          <p:cNvPr id="15" name="Text 13"/>
          <p:cNvSpPr txBox="1"/>
          <p:nvPr/>
        </p:nvSpPr>
        <p:spPr>
          <a:xfrm>
            <a:off x="1005840" y="2788920"/>
            <a:ext cx="457200" cy="566928"/>
          </a:xfrm>
          <a:prstGeom prst="rect">
            <a:avLst/>
          </a:prstGeom>
          <a:noFill/>
          <a:ln/>
        </p:spPr>
        <p:txBody>
          <a:bodyPr wrap="square" lIns="0" tIns="0" rIns="0" bIns="0" rtlCol="0" anchor="ctr"/>
          <a:lstStyle/>
          <a:p>
            <a:pPr indent="0" marL="0">
              <a:buNone/>
            </a:pPr>
            <a:r>
              <a:rPr lang="en-US" sz="2000" b="1" i="1" dirty="0">
                <a:solidFill>
                  <a:srgbClr val="A78BFA"/>
                </a:solidFill>
                <a:latin typeface="Cambria" pitchFamily="34" charset="0"/>
                <a:ea typeface="Cambria" pitchFamily="34" charset="-122"/>
                <a:cs typeface="Cambria" pitchFamily="34" charset="-120"/>
              </a:rPr>
              <a:t>2</a:t>
            </a:r>
            <a:endParaRPr lang="en-US" sz="2000" dirty="0"/>
          </a:p>
        </p:txBody>
      </p:sp>
      <p:sp>
        <p:nvSpPr>
          <p:cNvPr id="16" name="Text 14"/>
          <p:cNvSpPr txBox="1"/>
          <p:nvPr/>
        </p:nvSpPr>
        <p:spPr>
          <a:xfrm>
            <a:off x="1463040" y="2788920"/>
            <a:ext cx="2560320" cy="566928"/>
          </a:xfrm>
          <a:prstGeom prst="rect">
            <a:avLst/>
          </a:prstGeom>
          <a:noFill/>
          <a:ln/>
        </p:spPr>
        <p:txBody>
          <a:bodyPr wrap="square" lIns="0" tIns="0" rIns="0" bIns="0" rtlCol="0" anchor="ctr"/>
          <a:lstStyle/>
          <a:p>
            <a:pPr indent="0" marL="0">
              <a:buNone/>
            </a:pPr>
            <a:r>
              <a:rPr lang="en-US" sz="1450" dirty="0">
                <a:solidFill>
                  <a:srgbClr val="DDDDDD"/>
                </a:solidFill>
                <a:latin typeface="Arial" pitchFamily="34" charset="0"/>
                <a:ea typeface="Arial" pitchFamily="34" charset="-122"/>
                <a:cs typeface="Arial" pitchFamily="34" charset="-120"/>
              </a:rPr>
              <a:t>Her ürün için niyete göre aramalar yazın</a:t>
            </a:r>
            <a:endParaRPr lang="en-US" sz="1450" dirty="0"/>
          </a:p>
        </p:txBody>
      </p:sp>
      <p:sp>
        <p:nvSpPr>
          <p:cNvPr id="17" name="Shape 15"/>
          <p:cNvSpPr/>
          <p:nvPr/>
        </p:nvSpPr>
        <p:spPr>
          <a:xfrm>
            <a:off x="868680" y="3474720"/>
            <a:ext cx="3291840" cy="566928"/>
          </a:xfrm>
          <a:prstGeom prst="roundRect">
            <a:avLst>
              <a:gd name="adj" fmla="val 6452"/>
            </a:avLst>
          </a:prstGeom>
          <a:solidFill>
            <a:srgbClr val="141414"/>
          </a:solidFill>
          <a:ln w="9525">
            <a:solidFill>
              <a:srgbClr val="3A3A3A"/>
            </a:solidFill>
            <a:prstDash val="solid"/>
          </a:ln>
        </p:spPr>
      </p:sp>
      <p:sp>
        <p:nvSpPr>
          <p:cNvPr id="18" name="Text 16"/>
          <p:cNvSpPr txBox="1"/>
          <p:nvPr/>
        </p:nvSpPr>
        <p:spPr>
          <a:xfrm>
            <a:off x="1005840" y="3474720"/>
            <a:ext cx="457200" cy="566928"/>
          </a:xfrm>
          <a:prstGeom prst="rect">
            <a:avLst/>
          </a:prstGeom>
          <a:noFill/>
          <a:ln/>
        </p:spPr>
        <p:txBody>
          <a:bodyPr wrap="square" lIns="0" tIns="0" rIns="0" bIns="0" rtlCol="0" anchor="ctr"/>
          <a:lstStyle/>
          <a:p>
            <a:pPr indent="0" marL="0">
              <a:buNone/>
            </a:pPr>
            <a:r>
              <a:rPr lang="en-US" sz="2000" b="1" i="1" dirty="0">
                <a:solidFill>
                  <a:srgbClr val="A78BFA"/>
                </a:solidFill>
                <a:latin typeface="Cambria" pitchFamily="34" charset="0"/>
                <a:ea typeface="Cambria" pitchFamily="34" charset="-122"/>
                <a:cs typeface="Cambria" pitchFamily="34" charset="-120"/>
              </a:rPr>
              <a:t>3</a:t>
            </a:r>
            <a:endParaRPr lang="en-US" sz="2000" dirty="0"/>
          </a:p>
        </p:txBody>
      </p:sp>
      <p:sp>
        <p:nvSpPr>
          <p:cNvPr id="19" name="Text 17"/>
          <p:cNvSpPr txBox="1"/>
          <p:nvPr/>
        </p:nvSpPr>
        <p:spPr>
          <a:xfrm>
            <a:off x="1463040" y="3474720"/>
            <a:ext cx="2560320" cy="566928"/>
          </a:xfrm>
          <a:prstGeom prst="rect">
            <a:avLst/>
          </a:prstGeom>
          <a:noFill/>
          <a:ln/>
        </p:spPr>
        <p:txBody>
          <a:bodyPr wrap="square" lIns="0" tIns="0" rIns="0" bIns="0" rtlCol="0" anchor="ctr"/>
          <a:lstStyle/>
          <a:p>
            <a:pPr indent="0" marL="0">
              <a:buNone/>
            </a:pPr>
            <a:r>
              <a:rPr lang="en-US" sz="1450" dirty="0">
                <a:solidFill>
                  <a:srgbClr val="DDDDDD"/>
                </a:solidFill>
                <a:latin typeface="Arial" pitchFamily="34" charset="0"/>
                <a:ea typeface="Arial" pitchFamily="34" charset="-122"/>
                <a:cs typeface="Arial" pitchFamily="34" charset="-120"/>
              </a:rPr>
              <a:t>Farklı platformlarda, farklı dillerde arayın</a:t>
            </a:r>
            <a:endParaRPr lang="en-US" sz="1450" dirty="0"/>
          </a:p>
        </p:txBody>
      </p:sp>
      <p:sp>
        <p:nvSpPr>
          <p:cNvPr id="20" name="Shape 18"/>
          <p:cNvSpPr/>
          <p:nvPr/>
        </p:nvSpPr>
        <p:spPr>
          <a:xfrm>
            <a:off x="868680" y="4160520"/>
            <a:ext cx="3291840" cy="566928"/>
          </a:xfrm>
          <a:prstGeom prst="roundRect">
            <a:avLst>
              <a:gd name="adj" fmla="val 6452"/>
            </a:avLst>
          </a:prstGeom>
          <a:solidFill>
            <a:srgbClr val="141414"/>
          </a:solidFill>
          <a:ln w="9525">
            <a:solidFill>
              <a:srgbClr val="3A3A3A"/>
            </a:solidFill>
            <a:prstDash val="solid"/>
          </a:ln>
        </p:spPr>
      </p:sp>
      <p:sp>
        <p:nvSpPr>
          <p:cNvPr id="21" name="Text 19"/>
          <p:cNvSpPr txBox="1"/>
          <p:nvPr/>
        </p:nvSpPr>
        <p:spPr>
          <a:xfrm>
            <a:off x="1005840" y="4160520"/>
            <a:ext cx="457200" cy="566928"/>
          </a:xfrm>
          <a:prstGeom prst="rect">
            <a:avLst/>
          </a:prstGeom>
          <a:noFill/>
          <a:ln/>
        </p:spPr>
        <p:txBody>
          <a:bodyPr wrap="square" lIns="0" tIns="0" rIns="0" bIns="0" rtlCol="0" anchor="ctr"/>
          <a:lstStyle/>
          <a:p>
            <a:pPr indent="0" marL="0">
              <a:buNone/>
            </a:pPr>
            <a:r>
              <a:rPr lang="en-US" sz="2000" b="1" i="1" dirty="0">
                <a:solidFill>
                  <a:srgbClr val="A78BFA"/>
                </a:solidFill>
                <a:latin typeface="Cambria" pitchFamily="34" charset="0"/>
                <a:ea typeface="Cambria" pitchFamily="34" charset="-122"/>
                <a:cs typeface="Cambria" pitchFamily="34" charset="-120"/>
              </a:rPr>
              <a:t>4</a:t>
            </a:r>
            <a:endParaRPr lang="en-US" sz="2000" dirty="0"/>
          </a:p>
        </p:txBody>
      </p:sp>
      <p:sp>
        <p:nvSpPr>
          <p:cNvPr id="22" name="Text 20"/>
          <p:cNvSpPr txBox="1"/>
          <p:nvPr/>
        </p:nvSpPr>
        <p:spPr>
          <a:xfrm>
            <a:off x="1463040" y="4160520"/>
            <a:ext cx="2560320" cy="566928"/>
          </a:xfrm>
          <a:prstGeom prst="rect">
            <a:avLst/>
          </a:prstGeom>
          <a:noFill/>
          <a:ln/>
        </p:spPr>
        <p:txBody>
          <a:bodyPr wrap="square" lIns="0" tIns="0" rIns="0" bIns="0" rtlCol="0" anchor="ctr"/>
          <a:lstStyle/>
          <a:p>
            <a:pPr indent="0" marL="0">
              <a:buNone/>
            </a:pPr>
            <a:r>
              <a:rPr lang="en-US" sz="1450" dirty="0">
                <a:solidFill>
                  <a:srgbClr val="DDDDDD"/>
                </a:solidFill>
                <a:latin typeface="Arial" pitchFamily="34" charset="0"/>
                <a:ea typeface="Arial" pitchFamily="34" charset="-122"/>
                <a:cs typeface="Arial" pitchFamily="34" charset="-120"/>
              </a:rPr>
              <a:t>Sonuçlardaki performansınızı ölçün</a:t>
            </a:r>
            <a:endParaRPr lang="en-US" sz="1450" dirty="0"/>
          </a:p>
        </p:txBody>
      </p:sp>
      <p:sp>
        <p:nvSpPr>
          <p:cNvPr id="23" name="Text 21"/>
          <p:cNvSpPr txBox="1"/>
          <p:nvPr/>
        </p:nvSpPr>
        <p:spPr>
          <a:xfrm>
            <a:off x="4389120" y="1783080"/>
            <a:ext cx="3291840" cy="256032"/>
          </a:xfrm>
          <a:prstGeom prst="rect">
            <a:avLst/>
          </a:prstGeom>
          <a:noFill/>
          <a:ln/>
        </p:spPr>
        <p:txBody>
          <a:bodyPr wrap="square" lIns="0" tIns="0" rIns="0" bIns="0" rtlCol="0" anchor="ctr"/>
          <a:lstStyle/>
          <a:p>
            <a:pPr indent="0" marL="0">
              <a:buNone/>
            </a:pPr>
            <a:r>
              <a:rPr lang="en-US" sz="1100" spc="240" kern="0" dirty="0">
                <a:solidFill>
                  <a:srgbClr val="A78BFA"/>
                </a:solidFill>
                <a:latin typeface="Arial" pitchFamily="34" charset="0"/>
                <a:ea typeface="Arial" pitchFamily="34" charset="-122"/>
                <a:cs typeface="Arial" pitchFamily="34" charset="-120"/>
              </a:rPr>
              <a:t>İYİLEŞTİRİN</a:t>
            </a:r>
            <a:endParaRPr lang="en-US" sz="1100" dirty="0"/>
          </a:p>
        </p:txBody>
      </p:sp>
      <p:sp>
        <p:nvSpPr>
          <p:cNvPr id="24" name="Shape 22"/>
          <p:cNvSpPr/>
          <p:nvPr/>
        </p:nvSpPr>
        <p:spPr>
          <a:xfrm>
            <a:off x="4389120" y="2103120"/>
            <a:ext cx="3291840" cy="566928"/>
          </a:xfrm>
          <a:prstGeom prst="roundRect">
            <a:avLst>
              <a:gd name="adj" fmla="val 6452"/>
            </a:avLst>
          </a:prstGeom>
          <a:solidFill>
            <a:srgbClr val="141414"/>
          </a:solidFill>
          <a:ln w="9525">
            <a:solidFill>
              <a:srgbClr val="3A3A3A"/>
            </a:solidFill>
            <a:prstDash val="solid"/>
          </a:ln>
        </p:spPr>
      </p:sp>
      <p:sp>
        <p:nvSpPr>
          <p:cNvPr id="25" name="Text 23"/>
          <p:cNvSpPr txBox="1"/>
          <p:nvPr/>
        </p:nvSpPr>
        <p:spPr>
          <a:xfrm>
            <a:off x="4526280" y="2103120"/>
            <a:ext cx="457200" cy="566928"/>
          </a:xfrm>
          <a:prstGeom prst="rect">
            <a:avLst/>
          </a:prstGeom>
          <a:noFill/>
          <a:ln/>
        </p:spPr>
        <p:txBody>
          <a:bodyPr wrap="square" lIns="0" tIns="0" rIns="0" bIns="0" rtlCol="0" anchor="ctr"/>
          <a:lstStyle/>
          <a:p>
            <a:pPr indent="0" marL="0">
              <a:buNone/>
            </a:pPr>
            <a:r>
              <a:rPr lang="en-US" sz="2000" b="1" i="1" dirty="0">
                <a:solidFill>
                  <a:srgbClr val="A78BFA"/>
                </a:solidFill>
                <a:latin typeface="Cambria" pitchFamily="34" charset="0"/>
                <a:ea typeface="Cambria" pitchFamily="34" charset="-122"/>
                <a:cs typeface="Cambria" pitchFamily="34" charset="-120"/>
              </a:rPr>
              <a:t>5</a:t>
            </a:r>
            <a:endParaRPr lang="en-US" sz="2000" dirty="0"/>
          </a:p>
        </p:txBody>
      </p:sp>
      <p:sp>
        <p:nvSpPr>
          <p:cNvPr id="26" name="Text 24"/>
          <p:cNvSpPr txBox="1"/>
          <p:nvPr/>
        </p:nvSpPr>
        <p:spPr>
          <a:xfrm>
            <a:off x="4983480" y="2103120"/>
            <a:ext cx="2560320" cy="566928"/>
          </a:xfrm>
          <a:prstGeom prst="rect">
            <a:avLst/>
          </a:prstGeom>
          <a:noFill/>
          <a:ln/>
        </p:spPr>
        <p:txBody>
          <a:bodyPr wrap="square" lIns="0" tIns="0" rIns="0" bIns="0" rtlCol="0" anchor="ctr"/>
          <a:lstStyle/>
          <a:p>
            <a:pPr indent="0" marL="0">
              <a:buNone/>
            </a:pPr>
            <a:r>
              <a:rPr lang="en-US" sz="1450" dirty="0">
                <a:solidFill>
                  <a:srgbClr val="DDDDDD"/>
                </a:solidFill>
                <a:latin typeface="Arial" pitchFamily="34" charset="0"/>
                <a:ea typeface="Arial" pitchFamily="34" charset="-122"/>
                <a:cs typeface="Arial" pitchFamily="34" charset="-120"/>
              </a:rPr>
              <a:t>Teknik bilgileri iyileştirin</a:t>
            </a:r>
            <a:endParaRPr lang="en-US" sz="1450" dirty="0"/>
          </a:p>
        </p:txBody>
      </p:sp>
      <p:sp>
        <p:nvSpPr>
          <p:cNvPr id="27" name="Shape 25"/>
          <p:cNvSpPr/>
          <p:nvPr/>
        </p:nvSpPr>
        <p:spPr>
          <a:xfrm>
            <a:off x="4389120" y="2788920"/>
            <a:ext cx="3291840" cy="566928"/>
          </a:xfrm>
          <a:prstGeom prst="roundRect">
            <a:avLst>
              <a:gd name="adj" fmla="val 6452"/>
            </a:avLst>
          </a:prstGeom>
          <a:solidFill>
            <a:srgbClr val="141414"/>
          </a:solidFill>
          <a:ln w="9525">
            <a:solidFill>
              <a:srgbClr val="3A3A3A"/>
            </a:solidFill>
            <a:prstDash val="solid"/>
          </a:ln>
        </p:spPr>
      </p:sp>
      <p:sp>
        <p:nvSpPr>
          <p:cNvPr id="28" name="Text 26"/>
          <p:cNvSpPr txBox="1"/>
          <p:nvPr/>
        </p:nvSpPr>
        <p:spPr>
          <a:xfrm>
            <a:off x="4526280" y="2788920"/>
            <a:ext cx="457200" cy="566928"/>
          </a:xfrm>
          <a:prstGeom prst="rect">
            <a:avLst/>
          </a:prstGeom>
          <a:noFill/>
          <a:ln/>
        </p:spPr>
        <p:txBody>
          <a:bodyPr wrap="square" lIns="0" tIns="0" rIns="0" bIns="0" rtlCol="0" anchor="ctr"/>
          <a:lstStyle/>
          <a:p>
            <a:pPr indent="0" marL="0">
              <a:buNone/>
            </a:pPr>
            <a:r>
              <a:rPr lang="en-US" sz="2000" b="1" i="1" dirty="0">
                <a:solidFill>
                  <a:srgbClr val="A78BFA"/>
                </a:solidFill>
                <a:latin typeface="Cambria" pitchFamily="34" charset="0"/>
                <a:ea typeface="Cambria" pitchFamily="34" charset="-122"/>
                <a:cs typeface="Cambria" pitchFamily="34" charset="-120"/>
              </a:rPr>
              <a:t>6</a:t>
            </a:r>
            <a:endParaRPr lang="en-US" sz="2000" dirty="0"/>
          </a:p>
        </p:txBody>
      </p:sp>
      <p:sp>
        <p:nvSpPr>
          <p:cNvPr id="29" name="Text 27"/>
          <p:cNvSpPr txBox="1"/>
          <p:nvPr/>
        </p:nvSpPr>
        <p:spPr>
          <a:xfrm>
            <a:off x="4983480" y="2788920"/>
            <a:ext cx="2560320" cy="566928"/>
          </a:xfrm>
          <a:prstGeom prst="rect">
            <a:avLst/>
          </a:prstGeom>
          <a:noFill/>
          <a:ln/>
        </p:spPr>
        <p:txBody>
          <a:bodyPr wrap="square" lIns="0" tIns="0" rIns="0" bIns="0" rtlCol="0" anchor="ctr"/>
          <a:lstStyle/>
          <a:p>
            <a:pPr indent="0" marL="0">
              <a:buNone/>
            </a:pPr>
            <a:r>
              <a:rPr lang="en-US" sz="1450" dirty="0">
                <a:solidFill>
                  <a:srgbClr val="DDDDDD"/>
                </a:solidFill>
                <a:latin typeface="Arial" pitchFamily="34" charset="0"/>
                <a:ea typeface="Arial" pitchFamily="34" charset="-122"/>
                <a:cs typeface="Arial" pitchFamily="34" charset="-120"/>
              </a:rPr>
              <a:t>Sitenizin ajana açıklığını ölçün</a:t>
            </a:r>
            <a:endParaRPr lang="en-US" sz="1450" dirty="0"/>
          </a:p>
        </p:txBody>
      </p:sp>
      <p:sp>
        <p:nvSpPr>
          <p:cNvPr id="30" name="Shape 28"/>
          <p:cNvSpPr/>
          <p:nvPr/>
        </p:nvSpPr>
        <p:spPr>
          <a:xfrm>
            <a:off x="4389120" y="3474720"/>
            <a:ext cx="3291840" cy="566928"/>
          </a:xfrm>
          <a:prstGeom prst="roundRect">
            <a:avLst>
              <a:gd name="adj" fmla="val 6452"/>
            </a:avLst>
          </a:prstGeom>
          <a:solidFill>
            <a:srgbClr val="141414"/>
          </a:solidFill>
          <a:ln w="9525">
            <a:solidFill>
              <a:srgbClr val="3A3A3A"/>
            </a:solidFill>
            <a:prstDash val="solid"/>
          </a:ln>
        </p:spPr>
      </p:sp>
      <p:sp>
        <p:nvSpPr>
          <p:cNvPr id="31" name="Text 29"/>
          <p:cNvSpPr txBox="1"/>
          <p:nvPr/>
        </p:nvSpPr>
        <p:spPr>
          <a:xfrm>
            <a:off x="4526280" y="3474720"/>
            <a:ext cx="457200" cy="566928"/>
          </a:xfrm>
          <a:prstGeom prst="rect">
            <a:avLst/>
          </a:prstGeom>
          <a:noFill/>
          <a:ln/>
        </p:spPr>
        <p:txBody>
          <a:bodyPr wrap="square" lIns="0" tIns="0" rIns="0" bIns="0" rtlCol="0" anchor="ctr"/>
          <a:lstStyle/>
          <a:p>
            <a:pPr indent="0" marL="0">
              <a:buNone/>
            </a:pPr>
            <a:r>
              <a:rPr lang="en-US" sz="2000" b="1" i="1" dirty="0">
                <a:solidFill>
                  <a:srgbClr val="A78BFA"/>
                </a:solidFill>
                <a:latin typeface="Cambria" pitchFamily="34" charset="0"/>
                <a:ea typeface="Cambria" pitchFamily="34" charset="-122"/>
                <a:cs typeface="Cambria" pitchFamily="34" charset="-120"/>
              </a:rPr>
              <a:t>7</a:t>
            </a:r>
            <a:endParaRPr lang="en-US" sz="2000" dirty="0"/>
          </a:p>
        </p:txBody>
      </p:sp>
      <p:sp>
        <p:nvSpPr>
          <p:cNvPr id="32" name="Text 30"/>
          <p:cNvSpPr txBox="1"/>
          <p:nvPr/>
        </p:nvSpPr>
        <p:spPr>
          <a:xfrm>
            <a:off x="4983480" y="3474720"/>
            <a:ext cx="2560320" cy="566928"/>
          </a:xfrm>
          <a:prstGeom prst="rect">
            <a:avLst/>
          </a:prstGeom>
          <a:noFill/>
          <a:ln/>
        </p:spPr>
        <p:txBody>
          <a:bodyPr wrap="square" lIns="0" tIns="0" rIns="0" bIns="0" rtlCol="0" anchor="ctr"/>
          <a:lstStyle/>
          <a:p>
            <a:pPr indent="0" marL="0">
              <a:buNone/>
            </a:pPr>
            <a:r>
              <a:rPr lang="en-US" sz="1450" dirty="0">
                <a:solidFill>
                  <a:srgbClr val="DDDDDD"/>
                </a:solidFill>
                <a:latin typeface="Arial" pitchFamily="34" charset="0"/>
                <a:ea typeface="Arial" pitchFamily="34" charset="-122"/>
                <a:cs typeface="Arial" pitchFamily="34" charset="-120"/>
              </a:rPr>
              <a:t>Erişilebilirliği iyileştirin</a:t>
            </a:r>
            <a:endParaRPr lang="en-US" sz="1450" dirty="0"/>
          </a:p>
        </p:txBody>
      </p:sp>
      <p:sp>
        <p:nvSpPr>
          <p:cNvPr id="33" name="Text 31"/>
          <p:cNvSpPr txBox="1"/>
          <p:nvPr/>
        </p:nvSpPr>
        <p:spPr>
          <a:xfrm>
            <a:off x="7909560" y="1783080"/>
            <a:ext cx="3291840" cy="256032"/>
          </a:xfrm>
          <a:prstGeom prst="rect">
            <a:avLst/>
          </a:prstGeom>
          <a:noFill/>
          <a:ln/>
        </p:spPr>
        <p:txBody>
          <a:bodyPr wrap="square" lIns="0" tIns="0" rIns="0" bIns="0" rtlCol="0" anchor="ctr"/>
          <a:lstStyle/>
          <a:p>
            <a:pPr indent="0" marL="0">
              <a:buNone/>
            </a:pPr>
            <a:r>
              <a:rPr lang="en-US" sz="1100" spc="240" kern="0" dirty="0">
                <a:solidFill>
                  <a:srgbClr val="A78BFA"/>
                </a:solidFill>
                <a:latin typeface="Arial" pitchFamily="34" charset="0"/>
                <a:ea typeface="Arial" pitchFamily="34" charset="-122"/>
                <a:cs typeface="Arial" pitchFamily="34" charset="-120"/>
              </a:rPr>
              <a:t>ALICI GİBİ TEST EDİN</a:t>
            </a:r>
            <a:endParaRPr lang="en-US" sz="1100" dirty="0"/>
          </a:p>
        </p:txBody>
      </p:sp>
      <p:sp>
        <p:nvSpPr>
          <p:cNvPr id="34" name="Shape 32"/>
          <p:cNvSpPr/>
          <p:nvPr/>
        </p:nvSpPr>
        <p:spPr>
          <a:xfrm>
            <a:off x="7909560" y="2103120"/>
            <a:ext cx="3291840" cy="566928"/>
          </a:xfrm>
          <a:prstGeom prst="roundRect">
            <a:avLst>
              <a:gd name="adj" fmla="val 6452"/>
            </a:avLst>
          </a:prstGeom>
          <a:solidFill>
            <a:srgbClr val="2A2145"/>
          </a:solidFill>
          <a:ln w="9525">
            <a:solidFill>
              <a:srgbClr val="A78BFA"/>
            </a:solidFill>
            <a:prstDash val="solid"/>
          </a:ln>
        </p:spPr>
      </p:sp>
      <p:sp>
        <p:nvSpPr>
          <p:cNvPr id="35" name="Text 33"/>
          <p:cNvSpPr txBox="1"/>
          <p:nvPr/>
        </p:nvSpPr>
        <p:spPr>
          <a:xfrm>
            <a:off x="8046720" y="2103120"/>
            <a:ext cx="457200" cy="566928"/>
          </a:xfrm>
          <a:prstGeom prst="rect">
            <a:avLst/>
          </a:prstGeom>
          <a:noFill/>
          <a:ln/>
        </p:spPr>
        <p:txBody>
          <a:bodyPr wrap="square" lIns="0" tIns="0" rIns="0" bIns="0" rtlCol="0" anchor="ctr"/>
          <a:lstStyle/>
          <a:p>
            <a:pPr indent="0" marL="0">
              <a:buNone/>
            </a:pPr>
            <a:r>
              <a:rPr lang="en-US" sz="2000" b="1" i="1" dirty="0">
                <a:solidFill>
                  <a:srgbClr val="A78BFA"/>
                </a:solidFill>
                <a:latin typeface="Cambria" pitchFamily="34" charset="0"/>
                <a:ea typeface="Cambria" pitchFamily="34" charset="-122"/>
                <a:cs typeface="Cambria" pitchFamily="34" charset="-120"/>
              </a:rPr>
              <a:t>8</a:t>
            </a:r>
            <a:endParaRPr lang="en-US" sz="2000" dirty="0"/>
          </a:p>
        </p:txBody>
      </p:sp>
      <p:sp>
        <p:nvSpPr>
          <p:cNvPr id="36" name="Text 34"/>
          <p:cNvSpPr txBox="1"/>
          <p:nvPr/>
        </p:nvSpPr>
        <p:spPr>
          <a:xfrm>
            <a:off x="8503920" y="2103120"/>
            <a:ext cx="2560320" cy="566928"/>
          </a:xfrm>
          <a:prstGeom prst="rect">
            <a:avLst/>
          </a:prstGeom>
          <a:noFill/>
          <a:ln/>
        </p:spPr>
        <p:txBody>
          <a:bodyPr wrap="square" lIns="0" tIns="0" rIns="0" bIns="0" rtlCol="0" anchor="ctr"/>
          <a:lstStyle/>
          <a:p>
            <a:pPr indent="0" marL="0">
              <a:buNone/>
            </a:pPr>
            <a:r>
              <a:rPr lang="en-US" sz="1450" b="1" dirty="0">
                <a:solidFill>
                  <a:srgbClr val="FFFFFF"/>
                </a:solidFill>
                <a:latin typeface="Arial" pitchFamily="34" charset="0"/>
                <a:ea typeface="Arial" pitchFamily="34" charset="-122"/>
                <a:cs typeface="Arial" pitchFamily="34" charset="-120"/>
              </a:rPr>
              <a:t>Accio'da alıcı gibi deneme yapın</a:t>
            </a:r>
            <a:endParaRPr lang="en-US" sz="1450" dirty="0"/>
          </a:p>
        </p:txBody>
      </p:sp>
      <p:sp>
        <p:nvSpPr>
          <p:cNvPr id="37" name="Shape 35"/>
          <p:cNvSpPr/>
          <p:nvPr/>
        </p:nvSpPr>
        <p:spPr>
          <a:xfrm>
            <a:off x="7909560" y="2788920"/>
            <a:ext cx="3291840" cy="566928"/>
          </a:xfrm>
          <a:prstGeom prst="roundRect">
            <a:avLst>
              <a:gd name="adj" fmla="val 6452"/>
            </a:avLst>
          </a:prstGeom>
          <a:solidFill>
            <a:srgbClr val="2A2145"/>
          </a:solidFill>
          <a:ln w="9525">
            <a:solidFill>
              <a:srgbClr val="A78BFA"/>
            </a:solidFill>
            <a:prstDash val="solid"/>
          </a:ln>
        </p:spPr>
      </p:sp>
      <p:sp>
        <p:nvSpPr>
          <p:cNvPr id="38" name="Text 36"/>
          <p:cNvSpPr txBox="1"/>
          <p:nvPr/>
        </p:nvSpPr>
        <p:spPr>
          <a:xfrm>
            <a:off x="8046720" y="2788920"/>
            <a:ext cx="457200" cy="566928"/>
          </a:xfrm>
          <a:prstGeom prst="rect">
            <a:avLst/>
          </a:prstGeom>
          <a:noFill/>
          <a:ln/>
        </p:spPr>
        <p:txBody>
          <a:bodyPr wrap="square" lIns="0" tIns="0" rIns="0" bIns="0" rtlCol="0" anchor="ctr"/>
          <a:lstStyle/>
          <a:p>
            <a:pPr indent="0" marL="0">
              <a:buNone/>
            </a:pPr>
            <a:r>
              <a:rPr lang="en-US" sz="2000" b="1" i="1" dirty="0">
                <a:solidFill>
                  <a:srgbClr val="A78BFA"/>
                </a:solidFill>
                <a:latin typeface="Cambria" pitchFamily="34" charset="0"/>
                <a:ea typeface="Cambria" pitchFamily="34" charset="-122"/>
                <a:cs typeface="Cambria" pitchFamily="34" charset="-120"/>
              </a:rPr>
              <a:t>9</a:t>
            </a:r>
            <a:endParaRPr lang="en-US" sz="2000" dirty="0"/>
          </a:p>
        </p:txBody>
      </p:sp>
      <p:sp>
        <p:nvSpPr>
          <p:cNvPr id="39" name="Text 37"/>
          <p:cNvSpPr txBox="1"/>
          <p:nvPr/>
        </p:nvSpPr>
        <p:spPr>
          <a:xfrm>
            <a:off x="8503920" y="2788920"/>
            <a:ext cx="2560320" cy="566928"/>
          </a:xfrm>
          <a:prstGeom prst="rect">
            <a:avLst/>
          </a:prstGeom>
          <a:noFill/>
          <a:ln/>
        </p:spPr>
        <p:txBody>
          <a:bodyPr wrap="square" lIns="0" tIns="0" rIns="0" bIns="0" rtlCol="0" anchor="ctr"/>
          <a:lstStyle/>
          <a:p>
            <a:pPr indent="0" marL="0">
              <a:buNone/>
            </a:pPr>
            <a:r>
              <a:rPr lang="en-US" sz="1450" b="1" dirty="0">
                <a:solidFill>
                  <a:srgbClr val="FFFFFF"/>
                </a:solidFill>
                <a:latin typeface="Arial" pitchFamily="34" charset="0"/>
                <a:ea typeface="Arial" pitchFamily="34" charset="-122"/>
                <a:cs typeface="Arial" pitchFamily="34" charset="-120"/>
              </a:rPr>
              <a:t>Gerekirse Accio ile vitrin kurun</a:t>
            </a:r>
            <a:endParaRPr lang="en-US" sz="1450" dirty="0"/>
          </a:p>
        </p:txBody>
      </p:sp>
      <p:sp>
        <p:nvSpPr>
          <p:cNvPr id="40" name="Text 38"/>
          <p:cNvSpPr txBox="1"/>
          <p:nvPr/>
        </p:nvSpPr>
        <p:spPr>
          <a:xfrm>
            <a:off x="868680" y="5120640"/>
            <a:ext cx="10424160" cy="457200"/>
          </a:xfrm>
          <a:prstGeom prst="rect">
            <a:avLst/>
          </a:prstGeom>
          <a:noFill/>
          <a:ln/>
        </p:spPr>
        <p:txBody>
          <a:bodyPr wrap="square" lIns="0" tIns="0" rIns="0" bIns="0" rtlCol="0" anchor="ctr"/>
          <a:lstStyle/>
          <a:p>
            <a:pPr algn="ctr" indent="0" marL="0">
              <a:buNone/>
            </a:pPr>
            <a:r>
              <a:rPr lang="en-US" sz="1900" b="1" i="1" dirty="0">
                <a:solidFill>
                  <a:srgbClr val="A78BFA"/>
                </a:solidFill>
                <a:latin typeface="Cambria" pitchFamily="34" charset="0"/>
                <a:ea typeface="Cambria" pitchFamily="34" charset="-122"/>
                <a:cs typeface="Cambria" pitchFamily="34" charset="-120"/>
              </a:rPr>
              <a:t>Önce ölçün, sonra düzeltin, sonra alıcının gözünden deneyin.</a:t>
            </a:r>
            <a:endParaRPr lang="en-US" sz="1900" dirty="0"/>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name="Slide 2">
    <p:bg>
      <p:bgPr>
        <a:solidFill>
          <a:srgbClr val="EFEFEF"/>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9A9A9A"/>
            </a:solidFill>
            <a:prstDash val="solid"/>
          </a:ln>
        </p:spPr>
      </p:sp>
      <p:sp>
        <p:nvSpPr>
          <p:cNvPr id="3" name="Shape 1"/>
          <p:cNvSpPr/>
          <p:nvPr/>
        </p:nvSpPr>
        <p:spPr>
          <a:xfrm>
            <a:off x="658368" y="6199632"/>
            <a:ext cx="10844784" cy="0"/>
          </a:xfrm>
          <a:prstGeom prst="line">
            <a:avLst/>
          </a:prstGeom>
          <a:noFill/>
          <a:ln w="9525">
            <a:solidFill>
              <a:srgbClr val="9A9A9A"/>
            </a:solidFill>
            <a:prstDash val="solid"/>
          </a:ln>
        </p:spPr>
      </p:sp>
      <p:sp>
        <p:nvSpPr>
          <p:cNvPr id="4" name="Shape 2"/>
          <p:cNvSpPr/>
          <p:nvPr/>
        </p:nvSpPr>
        <p:spPr>
          <a:xfrm>
            <a:off x="658368" y="457200"/>
            <a:ext cx="0" cy="402336"/>
          </a:xfrm>
          <a:prstGeom prst="line">
            <a:avLst/>
          </a:prstGeom>
          <a:noFill/>
          <a:ln w="9525">
            <a:solidFill>
              <a:srgbClr val="9A9A9A"/>
            </a:solidFill>
            <a:prstDash val="solid"/>
          </a:ln>
        </p:spPr>
      </p:sp>
      <p:sp>
        <p:nvSpPr>
          <p:cNvPr id="5" name="Shape 3"/>
          <p:cNvSpPr/>
          <p:nvPr/>
        </p:nvSpPr>
        <p:spPr>
          <a:xfrm>
            <a:off x="658368" y="5998464"/>
            <a:ext cx="0" cy="402336"/>
          </a:xfrm>
          <a:prstGeom prst="line">
            <a:avLst/>
          </a:prstGeom>
          <a:noFill/>
          <a:ln w="9525">
            <a:solidFill>
              <a:srgbClr val="9A9A9A"/>
            </a:solidFill>
            <a:prstDash val="solid"/>
          </a:ln>
        </p:spPr>
      </p:sp>
      <p:sp>
        <p:nvSpPr>
          <p:cNvPr id="6" name="Shape 4"/>
          <p:cNvSpPr/>
          <p:nvPr/>
        </p:nvSpPr>
        <p:spPr>
          <a:xfrm>
            <a:off x="11503152" y="457200"/>
            <a:ext cx="0" cy="402336"/>
          </a:xfrm>
          <a:prstGeom prst="line">
            <a:avLst/>
          </a:prstGeom>
          <a:noFill/>
          <a:ln w="9525">
            <a:solidFill>
              <a:srgbClr val="9A9A9A"/>
            </a:solidFill>
            <a:prstDash val="solid"/>
          </a:ln>
        </p:spPr>
      </p:sp>
      <p:sp>
        <p:nvSpPr>
          <p:cNvPr id="7" name="Shape 5"/>
          <p:cNvSpPr/>
          <p:nvPr/>
        </p:nvSpPr>
        <p:spPr>
          <a:xfrm>
            <a:off x="11503152" y="5998464"/>
            <a:ext cx="0" cy="402336"/>
          </a:xfrm>
          <a:prstGeom prst="line">
            <a:avLst/>
          </a:prstGeom>
          <a:noFill/>
          <a:ln w="9525">
            <a:solidFill>
              <a:srgbClr val="9A9A9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6B6B6B"/>
                </a:solidFill>
                <a:latin typeface="Arial" pitchFamily="34" charset="0"/>
                <a:ea typeface="Arial" pitchFamily="34" charset="-122"/>
                <a:cs typeface="Arial" pitchFamily="34" charset="-120"/>
              </a:rPr>
              <a:t>ADIM 1 VE 2</a:t>
            </a:r>
            <a:endParaRPr lang="en-US" sz="1100" dirty="0"/>
          </a:p>
        </p:txBody>
      </p:sp>
      <p:sp>
        <p:nvSpPr>
          <p:cNvPr id="9" name="Shape 7"/>
          <p:cNvSpPr/>
          <p:nvPr/>
        </p:nvSpPr>
        <p:spPr>
          <a:xfrm>
            <a:off x="9464040" y="850392"/>
            <a:ext cx="1783080" cy="274320"/>
          </a:xfrm>
          <a:prstGeom prst="roundRect">
            <a:avLst>
              <a:gd name="adj" fmla="val 16667"/>
            </a:avLst>
          </a:prstGeom>
          <a:solidFill>
            <a:srgbClr val="E2DCF7"/>
          </a:solidFill>
          <a:ln w="6350">
            <a:solidFill>
              <a:srgbClr val="6D4AE0"/>
            </a:solidFill>
            <a:prstDash val="solid"/>
          </a:ln>
        </p:spPr>
      </p:sp>
      <p:sp>
        <p:nvSpPr>
          <p:cNvPr id="10" name="Text 8"/>
          <p:cNvSpPr txBox="1"/>
          <p:nvPr/>
        </p:nvSpPr>
        <p:spPr>
          <a:xfrm>
            <a:off x="9464040" y="850392"/>
            <a:ext cx="1783080" cy="274320"/>
          </a:xfrm>
          <a:prstGeom prst="rect">
            <a:avLst/>
          </a:prstGeom>
          <a:noFill/>
          <a:ln/>
        </p:spPr>
        <p:txBody>
          <a:bodyPr wrap="square" lIns="0" tIns="0" rIns="0" bIns="0" rtlCol="0" anchor="ctr"/>
          <a:lstStyle/>
          <a:p>
            <a:pPr algn="ctr" indent="0" marL="0">
              <a:buNone/>
            </a:pPr>
            <a:r>
              <a:rPr lang="en-US" sz="850" b="1" spc="150" kern="0" dirty="0">
                <a:solidFill>
                  <a:srgbClr val="6D4AE0"/>
                </a:solidFill>
                <a:latin typeface="Arial" pitchFamily="34" charset="0"/>
                <a:ea typeface="Arial" pitchFamily="34" charset="-122"/>
                <a:cs typeface="Arial" pitchFamily="34" charset="-120"/>
              </a:rPr>
              <a:t>KURGUSAL ÖRNEK</a:t>
            </a:r>
            <a:endParaRPr lang="en-US" sz="850" dirty="0"/>
          </a:p>
        </p:txBody>
      </p:sp>
      <p:sp>
        <p:nvSpPr>
          <p:cNvPr id="11" name="Text 9"/>
          <p:cNvSpPr txBox="1"/>
          <p:nvPr/>
        </p:nvSpPr>
        <p:spPr>
          <a:xfrm>
            <a:off x="822960" y="1143000"/>
            <a:ext cx="10515600" cy="731520"/>
          </a:xfrm>
          <a:prstGeom prst="rect">
            <a:avLst/>
          </a:prstGeom>
          <a:noFill/>
          <a:ln/>
        </p:spPr>
        <p:txBody>
          <a:bodyPr wrap="square" lIns="0" tIns="0" rIns="0" bIns="0" rtlCol="0" anchor="ctr"/>
          <a:lstStyle/>
          <a:p>
            <a:pPr algn="ctr" indent="0" marL="0">
              <a:buNone/>
            </a:pPr>
            <a:r>
              <a:rPr lang="en-US" sz="2800" dirty="0">
                <a:solidFill>
                  <a:srgbClr val="111111"/>
                </a:solidFill>
                <a:latin typeface="Arial" pitchFamily="34" charset="0"/>
                <a:ea typeface="Arial" pitchFamily="34" charset="-122"/>
                <a:cs typeface="Arial" pitchFamily="34" charset="-120"/>
              </a:rPr>
              <a:t>Beş sektör, beş ürün, </a:t>
            </a:r>
            <a:pPr algn="ctr" indent="0" marL="0">
              <a:buNone/>
            </a:pPr>
            <a:r>
              <a:rPr lang="en-US" sz="2800" b="1" i="1" dirty="0">
                <a:solidFill>
                  <a:srgbClr val="6D4AE0"/>
                </a:solidFill>
                <a:latin typeface="Cambria" pitchFamily="34" charset="0"/>
                <a:ea typeface="Cambria" pitchFamily="34" charset="-122"/>
                <a:cs typeface="Cambria" pitchFamily="34" charset="-120"/>
              </a:rPr>
              <a:t>üç farklı niyet</a:t>
            </a:r>
            <a:endParaRPr lang="en-US" sz="2800" dirty="0"/>
          </a:p>
        </p:txBody>
      </p:sp>
      <p:sp>
        <p:nvSpPr>
          <p:cNvPr id="12" name="Text 10"/>
          <p:cNvSpPr txBox="1"/>
          <p:nvPr/>
        </p:nvSpPr>
        <p:spPr>
          <a:xfrm>
            <a:off x="941832" y="1737360"/>
            <a:ext cx="1828800" cy="256032"/>
          </a:xfrm>
          <a:prstGeom prst="rect">
            <a:avLst/>
          </a:prstGeom>
          <a:noFill/>
          <a:ln/>
        </p:spPr>
        <p:txBody>
          <a:bodyPr wrap="square" lIns="0" tIns="0" rIns="0" bIns="0" rtlCol="0" anchor="ctr"/>
          <a:lstStyle/>
          <a:p>
            <a:pPr indent="0" marL="0">
              <a:buNone/>
            </a:pPr>
            <a:r>
              <a:rPr lang="en-US" sz="1050" spc="200" kern="0" dirty="0">
                <a:solidFill>
                  <a:srgbClr val="777777"/>
                </a:solidFill>
                <a:latin typeface="Arial" pitchFamily="34" charset="0"/>
                <a:ea typeface="Arial" pitchFamily="34" charset="-122"/>
                <a:cs typeface="Arial" pitchFamily="34" charset="-120"/>
              </a:rPr>
              <a:t>ÜRÜN</a:t>
            </a:r>
            <a:endParaRPr lang="en-US" sz="1050" dirty="0"/>
          </a:p>
        </p:txBody>
      </p:sp>
      <p:sp>
        <p:nvSpPr>
          <p:cNvPr id="13" name="Text 11"/>
          <p:cNvSpPr txBox="1"/>
          <p:nvPr/>
        </p:nvSpPr>
        <p:spPr>
          <a:xfrm>
            <a:off x="2907792" y="1737360"/>
            <a:ext cx="2697480" cy="256032"/>
          </a:xfrm>
          <a:prstGeom prst="rect">
            <a:avLst/>
          </a:prstGeom>
          <a:noFill/>
          <a:ln/>
        </p:spPr>
        <p:txBody>
          <a:bodyPr wrap="square" lIns="0" tIns="0" rIns="0" bIns="0" rtlCol="0" anchor="ctr"/>
          <a:lstStyle/>
          <a:p>
            <a:pPr indent="0" marL="0">
              <a:buNone/>
            </a:pPr>
            <a:r>
              <a:rPr lang="en-US" sz="1050" spc="200" kern="0" dirty="0">
                <a:solidFill>
                  <a:srgbClr val="777777"/>
                </a:solidFill>
                <a:latin typeface="Arial" pitchFamily="34" charset="0"/>
                <a:ea typeface="Arial" pitchFamily="34" charset="-122"/>
                <a:cs typeface="Arial" pitchFamily="34" charset="-120"/>
              </a:rPr>
              <a:t>İHTİYAÇ ARAMASI</a:t>
            </a:r>
            <a:endParaRPr lang="en-US" sz="1050" dirty="0"/>
          </a:p>
        </p:txBody>
      </p:sp>
      <p:sp>
        <p:nvSpPr>
          <p:cNvPr id="14" name="Text 12"/>
          <p:cNvSpPr txBox="1"/>
          <p:nvPr/>
        </p:nvSpPr>
        <p:spPr>
          <a:xfrm>
            <a:off x="5742432" y="1737360"/>
            <a:ext cx="2651760" cy="256032"/>
          </a:xfrm>
          <a:prstGeom prst="rect">
            <a:avLst/>
          </a:prstGeom>
          <a:noFill/>
          <a:ln/>
        </p:spPr>
        <p:txBody>
          <a:bodyPr wrap="square" lIns="0" tIns="0" rIns="0" bIns="0" rtlCol="0" anchor="ctr"/>
          <a:lstStyle/>
          <a:p>
            <a:pPr indent="0" marL="0">
              <a:buNone/>
            </a:pPr>
            <a:r>
              <a:rPr lang="en-US" sz="1050" spc="200" kern="0" dirty="0">
                <a:solidFill>
                  <a:srgbClr val="777777"/>
                </a:solidFill>
                <a:latin typeface="Arial" pitchFamily="34" charset="0"/>
                <a:ea typeface="Arial" pitchFamily="34" charset="-122"/>
                <a:cs typeface="Arial" pitchFamily="34" charset="-120"/>
              </a:rPr>
              <a:t>KARŞILAŞTIRMA ARAMASI</a:t>
            </a:r>
            <a:endParaRPr lang="en-US" sz="1050" dirty="0"/>
          </a:p>
        </p:txBody>
      </p:sp>
      <p:sp>
        <p:nvSpPr>
          <p:cNvPr id="15" name="Text 13"/>
          <p:cNvSpPr txBox="1"/>
          <p:nvPr/>
        </p:nvSpPr>
        <p:spPr>
          <a:xfrm>
            <a:off x="8531352" y="1737360"/>
            <a:ext cx="2697480" cy="256032"/>
          </a:xfrm>
          <a:prstGeom prst="rect">
            <a:avLst/>
          </a:prstGeom>
          <a:noFill/>
          <a:ln/>
        </p:spPr>
        <p:txBody>
          <a:bodyPr wrap="square" lIns="0" tIns="0" rIns="0" bIns="0" rtlCol="0" anchor="ctr"/>
          <a:lstStyle/>
          <a:p>
            <a:pPr indent="0" marL="0">
              <a:buNone/>
            </a:pPr>
            <a:r>
              <a:rPr lang="en-US" sz="1050" spc="200" kern="0" dirty="0">
                <a:solidFill>
                  <a:srgbClr val="6D4AE0"/>
                </a:solidFill>
                <a:latin typeface="Arial" pitchFamily="34" charset="0"/>
                <a:ea typeface="Arial" pitchFamily="34" charset="-122"/>
                <a:cs typeface="Arial" pitchFamily="34" charset="-120"/>
              </a:rPr>
              <a:t>TEKLİF ARAMASI</a:t>
            </a:r>
            <a:endParaRPr lang="en-US" sz="1050" dirty="0"/>
          </a:p>
        </p:txBody>
      </p:sp>
      <p:sp>
        <p:nvSpPr>
          <p:cNvPr id="16" name="Shape 14"/>
          <p:cNvSpPr/>
          <p:nvPr/>
        </p:nvSpPr>
        <p:spPr>
          <a:xfrm>
            <a:off x="868680" y="2066544"/>
            <a:ext cx="10424160" cy="0"/>
          </a:xfrm>
          <a:prstGeom prst="line">
            <a:avLst/>
          </a:prstGeom>
          <a:noFill/>
          <a:ln w="9525">
            <a:solidFill>
              <a:srgbClr val="C2C2C2"/>
            </a:solidFill>
            <a:prstDash val="dash"/>
          </a:ln>
        </p:spPr>
      </p:sp>
      <p:sp>
        <p:nvSpPr>
          <p:cNvPr id="17" name="Text 15"/>
          <p:cNvSpPr txBox="1"/>
          <p:nvPr/>
        </p:nvSpPr>
        <p:spPr>
          <a:xfrm>
            <a:off x="941832" y="2103120"/>
            <a:ext cx="1783080" cy="621792"/>
          </a:xfrm>
          <a:prstGeom prst="rect">
            <a:avLst/>
          </a:prstGeom>
          <a:noFill/>
          <a:ln/>
        </p:spPr>
        <p:txBody>
          <a:bodyPr wrap="square" lIns="0" tIns="0" rIns="0" bIns="0" rtlCol="0" anchor="ctr"/>
          <a:lstStyle/>
          <a:p>
            <a:pPr indent="0" marL="0">
              <a:buNone/>
            </a:pPr>
            <a:r>
              <a:rPr lang="en-US" sz="1150" b="1" dirty="0">
                <a:solidFill>
                  <a:srgbClr val="111111"/>
                </a:solidFill>
                <a:latin typeface="Arial" pitchFamily="34" charset="0"/>
                <a:ea typeface="Arial" pitchFamily="34" charset="-122"/>
                <a:cs typeface="Arial" pitchFamily="34" charset="-120"/>
              </a:rPr>
              <a:t>Tekstil · otel havlusu</a:t>
            </a:r>
            <a:endParaRPr lang="en-US" sz="1150" dirty="0"/>
          </a:p>
        </p:txBody>
      </p:sp>
      <p:sp>
        <p:nvSpPr>
          <p:cNvPr id="18" name="Text 16"/>
          <p:cNvSpPr txBox="1"/>
          <p:nvPr/>
        </p:nvSpPr>
        <p:spPr>
          <a:xfrm>
            <a:off x="2907792" y="2103120"/>
            <a:ext cx="2651760" cy="621792"/>
          </a:xfrm>
          <a:prstGeom prst="rect">
            <a:avLst/>
          </a:prstGeom>
          <a:noFill/>
          <a:ln/>
        </p:spPr>
        <p:txBody>
          <a:bodyPr wrap="square" lIns="0" tIns="0" rIns="0" bIns="0" rtlCol="0" anchor="ctr"/>
          <a:lstStyle/>
          <a:p>
            <a:pPr indent="0" marL="0">
              <a:buNone/>
            </a:pPr>
            <a:r>
              <a:rPr lang="en-US" sz="1150" dirty="0">
                <a:solidFill>
                  <a:srgbClr val="333333"/>
                </a:solidFill>
                <a:latin typeface="Arial" pitchFamily="34" charset="0"/>
                <a:ea typeface="Arial" pitchFamily="34" charset="-122"/>
                <a:cs typeface="Arial" pitchFamily="34" charset="-120"/>
              </a:rPr>
              <a:t>Endüstriyel yıkamaya dayanıklı otel havlusu kaç gram olmalı?</a:t>
            </a:r>
            <a:endParaRPr lang="en-US" sz="1150" dirty="0"/>
          </a:p>
        </p:txBody>
      </p:sp>
      <p:sp>
        <p:nvSpPr>
          <p:cNvPr id="19" name="Text 17"/>
          <p:cNvSpPr txBox="1"/>
          <p:nvPr/>
        </p:nvSpPr>
        <p:spPr>
          <a:xfrm>
            <a:off x="5742432" y="2103120"/>
            <a:ext cx="2606040" cy="621792"/>
          </a:xfrm>
          <a:prstGeom prst="rect">
            <a:avLst/>
          </a:prstGeom>
          <a:noFill/>
          <a:ln/>
        </p:spPr>
        <p:txBody>
          <a:bodyPr wrap="square" lIns="0" tIns="0" rIns="0" bIns="0" rtlCol="0" anchor="ctr"/>
          <a:lstStyle/>
          <a:p>
            <a:pPr indent="0" marL="0">
              <a:buNone/>
            </a:pPr>
            <a:r>
              <a:rPr lang="en-US" sz="1150" dirty="0">
                <a:solidFill>
                  <a:srgbClr val="333333"/>
                </a:solidFill>
                <a:latin typeface="Arial" pitchFamily="34" charset="0"/>
                <a:ea typeface="Arial" pitchFamily="34" charset="-122"/>
                <a:cs typeface="Arial" pitchFamily="34" charset="-120"/>
              </a:rPr>
              <a:t>OEKO-TEX belgeli Türk otel havlusu üreticilerini karşılaştır</a:t>
            </a:r>
            <a:endParaRPr lang="en-US" sz="1150" dirty="0"/>
          </a:p>
        </p:txBody>
      </p:sp>
      <p:sp>
        <p:nvSpPr>
          <p:cNvPr id="20" name="Text 18"/>
          <p:cNvSpPr txBox="1"/>
          <p:nvPr/>
        </p:nvSpPr>
        <p:spPr>
          <a:xfrm>
            <a:off x="8531352" y="2103120"/>
            <a:ext cx="2651760" cy="621792"/>
          </a:xfrm>
          <a:prstGeom prst="rect">
            <a:avLst/>
          </a:prstGeom>
          <a:noFill/>
          <a:ln/>
        </p:spPr>
        <p:txBody>
          <a:bodyPr wrap="square" lIns="0" tIns="0" rIns="0" bIns="0" rtlCol="0" anchor="ctr"/>
          <a:lstStyle/>
          <a:p>
            <a:pPr indent="0" marL="0">
              <a:buNone/>
            </a:pPr>
            <a:r>
              <a:rPr lang="en-US" sz="1150" b="1" dirty="0">
                <a:solidFill>
                  <a:srgbClr val="2A1C6B"/>
                </a:solidFill>
                <a:latin typeface="Arial" pitchFamily="34" charset="0"/>
                <a:ea typeface="Arial" pitchFamily="34" charset="-122"/>
                <a:cs typeface="Arial" pitchFamily="34" charset="-120"/>
              </a:rPr>
              <a:t>5.000 adet 70×140 cm havluyu 4 haftada teslim eden üretici bul</a:t>
            </a:r>
            <a:endParaRPr lang="en-US" sz="1150" dirty="0"/>
          </a:p>
        </p:txBody>
      </p:sp>
      <p:sp>
        <p:nvSpPr>
          <p:cNvPr id="21" name="Shape 19"/>
          <p:cNvSpPr/>
          <p:nvPr/>
        </p:nvSpPr>
        <p:spPr>
          <a:xfrm>
            <a:off x="868680" y="2761488"/>
            <a:ext cx="10424160" cy="0"/>
          </a:xfrm>
          <a:prstGeom prst="line">
            <a:avLst/>
          </a:prstGeom>
          <a:noFill/>
          <a:ln w="9525">
            <a:solidFill>
              <a:srgbClr val="C2C2C2"/>
            </a:solidFill>
            <a:prstDash val="dash"/>
          </a:ln>
        </p:spPr>
      </p:sp>
      <p:sp>
        <p:nvSpPr>
          <p:cNvPr id="22" name="Text 20"/>
          <p:cNvSpPr txBox="1"/>
          <p:nvPr/>
        </p:nvSpPr>
        <p:spPr>
          <a:xfrm>
            <a:off x="941832" y="2798064"/>
            <a:ext cx="1783080" cy="621792"/>
          </a:xfrm>
          <a:prstGeom prst="rect">
            <a:avLst/>
          </a:prstGeom>
          <a:noFill/>
          <a:ln/>
        </p:spPr>
        <p:txBody>
          <a:bodyPr wrap="square" lIns="0" tIns="0" rIns="0" bIns="0" rtlCol="0" anchor="ctr"/>
          <a:lstStyle/>
          <a:p>
            <a:pPr indent="0" marL="0">
              <a:buNone/>
            </a:pPr>
            <a:r>
              <a:rPr lang="en-US" sz="1150" b="1" dirty="0">
                <a:solidFill>
                  <a:srgbClr val="111111"/>
                </a:solidFill>
                <a:latin typeface="Arial" pitchFamily="34" charset="0"/>
                <a:ea typeface="Arial" pitchFamily="34" charset="-122"/>
                <a:cs typeface="Arial" pitchFamily="34" charset="-120"/>
              </a:rPr>
              <a:t>Otomotiv · EPDM kapı contası</a:t>
            </a:r>
            <a:endParaRPr lang="en-US" sz="1150" dirty="0"/>
          </a:p>
        </p:txBody>
      </p:sp>
      <p:sp>
        <p:nvSpPr>
          <p:cNvPr id="23" name="Text 21"/>
          <p:cNvSpPr txBox="1"/>
          <p:nvPr/>
        </p:nvSpPr>
        <p:spPr>
          <a:xfrm>
            <a:off x="2907792" y="2798064"/>
            <a:ext cx="2651760" cy="621792"/>
          </a:xfrm>
          <a:prstGeom prst="rect">
            <a:avLst/>
          </a:prstGeom>
          <a:noFill/>
          <a:ln/>
        </p:spPr>
        <p:txBody>
          <a:bodyPr wrap="square" lIns="0" tIns="0" rIns="0" bIns="0" rtlCol="0" anchor="ctr"/>
          <a:lstStyle/>
          <a:p>
            <a:pPr indent="0" marL="0">
              <a:buNone/>
            </a:pPr>
            <a:r>
              <a:rPr lang="en-US" sz="1150" dirty="0">
                <a:solidFill>
                  <a:srgbClr val="333333"/>
                </a:solidFill>
                <a:latin typeface="Arial" pitchFamily="34" charset="0"/>
                <a:ea typeface="Arial" pitchFamily="34" charset="-122"/>
                <a:cs typeface="Arial" pitchFamily="34" charset="-120"/>
              </a:rPr>
              <a:t>Elektrikli araç kapısı için -40/+120 °C dayanıklı conta malzemesi</a:t>
            </a:r>
            <a:endParaRPr lang="en-US" sz="1150" dirty="0"/>
          </a:p>
        </p:txBody>
      </p:sp>
      <p:sp>
        <p:nvSpPr>
          <p:cNvPr id="24" name="Text 22"/>
          <p:cNvSpPr txBox="1"/>
          <p:nvPr/>
        </p:nvSpPr>
        <p:spPr>
          <a:xfrm>
            <a:off x="5742432" y="2798064"/>
            <a:ext cx="2606040" cy="621792"/>
          </a:xfrm>
          <a:prstGeom prst="rect">
            <a:avLst/>
          </a:prstGeom>
          <a:noFill/>
          <a:ln/>
        </p:spPr>
        <p:txBody>
          <a:bodyPr wrap="square" lIns="0" tIns="0" rIns="0" bIns="0" rtlCol="0" anchor="ctr"/>
          <a:lstStyle/>
          <a:p>
            <a:pPr indent="0" marL="0">
              <a:buNone/>
            </a:pPr>
            <a:r>
              <a:rPr lang="en-US" sz="1150" dirty="0">
                <a:solidFill>
                  <a:srgbClr val="333333"/>
                </a:solidFill>
                <a:latin typeface="Arial" pitchFamily="34" charset="0"/>
                <a:ea typeface="Arial" pitchFamily="34" charset="-122"/>
                <a:cs typeface="Arial" pitchFamily="34" charset="-120"/>
              </a:rPr>
              <a:t>Çin dışındaki IATF 16949 belgeli conta tedarikçilerini karşılaştır</a:t>
            </a:r>
            <a:endParaRPr lang="en-US" sz="1150" dirty="0"/>
          </a:p>
        </p:txBody>
      </p:sp>
      <p:sp>
        <p:nvSpPr>
          <p:cNvPr id="25" name="Text 23"/>
          <p:cNvSpPr txBox="1"/>
          <p:nvPr/>
        </p:nvSpPr>
        <p:spPr>
          <a:xfrm>
            <a:off x="8531352" y="2798064"/>
            <a:ext cx="2651760" cy="621792"/>
          </a:xfrm>
          <a:prstGeom prst="rect">
            <a:avLst/>
          </a:prstGeom>
          <a:noFill/>
          <a:ln/>
        </p:spPr>
        <p:txBody>
          <a:bodyPr wrap="square" lIns="0" tIns="0" rIns="0" bIns="0" rtlCol="0" anchor="ctr"/>
          <a:lstStyle/>
          <a:p>
            <a:pPr indent="0" marL="0">
              <a:buNone/>
            </a:pPr>
            <a:r>
              <a:rPr lang="en-US" sz="1150" b="1" dirty="0">
                <a:solidFill>
                  <a:srgbClr val="2A1C6B"/>
                </a:solidFill>
                <a:latin typeface="Arial" pitchFamily="34" charset="0"/>
                <a:ea typeface="Arial" pitchFamily="34" charset="-122"/>
                <a:cs typeface="Arial" pitchFamily="34" charset="-120"/>
              </a:rPr>
              <a:t>Ayda 20.000 adet, Almanya'ya bir haftada sevk eden conta üreticisi</a:t>
            </a:r>
            <a:endParaRPr lang="en-US" sz="1150" dirty="0"/>
          </a:p>
        </p:txBody>
      </p:sp>
      <p:sp>
        <p:nvSpPr>
          <p:cNvPr id="26" name="Shape 24"/>
          <p:cNvSpPr/>
          <p:nvPr/>
        </p:nvSpPr>
        <p:spPr>
          <a:xfrm>
            <a:off x="868680" y="3456432"/>
            <a:ext cx="10424160" cy="0"/>
          </a:xfrm>
          <a:prstGeom prst="line">
            <a:avLst/>
          </a:prstGeom>
          <a:noFill/>
          <a:ln w="9525">
            <a:solidFill>
              <a:srgbClr val="C2C2C2"/>
            </a:solidFill>
            <a:prstDash val="dash"/>
          </a:ln>
        </p:spPr>
      </p:sp>
      <p:sp>
        <p:nvSpPr>
          <p:cNvPr id="27" name="Text 25"/>
          <p:cNvSpPr txBox="1"/>
          <p:nvPr/>
        </p:nvSpPr>
        <p:spPr>
          <a:xfrm>
            <a:off x="941832" y="3493008"/>
            <a:ext cx="1783080" cy="621792"/>
          </a:xfrm>
          <a:prstGeom prst="rect">
            <a:avLst/>
          </a:prstGeom>
          <a:noFill/>
          <a:ln/>
        </p:spPr>
        <p:txBody>
          <a:bodyPr wrap="square" lIns="0" tIns="0" rIns="0" bIns="0" rtlCol="0" anchor="ctr"/>
          <a:lstStyle/>
          <a:p>
            <a:pPr indent="0" marL="0">
              <a:buNone/>
            </a:pPr>
            <a:r>
              <a:rPr lang="en-US" sz="1150" b="1" dirty="0">
                <a:solidFill>
                  <a:srgbClr val="111111"/>
                </a:solidFill>
                <a:latin typeface="Arial" pitchFamily="34" charset="0"/>
                <a:ea typeface="Arial" pitchFamily="34" charset="-122"/>
                <a:cs typeface="Arial" pitchFamily="34" charset="-120"/>
              </a:rPr>
              <a:t>Makine · helisel redüktör</a:t>
            </a:r>
            <a:endParaRPr lang="en-US" sz="1150" dirty="0"/>
          </a:p>
        </p:txBody>
      </p:sp>
      <p:sp>
        <p:nvSpPr>
          <p:cNvPr id="28" name="Text 26"/>
          <p:cNvSpPr txBox="1"/>
          <p:nvPr/>
        </p:nvSpPr>
        <p:spPr>
          <a:xfrm>
            <a:off x="2907792" y="3493008"/>
            <a:ext cx="2651760" cy="621792"/>
          </a:xfrm>
          <a:prstGeom prst="rect">
            <a:avLst/>
          </a:prstGeom>
          <a:noFill/>
          <a:ln/>
        </p:spPr>
        <p:txBody>
          <a:bodyPr wrap="square" lIns="0" tIns="0" rIns="0" bIns="0" rtlCol="0" anchor="ctr"/>
          <a:lstStyle/>
          <a:p>
            <a:pPr indent="0" marL="0">
              <a:buNone/>
            </a:pPr>
            <a:r>
              <a:rPr lang="en-US" sz="1150" dirty="0">
                <a:solidFill>
                  <a:srgbClr val="333333"/>
                </a:solidFill>
                <a:latin typeface="Arial" pitchFamily="34" charset="0"/>
                <a:ea typeface="Arial" pitchFamily="34" charset="-122"/>
                <a:cs typeface="Arial" pitchFamily="34" charset="-120"/>
              </a:rPr>
              <a:t>Tuzlu ortamda çalışan konveyör için hangi redüktör uygun?</a:t>
            </a:r>
            <a:endParaRPr lang="en-US" sz="1150" dirty="0"/>
          </a:p>
        </p:txBody>
      </p:sp>
      <p:sp>
        <p:nvSpPr>
          <p:cNvPr id="29" name="Text 27"/>
          <p:cNvSpPr txBox="1"/>
          <p:nvPr/>
        </p:nvSpPr>
        <p:spPr>
          <a:xfrm>
            <a:off x="5742432" y="3493008"/>
            <a:ext cx="2606040" cy="621792"/>
          </a:xfrm>
          <a:prstGeom prst="rect">
            <a:avLst/>
          </a:prstGeom>
          <a:noFill/>
          <a:ln/>
        </p:spPr>
        <p:txBody>
          <a:bodyPr wrap="square" lIns="0" tIns="0" rIns="0" bIns="0" rtlCol="0" anchor="ctr"/>
          <a:lstStyle/>
          <a:p>
            <a:pPr indent="0" marL="0">
              <a:buNone/>
            </a:pPr>
            <a:r>
              <a:rPr lang="en-US" sz="1150" dirty="0">
                <a:solidFill>
                  <a:srgbClr val="333333"/>
                </a:solidFill>
                <a:latin typeface="Arial" pitchFamily="34" charset="0"/>
                <a:ea typeface="Arial" pitchFamily="34" charset="-122"/>
                <a:cs typeface="Arial" pitchFamily="34" charset="-120"/>
              </a:rPr>
              <a:t>1.200 Nm, IP65 helisel redüktör üreticilerini karşılaştır</a:t>
            </a:r>
            <a:endParaRPr lang="en-US" sz="1150" dirty="0"/>
          </a:p>
        </p:txBody>
      </p:sp>
      <p:sp>
        <p:nvSpPr>
          <p:cNvPr id="30" name="Text 28"/>
          <p:cNvSpPr txBox="1"/>
          <p:nvPr/>
        </p:nvSpPr>
        <p:spPr>
          <a:xfrm>
            <a:off x="8531352" y="3493008"/>
            <a:ext cx="2651760" cy="621792"/>
          </a:xfrm>
          <a:prstGeom prst="rect">
            <a:avLst/>
          </a:prstGeom>
          <a:noFill/>
          <a:ln/>
        </p:spPr>
        <p:txBody>
          <a:bodyPr wrap="square" lIns="0" tIns="0" rIns="0" bIns="0" rtlCol="0" anchor="ctr"/>
          <a:lstStyle/>
          <a:p>
            <a:pPr indent="0" marL="0">
              <a:buNone/>
            </a:pPr>
            <a:r>
              <a:rPr lang="en-US" sz="1150" b="1" dirty="0">
                <a:solidFill>
                  <a:srgbClr val="2A1C6B"/>
                </a:solidFill>
                <a:latin typeface="Arial" pitchFamily="34" charset="0"/>
                <a:ea typeface="Arial" pitchFamily="34" charset="-122"/>
                <a:cs typeface="Arial" pitchFamily="34" charset="-120"/>
              </a:rPr>
              <a:t>Yedek parçası 48 saatte gelen redüktör tedarikçisi ve fiyat aralığı</a:t>
            </a:r>
            <a:endParaRPr lang="en-US" sz="1150" dirty="0"/>
          </a:p>
        </p:txBody>
      </p:sp>
      <p:sp>
        <p:nvSpPr>
          <p:cNvPr id="31" name="Shape 29"/>
          <p:cNvSpPr/>
          <p:nvPr/>
        </p:nvSpPr>
        <p:spPr>
          <a:xfrm>
            <a:off x="868680" y="4151376"/>
            <a:ext cx="10424160" cy="0"/>
          </a:xfrm>
          <a:prstGeom prst="line">
            <a:avLst/>
          </a:prstGeom>
          <a:noFill/>
          <a:ln w="9525">
            <a:solidFill>
              <a:srgbClr val="C2C2C2"/>
            </a:solidFill>
            <a:prstDash val="dash"/>
          </a:ln>
        </p:spPr>
      </p:sp>
      <p:sp>
        <p:nvSpPr>
          <p:cNvPr id="32" name="Text 30"/>
          <p:cNvSpPr txBox="1"/>
          <p:nvPr/>
        </p:nvSpPr>
        <p:spPr>
          <a:xfrm>
            <a:off x="941832" y="4187952"/>
            <a:ext cx="1783080" cy="621792"/>
          </a:xfrm>
          <a:prstGeom prst="rect">
            <a:avLst/>
          </a:prstGeom>
          <a:noFill/>
          <a:ln/>
        </p:spPr>
        <p:txBody>
          <a:bodyPr wrap="square" lIns="0" tIns="0" rIns="0" bIns="0" rtlCol="0" anchor="ctr"/>
          <a:lstStyle/>
          <a:p>
            <a:pPr indent="0" marL="0">
              <a:buNone/>
            </a:pPr>
            <a:r>
              <a:rPr lang="en-US" sz="1150" b="1" dirty="0">
                <a:solidFill>
                  <a:srgbClr val="111111"/>
                </a:solidFill>
                <a:latin typeface="Arial" pitchFamily="34" charset="0"/>
                <a:ea typeface="Arial" pitchFamily="34" charset="-122"/>
                <a:cs typeface="Arial" pitchFamily="34" charset="-120"/>
              </a:rPr>
              <a:t>Mobilya · otel odası</a:t>
            </a:r>
            <a:endParaRPr lang="en-US" sz="1150" dirty="0"/>
          </a:p>
        </p:txBody>
      </p:sp>
      <p:sp>
        <p:nvSpPr>
          <p:cNvPr id="33" name="Text 31"/>
          <p:cNvSpPr txBox="1"/>
          <p:nvPr/>
        </p:nvSpPr>
        <p:spPr>
          <a:xfrm>
            <a:off x="2907792" y="4187952"/>
            <a:ext cx="2651760" cy="621792"/>
          </a:xfrm>
          <a:prstGeom prst="rect">
            <a:avLst/>
          </a:prstGeom>
          <a:noFill/>
          <a:ln/>
        </p:spPr>
        <p:txBody>
          <a:bodyPr wrap="square" lIns="0" tIns="0" rIns="0" bIns="0" rtlCol="0" anchor="ctr"/>
          <a:lstStyle/>
          <a:p>
            <a:pPr indent="0" marL="0">
              <a:buNone/>
            </a:pPr>
            <a:r>
              <a:rPr lang="en-US" sz="1150" dirty="0">
                <a:solidFill>
                  <a:srgbClr val="333333"/>
                </a:solidFill>
                <a:latin typeface="Arial" pitchFamily="34" charset="0"/>
                <a:ea typeface="Arial" pitchFamily="34" charset="-122"/>
                <a:cs typeface="Arial" pitchFamily="34" charset="-120"/>
              </a:rPr>
              <a:t>120 odalı 4 yıldızlı otel için dayanıklı oda mobilyası</a:t>
            </a:r>
            <a:endParaRPr lang="en-US" sz="1150" dirty="0"/>
          </a:p>
        </p:txBody>
      </p:sp>
      <p:sp>
        <p:nvSpPr>
          <p:cNvPr id="34" name="Text 32"/>
          <p:cNvSpPr txBox="1"/>
          <p:nvPr/>
        </p:nvSpPr>
        <p:spPr>
          <a:xfrm>
            <a:off x="5742432" y="4187952"/>
            <a:ext cx="2606040" cy="621792"/>
          </a:xfrm>
          <a:prstGeom prst="rect">
            <a:avLst/>
          </a:prstGeom>
          <a:noFill/>
          <a:ln/>
        </p:spPr>
        <p:txBody>
          <a:bodyPr wrap="square" lIns="0" tIns="0" rIns="0" bIns="0" rtlCol="0" anchor="ctr"/>
          <a:lstStyle/>
          <a:p>
            <a:pPr indent="0" marL="0">
              <a:buNone/>
            </a:pPr>
            <a:r>
              <a:rPr lang="en-US" sz="1150" dirty="0">
                <a:solidFill>
                  <a:srgbClr val="333333"/>
                </a:solidFill>
                <a:latin typeface="Arial" pitchFamily="34" charset="0"/>
                <a:ea typeface="Arial" pitchFamily="34" charset="-122"/>
                <a:cs typeface="Arial" pitchFamily="34" charset="-120"/>
              </a:rPr>
              <a:t>Proje bazlı otel mobilyası yapan Türk firmalarını karşılaştır</a:t>
            </a:r>
            <a:endParaRPr lang="en-US" sz="1150" dirty="0"/>
          </a:p>
        </p:txBody>
      </p:sp>
      <p:sp>
        <p:nvSpPr>
          <p:cNvPr id="35" name="Text 33"/>
          <p:cNvSpPr txBox="1"/>
          <p:nvPr/>
        </p:nvSpPr>
        <p:spPr>
          <a:xfrm>
            <a:off x="8531352" y="4187952"/>
            <a:ext cx="2651760" cy="621792"/>
          </a:xfrm>
          <a:prstGeom prst="rect">
            <a:avLst/>
          </a:prstGeom>
          <a:noFill/>
          <a:ln/>
        </p:spPr>
        <p:txBody>
          <a:bodyPr wrap="square" lIns="0" tIns="0" rIns="0" bIns="0" rtlCol="0" anchor="ctr"/>
          <a:lstStyle/>
          <a:p>
            <a:pPr indent="0" marL="0">
              <a:buNone/>
            </a:pPr>
            <a:r>
              <a:rPr lang="en-US" sz="1150" b="1" dirty="0">
                <a:solidFill>
                  <a:srgbClr val="2A1C6B"/>
                </a:solidFill>
                <a:latin typeface="Arial" pitchFamily="34" charset="0"/>
                <a:ea typeface="Arial" pitchFamily="34" charset="-122"/>
                <a:cs typeface="Arial" pitchFamily="34" charset="-120"/>
              </a:rPr>
              <a:t>120 oda için anahtar teslim mobilya, 12 haftada montaj</a:t>
            </a:r>
            <a:endParaRPr lang="en-US" sz="1150" dirty="0"/>
          </a:p>
        </p:txBody>
      </p:sp>
      <p:sp>
        <p:nvSpPr>
          <p:cNvPr id="36" name="Shape 34"/>
          <p:cNvSpPr/>
          <p:nvPr/>
        </p:nvSpPr>
        <p:spPr>
          <a:xfrm>
            <a:off x="868680" y="4846320"/>
            <a:ext cx="10424160" cy="0"/>
          </a:xfrm>
          <a:prstGeom prst="line">
            <a:avLst/>
          </a:prstGeom>
          <a:noFill/>
          <a:ln w="9525">
            <a:solidFill>
              <a:srgbClr val="C2C2C2"/>
            </a:solidFill>
            <a:prstDash val="dash"/>
          </a:ln>
        </p:spPr>
      </p:sp>
      <p:sp>
        <p:nvSpPr>
          <p:cNvPr id="37" name="Text 35"/>
          <p:cNvSpPr txBox="1"/>
          <p:nvPr/>
        </p:nvSpPr>
        <p:spPr>
          <a:xfrm>
            <a:off x="941832" y="4882896"/>
            <a:ext cx="1783080" cy="621792"/>
          </a:xfrm>
          <a:prstGeom prst="rect">
            <a:avLst/>
          </a:prstGeom>
          <a:noFill/>
          <a:ln/>
        </p:spPr>
        <p:txBody>
          <a:bodyPr wrap="square" lIns="0" tIns="0" rIns="0" bIns="0" rtlCol="0" anchor="ctr"/>
          <a:lstStyle/>
          <a:p>
            <a:pPr indent="0" marL="0">
              <a:buNone/>
            </a:pPr>
            <a:r>
              <a:rPr lang="en-US" sz="1150" b="1" dirty="0">
                <a:solidFill>
                  <a:srgbClr val="111111"/>
                </a:solidFill>
                <a:latin typeface="Arial" pitchFamily="34" charset="0"/>
                <a:ea typeface="Arial" pitchFamily="34" charset="-122"/>
                <a:cs typeface="Arial" pitchFamily="34" charset="-120"/>
              </a:rPr>
              <a:t>Gıda · Gemlik zeytini</a:t>
            </a:r>
            <a:endParaRPr lang="en-US" sz="1150" dirty="0"/>
          </a:p>
        </p:txBody>
      </p:sp>
      <p:sp>
        <p:nvSpPr>
          <p:cNvPr id="38" name="Text 36"/>
          <p:cNvSpPr txBox="1"/>
          <p:nvPr/>
        </p:nvSpPr>
        <p:spPr>
          <a:xfrm>
            <a:off x="2907792" y="4882896"/>
            <a:ext cx="2651760" cy="621792"/>
          </a:xfrm>
          <a:prstGeom prst="rect">
            <a:avLst/>
          </a:prstGeom>
          <a:noFill/>
          <a:ln/>
        </p:spPr>
        <p:txBody>
          <a:bodyPr wrap="square" lIns="0" tIns="0" rIns="0" bIns="0" rtlCol="0" anchor="ctr"/>
          <a:lstStyle/>
          <a:p>
            <a:pPr indent="0" marL="0">
              <a:buNone/>
            </a:pPr>
            <a:r>
              <a:rPr lang="en-US" sz="1150" dirty="0">
                <a:solidFill>
                  <a:srgbClr val="333333"/>
                </a:solidFill>
                <a:latin typeface="Arial" pitchFamily="34" charset="0"/>
                <a:ea typeface="Arial" pitchFamily="34" charset="-122"/>
                <a:cs typeface="Arial" pitchFamily="34" charset="-120"/>
              </a:rPr>
              <a:t>Restoran zinciri için yıl boyu aynı kalibrede siyah zeytin</a:t>
            </a:r>
            <a:endParaRPr lang="en-US" sz="1150" dirty="0"/>
          </a:p>
        </p:txBody>
      </p:sp>
      <p:sp>
        <p:nvSpPr>
          <p:cNvPr id="39" name="Text 37"/>
          <p:cNvSpPr txBox="1"/>
          <p:nvPr/>
        </p:nvSpPr>
        <p:spPr>
          <a:xfrm>
            <a:off x="5742432" y="4882896"/>
            <a:ext cx="2606040" cy="621792"/>
          </a:xfrm>
          <a:prstGeom prst="rect">
            <a:avLst/>
          </a:prstGeom>
          <a:noFill/>
          <a:ln/>
        </p:spPr>
        <p:txBody>
          <a:bodyPr wrap="square" lIns="0" tIns="0" rIns="0" bIns="0" rtlCol="0" anchor="ctr"/>
          <a:lstStyle/>
          <a:p>
            <a:pPr indent="0" marL="0">
              <a:buNone/>
            </a:pPr>
            <a:r>
              <a:rPr lang="en-US" sz="1150" dirty="0">
                <a:solidFill>
                  <a:srgbClr val="333333"/>
                </a:solidFill>
                <a:latin typeface="Arial" pitchFamily="34" charset="0"/>
                <a:ea typeface="Arial" pitchFamily="34" charset="-122"/>
                <a:cs typeface="Arial" pitchFamily="34" charset="-120"/>
              </a:rPr>
              <a:t>Gemlik zeytini ihracatçılarını kalibre ve raf ömrüne göre karşılaştır</a:t>
            </a:r>
            <a:endParaRPr lang="en-US" sz="1150" dirty="0"/>
          </a:p>
        </p:txBody>
      </p:sp>
      <p:sp>
        <p:nvSpPr>
          <p:cNvPr id="40" name="Text 38"/>
          <p:cNvSpPr txBox="1"/>
          <p:nvPr/>
        </p:nvSpPr>
        <p:spPr>
          <a:xfrm>
            <a:off x="8531352" y="4882896"/>
            <a:ext cx="2651760" cy="621792"/>
          </a:xfrm>
          <a:prstGeom prst="rect">
            <a:avLst/>
          </a:prstGeom>
          <a:noFill/>
          <a:ln/>
        </p:spPr>
        <p:txBody>
          <a:bodyPr wrap="square" lIns="0" tIns="0" rIns="0" bIns="0" rtlCol="0" anchor="ctr"/>
          <a:lstStyle/>
          <a:p>
            <a:pPr indent="0" marL="0">
              <a:buNone/>
            </a:pPr>
            <a:r>
              <a:rPr lang="en-US" sz="1150" b="1" dirty="0">
                <a:solidFill>
                  <a:srgbClr val="2A1C6B"/>
                </a:solidFill>
                <a:latin typeface="Arial" pitchFamily="34" charset="0"/>
                <a:ea typeface="Arial" pitchFamily="34" charset="-122"/>
                <a:cs typeface="Arial" pitchFamily="34" charset="-120"/>
              </a:rPr>
              <a:t>Almanya'ya ayda 2 tır, 10 kg teneke, BRC belgeli zeytin</a:t>
            </a:r>
            <a:endParaRPr lang="en-US" sz="1150" dirty="0"/>
          </a:p>
        </p:txBody>
      </p:sp>
      <p:sp>
        <p:nvSpPr>
          <p:cNvPr id="41" name="Shape 39"/>
          <p:cNvSpPr/>
          <p:nvPr/>
        </p:nvSpPr>
        <p:spPr>
          <a:xfrm>
            <a:off x="868680" y="5541264"/>
            <a:ext cx="10424160" cy="0"/>
          </a:xfrm>
          <a:prstGeom prst="line">
            <a:avLst/>
          </a:prstGeom>
          <a:noFill/>
          <a:ln w="9525">
            <a:solidFill>
              <a:srgbClr val="C2C2C2"/>
            </a:solidFill>
            <a:prstDash val="dash"/>
          </a:ln>
        </p:spPr>
      </p:sp>
      <p:sp>
        <p:nvSpPr>
          <p:cNvPr id="42" name="Shape 40"/>
          <p:cNvSpPr/>
          <p:nvPr/>
        </p:nvSpPr>
        <p:spPr>
          <a:xfrm>
            <a:off x="2788920" y="2066544"/>
            <a:ext cx="0" cy="3474720"/>
          </a:xfrm>
          <a:prstGeom prst="line">
            <a:avLst/>
          </a:prstGeom>
          <a:noFill/>
          <a:ln w="9525">
            <a:solidFill>
              <a:srgbClr val="C2C2C2"/>
            </a:solidFill>
            <a:prstDash val="dash"/>
          </a:ln>
        </p:spPr>
      </p:sp>
      <p:sp>
        <p:nvSpPr>
          <p:cNvPr id="43" name="Shape 41"/>
          <p:cNvSpPr/>
          <p:nvPr/>
        </p:nvSpPr>
        <p:spPr>
          <a:xfrm>
            <a:off x="5623560" y="2066544"/>
            <a:ext cx="0" cy="3474720"/>
          </a:xfrm>
          <a:prstGeom prst="line">
            <a:avLst/>
          </a:prstGeom>
          <a:noFill/>
          <a:ln w="9525">
            <a:solidFill>
              <a:srgbClr val="C2C2C2"/>
            </a:solidFill>
            <a:prstDash val="dash"/>
          </a:ln>
        </p:spPr>
      </p:sp>
      <p:sp>
        <p:nvSpPr>
          <p:cNvPr id="44" name="Shape 42"/>
          <p:cNvSpPr/>
          <p:nvPr/>
        </p:nvSpPr>
        <p:spPr>
          <a:xfrm>
            <a:off x="8412480" y="2066544"/>
            <a:ext cx="0" cy="3474720"/>
          </a:xfrm>
          <a:prstGeom prst="line">
            <a:avLst/>
          </a:prstGeom>
          <a:noFill/>
          <a:ln w="9525">
            <a:solidFill>
              <a:srgbClr val="C2C2C2"/>
            </a:solidFill>
            <a:prstDash val="dash"/>
          </a:ln>
        </p:spPr>
      </p:sp>
      <p:sp>
        <p:nvSpPr>
          <p:cNvPr id="45" name="Text 43"/>
          <p:cNvSpPr txBox="1"/>
          <p:nvPr/>
        </p:nvSpPr>
        <p:spPr>
          <a:xfrm>
            <a:off x="868680" y="5486400"/>
            <a:ext cx="10424160" cy="457200"/>
          </a:xfrm>
          <a:prstGeom prst="rect">
            <a:avLst/>
          </a:prstGeom>
          <a:noFill/>
          <a:ln/>
        </p:spPr>
        <p:txBody>
          <a:bodyPr wrap="square" lIns="0" tIns="0" rIns="0" bIns="0" rtlCol="0" anchor="ctr"/>
          <a:lstStyle/>
          <a:p>
            <a:pPr algn="ctr" indent="0" marL="0">
              <a:buNone/>
            </a:pPr>
            <a:r>
              <a:rPr lang="en-US" sz="1600" b="1" i="1" dirty="0">
                <a:solidFill>
                  <a:srgbClr val="222222"/>
                </a:solidFill>
                <a:latin typeface="Cambria" pitchFamily="34" charset="0"/>
                <a:ea typeface="Cambria" pitchFamily="34" charset="-122"/>
                <a:cs typeface="Cambria" pitchFamily="34" charset="-120"/>
              </a:rPr>
              <a:t>Marka adı yok. Her soruyu hedef pazarın dilinde de yazın: Almanca, İngilizce, Arapça.</a:t>
            </a:r>
            <a:endParaRPr lang="en-US" sz="1600" dirty="0"/>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name="Slide 3">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3A3A3A"/>
            </a:solidFill>
            <a:prstDash val="solid"/>
          </a:ln>
        </p:spPr>
      </p:sp>
      <p:sp>
        <p:nvSpPr>
          <p:cNvPr id="3" name="Shape 1"/>
          <p:cNvSpPr/>
          <p:nvPr/>
        </p:nvSpPr>
        <p:spPr>
          <a:xfrm>
            <a:off x="658368" y="6199632"/>
            <a:ext cx="10844784" cy="0"/>
          </a:xfrm>
          <a:prstGeom prst="line">
            <a:avLst/>
          </a:prstGeom>
          <a:noFill/>
          <a:ln w="9525">
            <a:solidFill>
              <a:srgbClr val="3A3A3A"/>
            </a:solidFill>
            <a:prstDash val="solid"/>
          </a:ln>
        </p:spPr>
      </p:sp>
      <p:sp>
        <p:nvSpPr>
          <p:cNvPr id="4" name="Shape 2"/>
          <p:cNvSpPr/>
          <p:nvPr/>
        </p:nvSpPr>
        <p:spPr>
          <a:xfrm>
            <a:off x="658368" y="457200"/>
            <a:ext cx="0" cy="402336"/>
          </a:xfrm>
          <a:prstGeom prst="line">
            <a:avLst/>
          </a:prstGeom>
          <a:noFill/>
          <a:ln w="9525">
            <a:solidFill>
              <a:srgbClr val="3A3A3A"/>
            </a:solidFill>
            <a:prstDash val="solid"/>
          </a:ln>
        </p:spPr>
      </p:sp>
      <p:sp>
        <p:nvSpPr>
          <p:cNvPr id="5" name="Shape 3"/>
          <p:cNvSpPr/>
          <p:nvPr/>
        </p:nvSpPr>
        <p:spPr>
          <a:xfrm>
            <a:off x="658368" y="5998464"/>
            <a:ext cx="0" cy="402336"/>
          </a:xfrm>
          <a:prstGeom prst="line">
            <a:avLst/>
          </a:prstGeom>
          <a:noFill/>
          <a:ln w="9525">
            <a:solidFill>
              <a:srgbClr val="3A3A3A"/>
            </a:solidFill>
            <a:prstDash val="solid"/>
          </a:ln>
        </p:spPr>
      </p:sp>
      <p:sp>
        <p:nvSpPr>
          <p:cNvPr id="6" name="Shape 4"/>
          <p:cNvSpPr/>
          <p:nvPr/>
        </p:nvSpPr>
        <p:spPr>
          <a:xfrm>
            <a:off x="11503152" y="457200"/>
            <a:ext cx="0" cy="402336"/>
          </a:xfrm>
          <a:prstGeom prst="line">
            <a:avLst/>
          </a:prstGeom>
          <a:noFill/>
          <a:ln w="9525">
            <a:solidFill>
              <a:srgbClr val="3A3A3A"/>
            </a:solidFill>
            <a:prstDash val="solid"/>
          </a:ln>
        </p:spPr>
      </p:sp>
      <p:sp>
        <p:nvSpPr>
          <p:cNvPr id="7" name="Shape 5"/>
          <p:cNvSpPr/>
          <p:nvPr/>
        </p:nvSpPr>
        <p:spPr>
          <a:xfrm>
            <a:off x="11503152" y="5998464"/>
            <a:ext cx="0" cy="402336"/>
          </a:xfrm>
          <a:prstGeom prst="line">
            <a:avLst/>
          </a:prstGeom>
          <a:noFill/>
          <a:ln w="9525">
            <a:solidFill>
              <a:srgbClr val="3A3A3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8A8A8A"/>
                </a:solidFill>
                <a:latin typeface="Arial" pitchFamily="34" charset="0"/>
                <a:ea typeface="Arial" pitchFamily="34" charset="-122"/>
                <a:cs typeface="Arial" pitchFamily="34" charset="-120"/>
              </a:rPr>
              <a:t>ADIM 3 VE 4</a:t>
            </a:r>
            <a:endParaRPr lang="en-US" sz="1100" dirty="0"/>
          </a:p>
        </p:txBody>
      </p:sp>
      <p:sp>
        <p:nvSpPr>
          <p:cNvPr id="9" name="Text 7"/>
          <p:cNvSpPr txBox="1"/>
          <p:nvPr/>
        </p:nvSpPr>
        <p:spPr>
          <a:xfrm>
            <a:off x="822960" y="1143000"/>
            <a:ext cx="10515600" cy="731520"/>
          </a:xfrm>
          <a:prstGeom prst="rect">
            <a:avLst/>
          </a:prstGeom>
          <a:noFill/>
          <a:ln/>
        </p:spPr>
        <p:txBody>
          <a:bodyPr wrap="square" lIns="0" tIns="0" rIns="0" bIns="0" rtlCol="0" anchor="ctr"/>
          <a:lstStyle/>
          <a:p>
            <a:pPr algn="ctr" indent="0" marL="0">
              <a:buNone/>
            </a:pPr>
            <a:r>
              <a:rPr lang="en-US" sz="3200" dirty="0">
                <a:solidFill>
                  <a:srgbClr val="FFFFFF"/>
                </a:solidFill>
                <a:latin typeface="Arial" pitchFamily="34" charset="0"/>
                <a:ea typeface="Arial" pitchFamily="34" charset="-122"/>
                <a:cs typeface="Arial" pitchFamily="34" charset="-120"/>
              </a:rPr>
              <a:t>Arayın, </a:t>
            </a:r>
            <a:pPr algn="ctr" indent="0" marL="0">
              <a:buNone/>
            </a:pPr>
            <a:r>
              <a:rPr lang="en-US" sz="3200" b="1" i="1" dirty="0">
                <a:solidFill>
                  <a:srgbClr val="A78BFA"/>
                </a:solidFill>
                <a:latin typeface="Cambria" pitchFamily="34" charset="0"/>
                <a:ea typeface="Cambria" pitchFamily="34" charset="-122"/>
                <a:cs typeface="Cambria" pitchFamily="34" charset="-120"/>
              </a:rPr>
              <a:t>kaydedin, ölçün</a:t>
            </a:r>
            <a:endParaRPr lang="en-US" sz="3200" dirty="0"/>
          </a:p>
        </p:txBody>
      </p:sp>
      <p:sp>
        <p:nvSpPr>
          <p:cNvPr id="10" name="Shape 8"/>
          <p:cNvSpPr/>
          <p:nvPr/>
        </p:nvSpPr>
        <p:spPr>
          <a:xfrm>
            <a:off x="868680" y="1783080"/>
            <a:ext cx="4937760" cy="3520440"/>
          </a:xfrm>
          <a:prstGeom prst="roundRect">
            <a:avLst>
              <a:gd name="adj" fmla="val 1039"/>
            </a:avLst>
          </a:prstGeom>
          <a:solidFill>
            <a:srgbClr val="141414"/>
          </a:solidFill>
          <a:ln w="9525">
            <a:solidFill>
              <a:srgbClr val="3A3A3A"/>
            </a:solidFill>
            <a:prstDash val="solid"/>
          </a:ln>
        </p:spPr>
      </p:sp>
      <p:sp>
        <p:nvSpPr>
          <p:cNvPr id="11" name="Text 9"/>
          <p:cNvSpPr txBox="1"/>
          <p:nvPr/>
        </p:nvSpPr>
        <p:spPr>
          <a:xfrm>
            <a:off x="1097280" y="1901952"/>
            <a:ext cx="4572000" cy="256032"/>
          </a:xfrm>
          <a:prstGeom prst="rect">
            <a:avLst/>
          </a:prstGeom>
          <a:noFill/>
          <a:ln/>
        </p:spPr>
        <p:txBody>
          <a:bodyPr wrap="square" lIns="0" tIns="0" rIns="0" bIns="0" rtlCol="0" anchor="ctr"/>
          <a:lstStyle/>
          <a:p>
            <a:pPr indent="0" marL="0">
              <a:buNone/>
            </a:pPr>
            <a:r>
              <a:rPr lang="en-US" sz="1100" spc="240" kern="0" dirty="0">
                <a:solidFill>
                  <a:srgbClr val="8A8A8A"/>
                </a:solidFill>
                <a:latin typeface="Arial" pitchFamily="34" charset="0"/>
                <a:ea typeface="Arial" pitchFamily="34" charset="-122"/>
                <a:cs typeface="Arial" pitchFamily="34" charset="-120"/>
              </a:rPr>
              <a:t>NEREDE ARAYACAKSINIZ</a:t>
            </a:r>
            <a:endParaRPr lang="en-US" sz="1100" dirty="0"/>
          </a:p>
        </p:txBody>
      </p:sp>
      <p:sp>
        <p:nvSpPr>
          <p:cNvPr id="12" name="Text 10"/>
          <p:cNvSpPr txBox="1"/>
          <p:nvPr/>
        </p:nvSpPr>
        <p:spPr>
          <a:xfrm>
            <a:off x="1097280" y="2212848"/>
            <a:ext cx="4526280" cy="3017520"/>
          </a:xfrm>
          <a:prstGeom prst="rect">
            <a:avLst/>
          </a:prstGeom>
          <a:noFill/>
          <a:ln/>
        </p:spPr>
        <p:txBody>
          <a:bodyPr wrap="square" lIns="0" tIns="0" rIns="0" bIns="0" rtlCol="0" anchor="t"/>
          <a:lstStyle/>
          <a:p>
            <a:pPr indent="0" marL="0">
              <a:buNone/>
            </a:pPr>
            <a:r>
              <a:rPr lang="en-US" sz="1450" b="1" dirty="0">
                <a:solidFill>
                  <a:srgbClr val="FFFFFF"/>
                </a:solidFill>
                <a:latin typeface="Arial" pitchFamily="34" charset="0"/>
                <a:ea typeface="Arial" pitchFamily="34" charset="-122"/>
                <a:cs typeface="Arial" pitchFamily="34" charset="-120"/>
              </a:rPr>
              <a:t>Platformlar: </a:t>
            </a:r>
            <a:pPr indent="0" marL="0">
              <a:buNone/>
            </a:pPr>
            <a:r>
              <a:rPr lang="en-US" sz="1450" dirty="0">
                <a:solidFill>
                  <a:srgbClr val="D2D2D2"/>
                </a:solidFill>
                <a:latin typeface="Arial" pitchFamily="34" charset="0"/>
                <a:ea typeface="Arial" pitchFamily="34" charset="-122"/>
                <a:cs typeface="Arial" pitchFamily="34" charset="-120"/>
              </a:rPr>
              <a:t>ChatGPT, Gemini, Google AI Mode, Perplexity, Claude, Copilot</a:t>
            </a:r>
            <a:endParaRPr lang="en-US" sz="1450" dirty="0"/>
          </a:p>
          <a:p>
            <a:pPr indent="0" marL="0">
              <a:buNone/>
            </a:pPr>
            <a:r>
              <a:rPr lang="en-US" sz="1450" dirty="0">
                <a:solidFill>
                  <a:srgbClr val="000000"/>
                </a:solidFill>
                <a:latin typeface="Arial" pitchFamily="34" charset="0"/>
                <a:ea typeface="Arial" pitchFamily="34" charset="-122"/>
                <a:cs typeface="Arial" pitchFamily="34" charset="-120"/>
              </a:rPr>
              <a:t> </a:t>
            </a:r>
            <a:endParaRPr lang="en-US" sz="1450" dirty="0"/>
          </a:p>
          <a:p>
            <a:pPr indent="0" marL="0">
              <a:buNone/>
            </a:pPr>
            <a:r>
              <a:rPr lang="en-US" sz="1450" b="1" dirty="0">
                <a:solidFill>
                  <a:srgbClr val="FFFFFF"/>
                </a:solidFill>
                <a:latin typeface="Arial" pitchFamily="34" charset="0"/>
                <a:ea typeface="Arial" pitchFamily="34" charset="-122"/>
                <a:cs typeface="Arial" pitchFamily="34" charset="-120"/>
              </a:rPr>
              <a:t>Diller: </a:t>
            </a:r>
            <a:pPr indent="0" marL="0">
              <a:buNone/>
            </a:pPr>
            <a:r>
              <a:rPr lang="en-US" sz="1450" dirty="0">
                <a:solidFill>
                  <a:srgbClr val="D2D2D2"/>
                </a:solidFill>
                <a:latin typeface="Arial" pitchFamily="34" charset="0"/>
                <a:ea typeface="Arial" pitchFamily="34" charset="-122"/>
                <a:cs typeface="Arial" pitchFamily="34" charset="-120"/>
              </a:rPr>
              <a:t>Türkçe ve hedef pazarın dili</a:t>
            </a:r>
            <a:endParaRPr lang="en-US" sz="1450" dirty="0"/>
          </a:p>
          <a:p>
            <a:pPr indent="0" marL="0">
              <a:buNone/>
            </a:pPr>
            <a:r>
              <a:rPr lang="en-US" sz="1450" dirty="0">
                <a:solidFill>
                  <a:srgbClr val="000000"/>
                </a:solidFill>
                <a:latin typeface="Arial" pitchFamily="34" charset="0"/>
                <a:ea typeface="Arial" pitchFamily="34" charset="-122"/>
                <a:cs typeface="Arial" pitchFamily="34" charset="-120"/>
              </a:rPr>
              <a:t> </a:t>
            </a:r>
            <a:endParaRPr lang="en-US" sz="1450" dirty="0"/>
          </a:p>
          <a:p>
            <a:pPr indent="0" marL="0">
              <a:buNone/>
            </a:pPr>
            <a:r>
              <a:rPr lang="en-US" sz="1450" b="1" dirty="0">
                <a:solidFill>
                  <a:srgbClr val="FFFFFF"/>
                </a:solidFill>
                <a:latin typeface="Arial" pitchFamily="34" charset="0"/>
                <a:ea typeface="Arial" pitchFamily="34" charset="-122"/>
                <a:cs typeface="Arial" pitchFamily="34" charset="-120"/>
              </a:rPr>
              <a:t>Elle yaparsanız: </a:t>
            </a:r>
            <a:pPr indent="0" marL="0">
              <a:buNone/>
            </a:pPr>
            <a:r>
              <a:rPr lang="en-US" sz="1450" dirty="0">
                <a:solidFill>
                  <a:srgbClr val="D2D2D2"/>
                </a:solidFill>
                <a:latin typeface="Arial" pitchFamily="34" charset="0"/>
                <a:ea typeface="Arial" pitchFamily="34" charset="-122"/>
                <a:cs typeface="Arial" pitchFamily="34" charset="-120"/>
              </a:rPr>
              <a:t>5 ürün × 3 soru × 3 platform × 2 dil = 90 cevap. Hepsini tarihiyle bir tabloya kaydedin.</a:t>
            </a:r>
            <a:endParaRPr lang="en-US" sz="1450" dirty="0"/>
          </a:p>
          <a:p>
            <a:pPr indent="0" marL="0">
              <a:buNone/>
            </a:pPr>
            <a:r>
              <a:rPr lang="en-US" sz="1450" dirty="0">
                <a:solidFill>
                  <a:srgbClr val="000000"/>
                </a:solidFill>
                <a:latin typeface="Arial" pitchFamily="34" charset="0"/>
                <a:ea typeface="Arial" pitchFamily="34" charset="-122"/>
                <a:cs typeface="Arial" pitchFamily="34" charset="-120"/>
              </a:rPr>
              <a:t> </a:t>
            </a:r>
            <a:endParaRPr lang="en-US" sz="1450" dirty="0"/>
          </a:p>
          <a:p>
            <a:pPr indent="0" marL="0">
              <a:buNone/>
            </a:pPr>
            <a:r>
              <a:rPr lang="en-US" sz="1450" b="1" dirty="0">
                <a:solidFill>
                  <a:srgbClr val="A78BFA"/>
                </a:solidFill>
                <a:latin typeface="Arial" pitchFamily="34" charset="0"/>
                <a:ea typeface="Arial" pitchFamily="34" charset="-122"/>
                <a:cs typeface="Arial" pitchFamily="34" charset="-120"/>
              </a:rPr>
              <a:t>Araçla yaparsanız: </a:t>
            </a:r>
            <a:pPr indent="0" marL="0">
              <a:buNone/>
            </a:pPr>
            <a:r>
              <a:rPr lang="en-US" sz="1450" dirty="0">
                <a:solidFill>
                  <a:srgbClr val="D2D2D2"/>
                </a:solidFill>
                <a:latin typeface="Arial" pitchFamily="34" charset="0"/>
                <a:ea typeface="Arial" pitchFamily="34" charset="-122"/>
                <a:cs typeface="Arial" pitchFamily="34" charset="-120"/>
              </a:rPr>
              <a:t>Brantial, Profound gibi görünürlük ölçüm araçları aynı soruları düzenli sorar ve raporlar.</a:t>
            </a:r>
            <a:endParaRPr lang="en-US" sz="1450" dirty="0"/>
          </a:p>
        </p:txBody>
      </p:sp>
      <p:sp>
        <p:nvSpPr>
          <p:cNvPr id="13" name="Shape 11"/>
          <p:cNvSpPr/>
          <p:nvPr/>
        </p:nvSpPr>
        <p:spPr>
          <a:xfrm>
            <a:off x="6080760" y="1783080"/>
            <a:ext cx="5212080" cy="3520440"/>
          </a:xfrm>
          <a:prstGeom prst="roundRect">
            <a:avLst>
              <a:gd name="adj" fmla="val 1039"/>
            </a:avLst>
          </a:prstGeom>
          <a:solidFill>
            <a:srgbClr val="2A2145"/>
          </a:solidFill>
          <a:ln w="9525">
            <a:solidFill>
              <a:srgbClr val="A78BFA"/>
            </a:solidFill>
            <a:prstDash val="solid"/>
          </a:ln>
        </p:spPr>
      </p:sp>
      <p:sp>
        <p:nvSpPr>
          <p:cNvPr id="14" name="Text 12"/>
          <p:cNvSpPr txBox="1"/>
          <p:nvPr/>
        </p:nvSpPr>
        <p:spPr>
          <a:xfrm>
            <a:off x="6309360" y="1901952"/>
            <a:ext cx="4754880" cy="256032"/>
          </a:xfrm>
          <a:prstGeom prst="rect">
            <a:avLst/>
          </a:prstGeom>
          <a:noFill/>
          <a:ln/>
        </p:spPr>
        <p:txBody>
          <a:bodyPr wrap="square" lIns="0" tIns="0" rIns="0" bIns="0" rtlCol="0" anchor="ctr"/>
          <a:lstStyle/>
          <a:p>
            <a:pPr indent="0" marL="0">
              <a:buNone/>
            </a:pPr>
            <a:r>
              <a:rPr lang="en-US" sz="1100" spc="240" kern="0" dirty="0">
                <a:solidFill>
                  <a:srgbClr val="A78BFA"/>
                </a:solidFill>
                <a:latin typeface="Arial" pitchFamily="34" charset="0"/>
                <a:ea typeface="Arial" pitchFamily="34" charset="-122"/>
                <a:cs typeface="Arial" pitchFamily="34" charset="-120"/>
              </a:rPr>
              <a:t>HER CEVAPTA NEYİ ÖLÇECEKSİNİZ</a:t>
            </a:r>
            <a:endParaRPr lang="en-US" sz="1100" dirty="0"/>
          </a:p>
        </p:txBody>
      </p:sp>
      <p:sp>
        <p:nvSpPr>
          <p:cNvPr id="15" name="Shape 13"/>
          <p:cNvSpPr/>
          <p:nvPr/>
        </p:nvSpPr>
        <p:spPr>
          <a:xfrm>
            <a:off x="6309360" y="2240280"/>
            <a:ext cx="4800600" cy="0"/>
          </a:xfrm>
          <a:prstGeom prst="line">
            <a:avLst/>
          </a:prstGeom>
          <a:noFill/>
          <a:ln w="9525">
            <a:solidFill>
              <a:srgbClr val="3A3A3A"/>
            </a:solidFill>
            <a:prstDash val="dash"/>
          </a:ln>
        </p:spPr>
      </p:sp>
      <p:sp>
        <p:nvSpPr>
          <p:cNvPr id="16" name="Text 14"/>
          <p:cNvSpPr txBox="1"/>
          <p:nvPr/>
        </p:nvSpPr>
        <p:spPr>
          <a:xfrm>
            <a:off x="6355080" y="2240280"/>
            <a:ext cx="1554480" cy="475488"/>
          </a:xfrm>
          <a:prstGeom prst="rect">
            <a:avLst/>
          </a:prstGeom>
          <a:noFill/>
          <a:ln/>
        </p:spPr>
        <p:txBody>
          <a:bodyPr wrap="square" lIns="0" tIns="0" rIns="0" bIns="0" rtlCol="0" anchor="ctr"/>
          <a:lstStyle/>
          <a:p>
            <a:pPr indent="0" marL="0">
              <a:buNone/>
            </a:pPr>
            <a:r>
              <a:rPr lang="en-US" sz="1450" b="1" dirty="0">
                <a:solidFill>
                  <a:srgbClr val="A78BFA"/>
                </a:solidFill>
                <a:latin typeface="Arial" pitchFamily="34" charset="0"/>
                <a:ea typeface="Arial" pitchFamily="34" charset="-122"/>
                <a:cs typeface="Arial" pitchFamily="34" charset="-120"/>
              </a:rPr>
              <a:t>Anılma</a:t>
            </a:r>
            <a:endParaRPr lang="en-US" sz="1450" dirty="0"/>
          </a:p>
        </p:txBody>
      </p:sp>
      <p:sp>
        <p:nvSpPr>
          <p:cNvPr id="17" name="Text 15"/>
          <p:cNvSpPr txBox="1"/>
          <p:nvPr/>
        </p:nvSpPr>
        <p:spPr>
          <a:xfrm>
            <a:off x="7955280" y="2240280"/>
            <a:ext cx="3200400" cy="475488"/>
          </a:xfrm>
          <a:prstGeom prst="rect">
            <a:avLst/>
          </a:prstGeom>
          <a:noFill/>
          <a:ln/>
        </p:spPr>
        <p:txBody>
          <a:bodyPr wrap="square" lIns="0" tIns="0" rIns="0" bIns="0" rtlCol="0" anchor="ctr"/>
          <a:lstStyle/>
          <a:p>
            <a:pPr indent="0" marL="0">
              <a:buNone/>
            </a:pPr>
            <a:r>
              <a:rPr lang="en-US" sz="1450" dirty="0">
                <a:solidFill>
                  <a:srgbClr val="FFFFFF"/>
                </a:solidFill>
                <a:latin typeface="Arial" pitchFamily="34" charset="0"/>
                <a:ea typeface="Arial" pitchFamily="34" charset="-122"/>
                <a:cs typeface="Arial" pitchFamily="34" charset="-120"/>
              </a:rPr>
              <a:t>Adımız geçiyor mu?</a:t>
            </a:r>
            <a:endParaRPr lang="en-US" sz="1450" dirty="0"/>
          </a:p>
        </p:txBody>
      </p:sp>
      <p:sp>
        <p:nvSpPr>
          <p:cNvPr id="18" name="Shape 16"/>
          <p:cNvSpPr/>
          <p:nvPr/>
        </p:nvSpPr>
        <p:spPr>
          <a:xfrm>
            <a:off x="6309360" y="2715768"/>
            <a:ext cx="4800600" cy="0"/>
          </a:xfrm>
          <a:prstGeom prst="line">
            <a:avLst/>
          </a:prstGeom>
          <a:noFill/>
          <a:ln w="9525">
            <a:solidFill>
              <a:srgbClr val="3A3A3A"/>
            </a:solidFill>
            <a:prstDash val="dash"/>
          </a:ln>
        </p:spPr>
      </p:sp>
      <p:sp>
        <p:nvSpPr>
          <p:cNvPr id="19" name="Text 17"/>
          <p:cNvSpPr txBox="1"/>
          <p:nvPr/>
        </p:nvSpPr>
        <p:spPr>
          <a:xfrm>
            <a:off x="6355080" y="2715768"/>
            <a:ext cx="1554480" cy="475488"/>
          </a:xfrm>
          <a:prstGeom prst="rect">
            <a:avLst/>
          </a:prstGeom>
          <a:noFill/>
          <a:ln/>
        </p:spPr>
        <p:txBody>
          <a:bodyPr wrap="square" lIns="0" tIns="0" rIns="0" bIns="0" rtlCol="0" anchor="ctr"/>
          <a:lstStyle/>
          <a:p>
            <a:pPr indent="0" marL="0">
              <a:buNone/>
            </a:pPr>
            <a:r>
              <a:rPr lang="en-US" sz="1450" b="1" dirty="0">
                <a:solidFill>
                  <a:srgbClr val="A78BFA"/>
                </a:solidFill>
                <a:latin typeface="Arial" pitchFamily="34" charset="0"/>
                <a:ea typeface="Arial" pitchFamily="34" charset="-122"/>
                <a:cs typeface="Arial" pitchFamily="34" charset="-120"/>
              </a:rPr>
              <a:t>Önerilme</a:t>
            </a:r>
            <a:endParaRPr lang="en-US" sz="1450" dirty="0"/>
          </a:p>
        </p:txBody>
      </p:sp>
      <p:sp>
        <p:nvSpPr>
          <p:cNvPr id="20" name="Text 18"/>
          <p:cNvSpPr txBox="1"/>
          <p:nvPr/>
        </p:nvSpPr>
        <p:spPr>
          <a:xfrm>
            <a:off x="7955280" y="2715768"/>
            <a:ext cx="3200400" cy="475488"/>
          </a:xfrm>
          <a:prstGeom prst="rect">
            <a:avLst/>
          </a:prstGeom>
          <a:noFill/>
          <a:ln/>
        </p:spPr>
        <p:txBody>
          <a:bodyPr wrap="square" lIns="0" tIns="0" rIns="0" bIns="0" rtlCol="0" anchor="ctr"/>
          <a:lstStyle/>
          <a:p>
            <a:pPr indent="0" marL="0">
              <a:buNone/>
            </a:pPr>
            <a:r>
              <a:rPr lang="en-US" sz="1450" dirty="0">
                <a:solidFill>
                  <a:srgbClr val="FFFFFF"/>
                </a:solidFill>
                <a:latin typeface="Arial" pitchFamily="34" charset="0"/>
                <a:ea typeface="Arial" pitchFamily="34" charset="-122"/>
                <a:cs typeface="Arial" pitchFamily="34" charset="-120"/>
              </a:rPr>
              <a:t>Bize "uygun" deniyor mu?</a:t>
            </a:r>
            <a:endParaRPr lang="en-US" sz="1450" dirty="0"/>
          </a:p>
        </p:txBody>
      </p:sp>
      <p:sp>
        <p:nvSpPr>
          <p:cNvPr id="21" name="Shape 19"/>
          <p:cNvSpPr/>
          <p:nvPr/>
        </p:nvSpPr>
        <p:spPr>
          <a:xfrm>
            <a:off x="6309360" y="3191256"/>
            <a:ext cx="4800600" cy="0"/>
          </a:xfrm>
          <a:prstGeom prst="line">
            <a:avLst/>
          </a:prstGeom>
          <a:noFill/>
          <a:ln w="9525">
            <a:solidFill>
              <a:srgbClr val="3A3A3A"/>
            </a:solidFill>
            <a:prstDash val="dash"/>
          </a:ln>
        </p:spPr>
      </p:sp>
      <p:sp>
        <p:nvSpPr>
          <p:cNvPr id="22" name="Text 20"/>
          <p:cNvSpPr txBox="1"/>
          <p:nvPr/>
        </p:nvSpPr>
        <p:spPr>
          <a:xfrm>
            <a:off x="6355080" y="3191256"/>
            <a:ext cx="1554480" cy="475488"/>
          </a:xfrm>
          <a:prstGeom prst="rect">
            <a:avLst/>
          </a:prstGeom>
          <a:noFill/>
          <a:ln/>
        </p:spPr>
        <p:txBody>
          <a:bodyPr wrap="square" lIns="0" tIns="0" rIns="0" bIns="0" rtlCol="0" anchor="ctr"/>
          <a:lstStyle/>
          <a:p>
            <a:pPr indent="0" marL="0">
              <a:buNone/>
            </a:pPr>
            <a:r>
              <a:rPr lang="en-US" sz="1450" b="1" dirty="0">
                <a:solidFill>
                  <a:srgbClr val="A78BFA"/>
                </a:solidFill>
                <a:latin typeface="Arial" pitchFamily="34" charset="0"/>
                <a:ea typeface="Arial" pitchFamily="34" charset="-122"/>
                <a:cs typeface="Arial" pitchFamily="34" charset="-120"/>
              </a:rPr>
              <a:t>Kaynak</a:t>
            </a:r>
            <a:endParaRPr lang="en-US" sz="1450" dirty="0"/>
          </a:p>
        </p:txBody>
      </p:sp>
      <p:sp>
        <p:nvSpPr>
          <p:cNvPr id="23" name="Text 21"/>
          <p:cNvSpPr txBox="1"/>
          <p:nvPr/>
        </p:nvSpPr>
        <p:spPr>
          <a:xfrm>
            <a:off x="7955280" y="3191256"/>
            <a:ext cx="3200400" cy="475488"/>
          </a:xfrm>
          <a:prstGeom prst="rect">
            <a:avLst/>
          </a:prstGeom>
          <a:noFill/>
          <a:ln/>
        </p:spPr>
        <p:txBody>
          <a:bodyPr wrap="square" lIns="0" tIns="0" rIns="0" bIns="0" rtlCol="0" anchor="ctr"/>
          <a:lstStyle/>
          <a:p>
            <a:pPr indent="0" marL="0">
              <a:buNone/>
            </a:pPr>
            <a:r>
              <a:rPr lang="en-US" sz="1450" dirty="0">
                <a:solidFill>
                  <a:srgbClr val="FFFFFF"/>
                </a:solidFill>
                <a:latin typeface="Arial" pitchFamily="34" charset="0"/>
                <a:ea typeface="Arial" pitchFamily="34" charset="-122"/>
                <a:cs typeface="Arial" pitchFamily="34" charset="-120"/>
              </a:rPr>
              <a:t>Sitemiz bağlantı olarak çıkıyor mu?</a:t>
            </a:r>
            <a:endParaRPr lang="en-US" sz="1450" dirty="0"/>
          </a:p>
        </p:txBody>
      </p:sp>
      <p:sp>
        <p:nvSpPr>
          <p:cNvPr id="24" name="Shape 22"/>
          <p:cNvSpPr/>
          <p:nvPr/>
        </p:nvSpPr>
        <p:spPr>
          <a:xfrm>
            <a:off x="6309360" y="3666744"/>
            <a:ext cx="4800600" cy="0"/>
          </a:xfrm>
          <a:prstGeom prst="line">
            <a:avLst/>
          </a:prstGeom>
          <a:noFill/>
          <a:ln w="9525">
            <a:solidFill>
              <a:srgbClr val="3A3A3A"/>
            </a:solidFill>
            <a:prstDash val="dash"/>
          </a:ln>
        </p:spPr>
      </p:sp>
      <p:sp>
        <p:nvSpPr>
          <p:cNvPr id="25" name="Text 23"/>
          <p:cNvSpPr txBox="1"/>
          <p:nvPr/>
        </p:nvSpPr>
        <p:spPr>
          <a:xfrm>
            <a:off x="6355080" y="3666744"/>
            <a:ext cx="1554480" cy="475488"/>
          </a:xfrm>
          <a:prstGeom prst="rect">
            <a:avLst/>
          </a:prstGeom>
          <a:noFill/>
          <a:ln/>
        </p:spPr>
        <p:txBody>
          <a:bodyPr wrap="square" lIns="0" tIns="0" rIns="0" bIns="0" rtlCol="0" anchor="ctr"/>
          <a:lstStyle/>
          <a:p>
            <a:pPr indent="0" marL="0">
              <a:buNone/>
            </a:pPr>
            <a:r>
              <a:rPr lang="en-US" sz="1450" b="1" dirty="0">
                <a:solidFill>
                  <a:srgbClr val="A78BFA"/>
                </a:solidFill>
                <a:latin typeface="Arial" pitchFamily="34" charset="0"/>
                <a:ea typeface="Arial" pitchFamily="34" charset="-122"/>
                <a:cs typeface="Arial" pitchFamily="34" charset="-120"/>
              </a:rPr>
              <a:t>Sıra</a:t>
            </a:r>
            <a:endParaRPr lang="en-US" sz="1450" dirty="0"/>
          </a:p>
        </p:txBody>
      </p:sp>
      <p:sp>
        <p:nvSpPr>
          <p:cNvPr id="26" name="Text 24"/>
          <p:cNvSpPr txBox="1"/>
          <p:nvPr/>
        </p:nvSpPr>
        <p:spPr>
          <a:xfrm>
            <a:off x="7955280" y="3666744"/>
            <a:ext cx="3200400" cy="475488"/>
          </a:xfrm>
          <a:prstGeom prst="rect">
            <a:avLst/>
          </a:prstGeom>
          <a:noFill/>
          <a:ln/>
        </p:spPr>
        <p:txBody>
          <a:bodyPr wrap="square" lIns="0" tIns="0" rIns="0" bIns="0" rtlCol="0" anchor="ctr"/>
          <a:lstStyle/>
          <a:p>
            <a:pPr indent="0" marL="0">
              <a:buNone/>
            </a:pPr>
            <a:r>
              <a:rPr lang="en-US" sz="1450" dirty="0">
                <a:solidFill>
                  <a:srgbClr val="FFFFFF"/>
                </a:solidFill>
                <a:latin typeface="Arial" pitchFamily="34" charset="0"/>
                <a:ea typeface="Arial" pitchFamily="34" charset="-122"/>
                <a:cs typeface="Arial" pitchFamily="34" charset="-120"/>
              </a:rPr>
              <a:t>Listede kaçıncıyız?</a:t>
            </a:r>
            <a:endParaRPr lang="en-US" sz="1450" dirty="0"/>
          </a:p>
        </p:txBody>
      </p:sp>
      <p:sp>
        <p:nvSpPr>
          <p:cNvPr id="27" name="Shape 25"/>
          <p:cNvSpPr/>
          <p:nvPr/>
        </p:nvSpPr>
        <p:spPr>
          <a:xfrm>
            <a:off x="6309360" y="4142232"/>
            <a:ext cx="4800600" cy="0"/>
          </a:xfrm>
          <a:prstGeom prst="line">
            <a:avLst/>
          </a:prstGeom>
          <a:noFill/>
          <a:ln w="9525">
            <a:solidFill>
              <a:srgbClr val="3A3A3A"/>
            </a:solidFill>
            <a:prstDash val="dash"/>
          </a:ln>
        </p:spPr>
      </p:sp>
      <p:sp>
        <p:nvSpPr>
          <p:cNvPr id="28" name="Text 26"/>
          <p:cNvSpPr txBox="1"/>
          <p:nvPr/>
        </p:nvSpPr>
        <p:spPr>
          <a:xfrm>
            <a:off x="6355080" y="4142232"/>
            <a:ext cx="1554480" cy="475488"/>
          </a:xfrm>
          <a:prstGeom prst="rect">
            <a:avLst/>
          </a:prstGeom>
          <a:noFill/>
          <a:ln/>
        </p:spPr>
        <p:txBody>
          <a:bodyPr wrap="square" lIns="0" tIns="0" rIns="0" bIns="0" rtlCol="0" anchor="ctr"/>
          <a:lstStyle/>
          <a:p>
            <a:pPr indent="0" marL="0">
              <a:buNone/>
            </a:pPr>
            <a:r>
              <a:rPr lang="en-US" sz="1450" b="1" dirty="0">
                <a:solidFill>
                  <a:srgbClr val="A78BFA"/>
                </a:solidFill>
                <a:latin typeface="Arial" pitchFamily="34" charset="0"/>
                <a:ea typeface="Arial" pitchFamily="34" charset="-122"/>
                <a:cs typeface="Arial" pitchFamily="34" charset="-120"/>
              </a:rPr>
              <a:t>Doğruluk</a:t>
            </a:r>
            <a:endParaRPr lang="en-US" sz="1450" dirty="0"/>
          </a:p>
        </p:txBody>
      </p:sp>
      <p:sp>
        <p:nvSpPr>
          <p:cNvPr id="29" name="Text 27"/>
          <p:cNvSpPr txBox="1"/>
          <p:nvPr/>
        </p:nvSpPr>
        <p:spPr>
          <a:xfrm>
            <a:off x="7955280" y="4142232"/>
            <a:ext cx="3200400" cy="475488"/>
          </a:xfrm>
          <a:prstGeom prst="rect">
            <a:avLst/>
          </a:prstGeom>
          <a:noFill/>
          <a:ln/>
        </p:spPr>
        <p:txBody>
          <a:bodyPr wrap="square" lIns="0" tIns="0" rIns="0" bIns="0" rtlCol="0" anchor="ctr"/>
          <a:lstStyle/>
          <a:p>
            <a:pPr indent="0" marL="0">
              <a:buNone/>
            </a:pPr>
            <a:r>
              <a:rPr lang="en-US" sz="1450" dirty="0">
                <a:solidFill>
                  <a:srgbClr val="FFFFFF"/>
                </a:solidFill>
                <a:latin typeface="Arial" pitchFamily="34" charset="0"/>
                <a:ea typeface="Arial" pitchFamily="34" charset="-122"/>
                <a:cs typeface="Arial" pitchFamily="34" charset="-120"/>
              </a:rPr>
              <a:t>Hakkımızdaki bilgi doğru mu?</a:t>
            </a:r>
            <a:endParaRPr lang="en-US" sz="1450" dirty="0"/>
          </a:p>
        </p:txBody>
      </p:sp>
      <p:sp>
        <p:nvSpPr>
          <p:cNvPr id="30" name="Shape 28"/>
          <p:cNvSpPr/>
          <p:nvPr/>
        </p:nvSpPr>
        <p:spPr>
          <a:xfrm>
            <a:off x="6309360" y="4617720"/>
            <a:ext cx="4800600" cy="0"/>
          </a:xfrm>
          <a:prstGeom prst="line">
            <a:avLst/>
          </a:prstGeom>
          <a:noFill/>
          <a:ln w="9525">
            <a:solidFill>
              <a:srgbClr val="3A3A3A"/>
            </a:solidFill>
            <a:prstDash val="dash"/>
          </a:ln>
        </p:spPr>
      </p:sp>
      <p:sp>
        <p:nvSpPr>
          <p:cNvPr id="31" name="Text 29"/>
          <p:cNvSpPr txBox="1"/>
          <p:nvPr/>
        </p:nvSpPr>
        <p:spPr>
          <a:xfrm>
            <a:off x="6355080" y="4617720"/>
            <a:ext cx="1554480" cy="475488"/>
          </a:xfrm>
          <a:prstGeom prst="rect">
            <a:avLst/>
          </a:prstGeom>
          <a:noFill/>
          <a:ln/>
        </p:spPr>
        <p:txBody>
          <a:bodyPr wrap="square" lIns="0" tIns="0" rIns="0" bIns="0" rtlCol="0" anchor="ctr"/>
          <a:lstStyle/>
          <a:p>
            <a:pPr indent="0" marL="0">
              <a:buNone/>
            </a:pPr>
            <a:r>
              <a:rPr lang="en-US" sz="1450" b="1" dirty="0">
                <a:solidFill>
                  <a:srgbClr val="A78BFA"/>
                </a:solidFill>
                <a:latin typeface="Arial" pitchFamily="34" charset="0"/>
                <a:ea typeface="Arial" pitchFamily="34" charset="-122"/>
                <a:cs typeface="Arial" pitchFamily="34" charset="-120"/>
              </a:rPr>
              <a:t>Rakip</a:t>
            </a:r>
            <a:endParaRPr lang="en-US" sz="1450" dirty="0"/>
          </a:p>
        </p:txBody>
      </p:sp>
      <p:sp>
        <p:nvSpPr>
          <p:cNvPr id="32" name="Text 30"/>
          <p:cNvSpPr txBox="1"/>
          <p:nvPr/>
        </p:nvSpPr>
        <p:spPr>
          <a:xfrm>
            <a:off x="7955280" y="4617720"/>
            <a:ext cx="3200400" cy="475488"/>
          </a:xfrm>
          <a:prstGeom prst="rect">
            <a:avLst/>
          </a:prstGeom>
          <a:noFill/>
          <a:ln/>
        </p:spPr>
        <p:txBody>
          <a:bodyPr wrap="square" lIns="0" tIns="0" rIns="0" bIns="0" rtlCol="0" anchor="ctr"/>
          <a:lstStyle/>
          <a:p>
            <a:pPr indent="0" marL="0">
              <a:buNone/>
            </a:pPr>
            <a:r>
              <a:rPr lang="en-US" sz="1450" dirty="0">
                <a:solidFill>
                  <a:srgbClr val="FFFFFF"/>
                </a:solidFill>
                <a:latin typeface="Arial" pitchFamily="34" charset="0"/>
                <a:ea typeface="Arial" pitchFamily="34" charset="-122"/>
                <a:cs typeface="Arial" pitchFamily="34" charset="-120"/>
              </a:rPr>
              <a:t>Kimler bizden önce?</a:t>
            </a:r>
            <a:endParaRPr lang="en-US" sz="1450" dirty="0"/>
          </a:p>
        </p:txBody>
      </p:sp>
      <p:sp>
        <p:nvSpPr>
          <p:cNvPr id="33" name="Text 31"/>
          <p:cNvSpPr txBox="1"/>
          <p:nvPr/>
        </p:nvSpPr>
        <p:spPr>
          <a:xfrm>
            <a:off x="868680" y="5760720"/>
            <a:ext cx="10424160" cy="274320"/>
          </a:xfrm>
          <a:prstGeom prst="rect">
            <a:avLst/>
          </a:prstGeom>
          <a:noFill/>
          <a:ln/>
        </p:spPr>
        <p:txBody>
          <a:bodyPr wrap="square" lIns="0" tIns="0" rIns="0" bIns="0" rtlCol="0" anchor="ctr"/>
          <a:lstStyle/>
          <a:p>
            <a:pPr indent="0" marL="0">
              <a:buNone/>
            </a:pPr>
            <a:r>
              <a:rPr lang="en-US" sz="1000" dirty="0">
                <a:solidFill>
                  <a:srgbClr val="777777"/>
                </a:solidFill>
                <a:latin typeface="Arial" pitchFamily="34" charset="0"/>
                <a:ea typeface="Arial" pitchFamily="34" charset="-122"/>
                <a:cs typeface="Arial" pitchFamily="34" charset="-120"/>
              </a:rPr>
              <a:t>Ticari beyan: Brantial, kurucusu olduğum şirkettir. Tek yanıt ölçüm değildir; aynı soruyu farklı gün ve hesaplarda tekrarlayın.</a:t>
            </a:r>
            <a:endParaRPr lang="en-US" sz="1000" dirty="0"/>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name="Slide 4">
    <p:bg>
      <p:bgPr>
        <a:solidFill>
          <a:srgbClr val="EFEFEF"/>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9A9A9A"/>
            </a:solidFill>
            <a:prstDash val="solid"/>
          </a:ln>
        </p:spPr>
      </p:sp>
      <p:sp>
        <p:nvSpPr>
          <p:cNvPr id="3" name="Shape 1"/>
          <p:cNvSpPr/>
          <p:nvPr/>
        </p:nvSpPr>
        <p:spPr>
          <a:xfrm>
            <a:off x="658368" y="6199632"/>
            <a:ext cx="10844784" cy="0"/>
          </a:xfrm>
          <a:prstGeom prst="line">
            <a:avLst/>
          </a:prstGeom>
          <a:noFill/>
          <a:ln w="9525">
            <a:solidFill>
              <a:srgbClr val="9A9A9A"/>
            </a:solidFill>
            <a:prstDash val="solid"/>
          </a:ln>
        </p:spPr>
      </p:sp>
      <p:sp>
        <p:nvSpPr>
          <p:cNvPr id="4" name="Shape 2"/>
          <p:cNvSpPr/>
          <p:nvPr/>
        </p:nvSpPr>
        <p:spPr>
          <a:xfrm>
            <a:off x="658368" y="457200"/>
            <a:ext cx="0" cy="402336"/>
          </a:xfrm>
          <a:prstGeom prst="line">
            <a:avLst/>
          </a:prstGeom>
          <a:noFill/>
          <a:ln w="9525">
            <a:solidFill>
              <a:srgbClr val="9A9A9A"/>
            </a:solidFill>
            <a:prstDash val="solid"/>
          </a:ln>
        </p:spPr>
      </p:sp>
      <p:sp>
        <p:nvSpPr>
          <p:cNvPr id="5" name="Shape 3"/>
          <p:cNvSpPr/>
          <p:nvPr/>
        </p:nvSpPr>
        <p:spPr>
          <a:xfrm>
            <a:off x="658368" y="5998464"/>
            <a:ext cx="0" cy="402336"/>
          </a:xfrm>
          <a:prstGeom prst="line">
            <a:avLst/>
          </a:prstGeom>
          <a:noFill/>
          <a:ln w="9525">
            <a:solidFill>
              <a:srgbClr val="9A9A9A"/>
            </a:solidFill>
            <a:prstDash val="solid"/>
          </a:ln>
        </p:spPr>
      </p:sp>
      <p:sp>
        <p:nvSpPr>
          <p:cNvPr id="6" name="Shape 4"/>
          <p:cNvSpPr/>
          <p:nvPr/>
        </p:nvSpPr>
        <p:spPr>
          <a:xfrm>
            <a:off x="11503152" y="457200"/>
            <a:ext cx="0" cy="402336"/>
          </a:xfrm>
          <a:prstGeom prst="line">
            <a:avLst/>
          </a:prstGeom>
          <a:noFill/>
          <a:ln w="9525">
            <a:solidFill>
              <a:srgbClr val="9A9A9A"/>
            </a:solidFill>
            <a:prstDash val="solid"/>
          </a:ln>
        </p:spPr>
      </p:sp>
      <p:sp>
        <p:nvSpPr>
          <p:cNvPr id="7" name="Shape 5"/>
          <p:cNvSpPr/>
          <p:nvPr/>
        </p:nvSpPr>
        <p:spPr>
          <a:xfrm>
            <a:off x="11503152" y="5998464"/>
            <a:ext cx="0" cy="402336"/>
          </a:xfrm>
          <a:prstGeom prst="line">
            <a:avLst/>
          </a:prstGeom>
          <a:noFill/>
          <a:ln w="9525">
            <a:solidFill>
              <a:srgbClr val="9A9A9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6B6B6B"/>
                </a:solidFill>
                <a:latin typeface="Arial" pitchFamily="34" charset="0"/>
                <a:ea typeface="Arial" pitchFamily="34" charset="-122"/>
                <a:cs typeface="Arial" pitchFamily="34" charset="-120"/>
              </a:rPr>
              <a:t>ADIM 5</a:t>
            </a:r>
            <a:endParaRPr lang="en-US" sz="1100" dirty="0"/>
          </a:p>
        </p:txBody>
      </p:sp>
      <p:sp>
        <p:nvSpPr>
          <p:cNvPr id="9" name="Shape 7"/>
          <p:cNvSpPr/>
          <p:nvPr/>
        </p:nvSpPr>
        <p:spPr>
          <a:xfrm>
            <a:off x="9464040" y="850392"/>
            <a:ext cx="1783080" cy="274320"/>
          </a:xfrm>
          <a:prstGeom prst="roundRect">
            <a:avLst>
              <a:gd name="adj" fmla="val 16667"/>
            </a:avLst>
          </a:prstGeom>
          <a:solidFill>
            <a:srgbClr val="E2DCF7"/>
          </a:solidFill>
          <a:ln w="6350">
            <a:solidFill>
              <a:srgbClr val="6D4AE0"/>
            </a:solidFill>
            <a:prstDash val="solid"/>
          </a:ln>
        </p:spPr>
      </p:sp>
      <p:sp>
        <p:nvSpPr>
          <p:cNvPr id="10" name="Text 8"/>
          <p:cNvSpPr txBox="1"/>
          <p:nvPr/>
        </p:nvSpPr>
        <p:spPr>
          <a:xfrm>
            <a:off x="9464040" y="850392"/>
            <a:ext cx="1783080" cy="274320"/>
          </a:xfrm>
          <a:prstGeom prst="rect">
            <a:avLst/>
          </a:prstGeom>
          <a:noFill/>
          <a:ln/>
        </p:spPr>
        <p:txBody>
          <a:bodyPr wrap="square" lIns="0" tIns="0" rIns="0" bIns="0" rtlCol="0" anchor="ctr"/>
          <a:lstStyle/>
          <a:p>
            <a:pPr algn="ctr" indent="0" marL="0">
              <a:buNone/>
            </a:pPr>
            <a:r>
              <a:rPr lang="en-US" sz="850" b="1" spc="150" kern="0" dirty="0">
                <a:solidFill>
                  <a:srgbClr val="6D4AE0"/>
                </a:solidFill>
                <a:latin typeface="Arial" pitchFamily="34" charset="0"/>
                <a:ea typeface="Arial" pitchFamily="34" charset="-122"/>
                <a:cs typeface="Arial" pitchFamily="34" charset="-120"/>
              </a:rPr>
              <a:t>KURGUSAL ÖRNEK</a:t>
            </a:r>
            <a:endParaRPr lang="en-US" sz="850" dirty="0"/>
          </a:p>
        </p:txBody>
      </p:sp>
      <p:sp>
        <p:nvSpPr>
          <p:cNvPr id="11" name="Text 9"/>
          <p:cNvSpPr txBox="1"/>
          <p:nvPr/>
        </p:nvSpPr>
        <p:spPr>
          <a:xfrm>
            <a:off x="822960" y="1143000"/>
            <a:ext cx="10515600" cy="731520"/>
          </a:xfrm>
          <a:prstGeom prst="rect">
            <a:avLst/>
          </a:prstGeom>
          <a:noFill/>
          <a:ln/>
        </p:spPr>
        <p:txBody>
          <a:bodyPr wrap="square" lIns="0" tIns="0" rIns="0" bIns="0" rtlCol="0" anchor="ctr"/>
          <a:lstStyle/>
          <a:p>
            <a:pPr algn="ctr" indent="0" marL="0">
              <a:buNone/>
            </a:pPr>
            <a:r>
              <a:rPr lang="en-US" sz="3000" dirty="0">
                <a:solidFill>
                  <a:srgbClr val="111111"/>
                </a:solidFill>
                <a:latin typeface="Arial" pitchFamily="34" charset="0"/>
                <a:ea typeface="Arial" pitchFamily="34" charset="-122"/>
                <a:cs typeface="Arial" pitchFamily="34" charset="-120"/>
              </a:rPr>
              <a:t>Teknik bilgiyi </a:t>
            </a:r>
            <a:pPr algn="ctr" indent="0" marL="0">
              <a:buNone/>
            </a:pPr>
            <a:r>
              <a:rPr lang="en-US" sz="3000" b="1" i="1" dirty="0">
                <a:solidFill>
                  <a:srgbClr val="6D4AE0"/>
                </a:solidFill>
                <a:latin typeface="Cambria" pitchFamily="34" charset="0"/>
                <a:ea typeface="Cambria" pitchFamily="34" charset="-122"/>
                <a:cs typeface="Cambria" pitchFamily="34" charset="-120"/>
              </a:rPr>
              <a:t>ölçü ve kanıtla</a:t>
            </a:r>
            <a:pPr algn="ctr" indent="0" marL="0">
              <a:buNone/>
            </a:pPr>
            <a:r>
              <a:rPr lang="en-US" sz="3000" dirty="0">
                <a:solidFill>
                  <a:srgbClr val="111111"/>
                </a:solidFill>
                <a:latin typeface="Arial" pitchFamily="34" charset="0"/>
                <a:ea typeface="Arial" pitchFamily="34" charset="-122"/>
                <a:cs typeface="Arial" pitchFamily="34" charset="-120"/>
              </a:rPr>
              <a:t> yazın</a:t>
            </a:r>
            <a:endParaRPr lang="en-US" sz="3000" dirty="0"/>
          </a:p>
        </p:txBody>
      </p:sp>
      <p:sp>
        <p:nvSpPr>
          <p:cNvPr id="12" name="Text 10"/>
          <p:cNvSpPr txBox="1"/>
          <p:nvPr/>
        </p:nvSpPr>
        <p:spPr>
          <a:xfrm>
            <a:off x="941832" y="1783080"/>
            <a:ext cx="1874520" cy="256032"/>
          </a:xfrm>
          <a:prstGeom prst="rect">
            <a:avLst/>
          </a:prstGeom>
          <a:noFill/>
          <a:ln/>
        </p:spPr>
        <p:txBody>
          <a:bodyPr wrap="square" lIns="0" tIns="0" rIns="0" bIns="0" rtlCol="0" anchor="ctr"/>
          <a:lstStyle/>
          <a:p>
            <a:pPr indent="0" marL="0">
              <a:buNone/>
            </a:pPr>
            <a:r>
              <a:rPr lang="en-US" sz="1050" spc="200" kern="0" dirty="0">
                <a:solidFill>
                  <a:srgbClr val="777777"/>
                </a:solidFill>
                <a:latin typeface="Arial" pitchFamily="34" charset="0"/>
                <a:ea typeface="Arial" pitchFamily="34" charset="-122"/>
                <a:cs typeface="Arial" pitchFamily="34" charset="-120"/>
              </a:rPr>
              <a:t>ÜRÜN</a:t>
            </a:r>
            <a:endParaRPr lang="en-US" sz="1050" dirty="0"/>
          </a:p>
        </p:txBody>
      </p:sp>
      <p:sp>
        <p:nvSpPr>
          <p:cNvPr id="13" name="Text 11"/>
          <p:cNvSpPr txBox="1"/>
          <p:nvPr/>
        </p:nvSpPr>
        <p:spPr>
          <a:xfrm>
            <a:off x="2953512" y="1783080"/>
            <a:ext cx="2788920" cy="256032"/>
          </a:xfrm>
          <a:prstGeom prst="rect">
            <a:avLst/>
          </a:prstGeom>
          <a:noFill/>
          <a:ln/>
        </p:spPr>
        <p:txBody>
          <a:bodyPr wrap="square" lIns="0" tIns="0" rIns="0" bIns="0" rtlCol="0" anchor="ctr"/>
          <a:lstStyle/>
          <a:p>
            <a:pPr indent="0" marL="0">
              <a:buNone/>
            </a:pPr>
            <a:r>
              <a:rPr lang="en-US" sz="1050" spc="200" kern="0" dirty="0">
                <a:solidFill>
                  <a:srgbClr val="777777"/>
                </a:solidFill>
                <a:latin typeface="Arial" pitchFamily="34" charset="0"/>
                <a:ea typeface="Arial" pitchFamily="34" charset="-122"/>
                <a:cs typeface="Arial" pitchFamily="34" charset="-120"/>
              </a:rPr>
              <a:t>ÖNCE</a:t>
            </a:r>
            <a:endParaRPr lang="en-US" sz="1050" dirty="0"/>
          </a:p>
        </p:txBody>
      </p:sp>
      <p:sp>
        <p:nvSpPr>
          <p:cNvPr id="14" name="Text 12"/>
          <p:cNvSpPr txBox="1"/>
          <p:nvPr/>
        </p:nvSpPr>
        <p:spPr>
          <a:xfrm>
            <a:off x="5879592" y="1783080"/>
            <a:ext cx="5349240" cy="256032"/>
          </a:xfrm>
          <a:prstGeom prst="rect">
            <a:avLst/>
          </a:prstGeom>
          <a:noFill/>
          <a:ln/>
        </p:spPr>
        <p:txBody>
          <a:bodyPr wrap="square" lIns="0" tIns="0" rIns="0" bIns="0" rtlCol="0" anchor="ctr"/>
          <a:lstStyle/>
          <a:p>
            <a:pPr indent="0" marL="0">
              <a:buNone/>
            </a:pPr>
            <a:r>
              <a:rPr lang="en-US" sz="1050" spc="200" kern="0" dirty="0">
                <a:solidFill>
                  <a:srgbClr val="6D4AE0"/>
                </a:solidFill>
                <a:latin typeface="Arial" pitchFamily="34" charset="0"/>
                <a:ea typeface="Arial" pitchFamily="34" charset="-122"/>
                <a:cs typeface="Arial" pitchFamily="34" charset="-120"/>
              </a:rPr>
              <a:t>SONRA</a:t>
            </a:r>
            <a:endParaRPr lang="en-US" sz="1050" dirty="0"/>
          </a:p>
        </p:txBody>
      </p:sp>
      <p:sp>
        <p:nvSpPr>
          <p:cNvPr id="15" name="Shape 13"/>
          <p:cNvSpPr/>
          <p:nvPr/>
        </p:nvSpPr>
        <p:spPr>
          <a:xfrm>
            <a:off x="868680" y="2112264"/>
            <a:ext cx="10424160" cy="0"/>
          </a:xfrm>
          <a:prstGeom prst="line">
            <a:avLst/>
          </a:prstGeom>
          <a:noFill/>
          <a:ln w="9525">
            <a:solidFill>
              <a:srgbClr val="C2C2C2"/>
            </a:solidFill>
            <a:prstDash val="dash"/>
          </a:ln>
        </p:spPr>
      </p:sp>
      <p:sp>
        <p:nvSpPr>
          <p:cNvPr id="16" name="Text 14"/>
          <p:cNvSpPr txBox="1"/>
          <p:nvPr/>
        </p:nvSpPr>
        <p:spPr>
          <a:xfrm>
            <a:off x="941832" y="2148840"/>
            <a:ext cx="1828800" cy="548640"/>
          </a:xfrm>
          <a:prstGeom prst="rect">
            <a:avLst/>
          </a:prstGeom>
          <a:noFill/>
          <a:ln/>
        </p:spPr>
        <p:txBody>
          <a:bodyPr wrap="square" lIns="0" tIns="0" rIns="0" bIns="0" rtlCol="0" anchor="ctr"/>
          <a:lstStyle/>
          <a:p>
            <a:pPr indent="0" marL="0">
              <a:buNone/>
            </a:pPr>
            <a:r>
              <a:rPr lang="en-US" sz="1350" b="1" dirty="0">
                <a:solidFill>
                  <a:srgbClr val="111111"/>
                </a:solidFill>
                <a:latin typeface="Arial" pitchFamily="34" charset="0"/>
                <a:ea typeface="Arial" pitchFamily="34" charset="-122"/>
                <a:cs typeface="Arial" pitchFamily="34" charset="-120"/>
              </a:rPr>
              <a:t>Otel havlusu</a:t>
            </a:r>
            <a:endParaRPr lang="en-US" sz="1350" dirty="0"/>
          </a:p>
        </p:txBody>
      </p:sp>
      <p:sp>
        <p:nvSpPr>
          <p:cNvPr id="17" name="Text 15"/>
          <p:cNvSpPr txBox="1"/>
          <p:nvPr/>
        </p:nvSpPr>
        <p:spPr>
          <a:xfrm>
            <a:off x="2953512" y="2148840"/>
            <a:ext cx="2743200" cy="548640"/>
          </a:xfrm>
          <a:prstGeom prst="rect">
            <a:avLst/>
          </a:prstGeom>
          <a:noFill/>
          <a:ln/>
        </p:spPr>
        <p:txBody>
          <a:bodyPr wrap="square" lIns="0" tIns="0" rIns="0" bIns="0" rtlCol="0" anchor="ctr"/>
          <a:lstStyle/>
          <a:p>
            <a:pPr indent="0" marL="0">
              <a:buNone/>
            </a:pPr>
            <a:r>
              <a:rPr lang="en-US" sz="1350" i="1" dirty="0">
                <a:solidFill>
                  <a:srgbClr val="777777"/>
                </a:solidFill>
                <a:latin typeface="Arial" pitchFamily="34" charset="0"/>
                <a:ea typeface="Arial" pitchFamily="34" charset="-122"/>
                <a:cs typeface="Arial" pitchFamily="34" charset="-120"/>
              </a:rPr>
              <a:t>"Kaliteli, yumuşak havlu"</a:t>
            </a:r>
            <a:endParaRPr lang="en-US" sz="1350" dirty="0"/>
          </a:p>
        </p:txBody>
      </p:sp>
      <p:sp>
        <p:nvSpPr>
          <p:cNvPr id="18" name="Text 16"/>
          <p:cNvSpPr txBox="1"/>
          <p:nvPr/>
        </p:nvSpPr>
        <p:spPr>
          <a:xfrm>
            <a:off x="5879592" y="2148840"/>
            <a:ext cx="5303520" cy="548640"/>
          </a:xfrm>
          <a:prstGeom prst="rect">
            <a:avLst/>
          </a:prstGeom>
          <a:noFill/>
          <a:ln/>
        </p:spPr>
        <p:txBody>
          <a:bodyPr wrap="square" lIns="0" tIns="0" rIns="0" bIns="0" rtlCol="0" anchor="ctr"/>
          <a:lstStyle/>
          <a:p>
            <a:pPr indent="0" marL="0">
              <a:buNone/>
            </a:pPr>
            <a:r>
              <a:rPr lang="en-US" sz="1350" b="1" dirty="0">
                <a:solidFill>
                  <a:srgbClr val="2A1C6B"/>
                </a:solidFill>
                <a:latin typeface="Arial" pitchFamily="34" charset="0"/>
                <a:ea typeface="Arial" pitchFamily="34" charset="-122"/>
                <a:cs typeface="Arial" pitchFamily="34" charset="-120"/>
              </a:rPr>
              <a:t>%100 pamuk, 500 g/m² ±%5, 70×140 cm, 200 endüstriyel yıkama testi, OEKO-TEX</a:t>
            </a:r>
            <a:endParaRPr lang="en-US" sz="1350" dirty="0"/>
          </a:p>
        </p:txBody>
      </p:sp>
      <p:sp>
        <p:nvSpPr>
          <p:cNvPr id="19" name="Shape 17"/>
          <p:cNvSpPr/>
          <p:nvPr/>
        </p:nvSpPr>
        <p:spPr>
          <a:xfrm>
            <a:off x="868680" y="2734056"/>
            <a:ext cx="10424160" cy="0"/>
          </a:xfrm>
          <a:prstGeom prst="line">
            <a:avLst/>
          </a:prstGeom>
          <a:noFill/>
          <a:ln w="9525">
            <a:solidFill>
              <a:srgbClr val="C2C2C2"/>
            </a:solidFill>
            <a:prstDash val="dash"/>
          </a:ln>
        </p:spPr>
      </p:sp>
      <p:sp>
        <p:nvSpPr>
          <p:cNvPr id="20" name="Text 18"/>
          <p:cNvSpPr txBox="1"/>
          <p:nvPr/>
        </p:nvSpPr>
        <p:spPr>
          <a:xfrm>
            <a:off x="941832" y="2770632"/>
            <a:ext cx="1828800" cy="548640"/>
          </a:xfrm>
          <a:prstGeom prst="rect">
            <a:avLst/>
          </a:prstGeom>
          <a:noFill/>
          <a:ln/>
        </p:spPr>
        <p:txBody>
          <a:bodyPr wrap="square" lIns="0" tIns="0" rIns="0" bIns="0" rtlCol="0" anchor="ctr"/>
          <a:lstStyle/>
          <a:p>
            <a:pPr indent="0" marL="0">
              <a:buNone/>
            </a:pPr>
            <a:r>
              <a:rPr lang="en-US" sz="1350" b="1" dirty="0">
                <a:solidFill>
                  <a:srgbClr val="111111"/>
                </a:solidFill>
                <a:latin typeface="Arial" pitchFamily="34" charset="0"/>
                <a:ea typeface="Arial" pitchFamily="34" charset="-122"/>
                <a:cs typeface="Arial" pitchFamily="34" charset="-120"/>
              </a:rPr>
              <a:t>EPDM conta</a:t>
            </a:r>
            <a:endParaRPr lang="en-US" sz="1350" dirty="0"/>
          </a:p>
        </p:txBody>
      </p:sp>
      <p:sp>
        <p:nvSpPr>
          <p:cNvPr id="21" name="Text 19"/>
          <p:cNvSpPr txBox="1"/>
          <p:nvPr/>
        </p:nvSpPr>
        <p:spPr>
          <a:xfrm>
            <a:off x="2953512" y="2770632"/>
            <a:ext cx="2743200" cy="548640"/>
          </a:xfrm>
          <a:prstGeom prst="rect">
            <a:avLst/>
          </a:prstGeom>
          <a:noFill/>
          <a:ln/>
        </p:spPr>
        <p:txBody>
          <a:bodyPr wrap="square" lIns="0" tIns="0" rIns="0" bIns="0" rtlCol="0" anchor="ctr"/>
          <a:lstStyle/>
          <a:p>
            <a:pPr indent="0" marL="0">
              <a:buNone/>
            </a:pPr>
            <a:r>
              <a:rPr lang="en-US" sz="1350" i="1" dirty="0">
                <a:solidFill>
                  <a:srgbClr val="777777"/>
                </a:solidFill>
                <a:latin typeface="Arial" pitchFamily="34" charset="0"/>
                <a:ea typeface="Arial" pitchFamily="34" charset="-122"/>
                <a:cs typeface="Arial" pitchFamily="34" charset="-120"/>
              </a:rPr>
              <a:t>"Dayanıklı conta"</a:t>
            </a:r>
            <a:endParaRPr lang="en-US" sz="1350" dirty="0"/>
          </a:p>
        </p:txBody>
      </p:sp>
      <p:sp>
        <p:nvSpPr>
          <p:cNvPr id="22" name="Text 20"/>
          <p:cNvSpPr txBox="1"/>
          <p:nvPr/>
        </p:nvSpPr>
        <p:spPr>
          <a:xfrm>
            <a:off x="5879592" y="2770632"/>
            <a:ext cx="5303520" cy="548640"/>
          </a:xfrm>
          <a:prstGeom prst="rect">
            <a:avLst/>
          </a:prstGeom>
          <a:noFill/>
          <a:ln/>
        </p:spPr>
        <p:txBody>
          <a:bodyPr wrap="square" lIns="0" tIns="0" rIns="0" bIns="0" rtlCol="0" anchor="ctr"/>
          <a:lstStyle/>
          <a:p>
            <a:pPr indent="0" marL="0">
              <a:buNone/>
            </a:pPr>
            <a:r>
              <a:rPr lang="en-US" sz="1350" b="1" dirty="0">
                <a:solidFill>
                  <a:srgbClr val="2A1C6B"/>
                </a:solidFill>
                <a:latin typeface="Arial" pitchFamily="34" charset="0"/>
                <a:ea typeface="Arial" pitchFamily="34" charset="-122"/>
                <a:cs typeface="Arial" pitchFamily="34" charset="-120"/>
              </a:rPr>
              <a:t>EPDM, Shore A 70±5, -40/+120 °C, IATF 16949, PPAP seviye 3</a:t>
            </a:r>
            <a:endParaRPr lang="en-US" sz="1350" dirty="0"/>
          </a:p>
        </p:txBody>
      </p:sp>
      <p:sp>
        <p:nvSpPr>
          <p:cNvPr id="23" name="Shape 21"/>
          <p:cNvSpPr/>
          <p:nvPr/>
        </p:nvSpPr>
        <p:spPr>
          <a:xfrm>
            <a:off x="868680" y="3355848"/>
            <a:ext cx="10424160" cy="0"/>
          </a:xfrm>
          <a:prstGeom prst="line">
            <a:avLst/>
          </a:prstGeom>
          <a:noFill/>
          <a:ln w="9525">
            <a:solidFill>
              <a:srgbClr val="C2C2C2"/>
            </a:solidFill>
            <a:prstDash val="dash"/>
          </a:ln>
        </p:spPr>
      </p:sp>
      <p:sp>
        <p:nvSpPr>
          <p:cNvPr id="24" name="Text 22"/>
          <p:cNvSpPr txBox="1"/>
          <p:nvPr/>
        </p:nvSpPr>
        <p:spPr>
          <a:xfrm>
            <a:off x="941832" y="3392424"/>
            <a:ext cx="1828800" cy="548640"/>
          </a:xfrm>
          <a:prstGeom prst="rect">
            <a:avLst/>
          </a:prstGeom>
          <a:noFill/>
          <a:ln/>
        </p:spPr>
        <p:txBody>
          <a:bodyPr wrap="square" lIns="0" tIns="0" rIns="0" bIns="0" rtlCol="0" anchor="ctr"/>
          <a:lstStyle/>
          <a:p>
            <a:pPr indent="0" marL="0">
              <a:buNone/>
            </a:pPr>
            <a:r>
              <a:rPr lang="en-US" sz="1350" b="1" dirty="0">
                <a:solidFill>
                  <a:srgbClr val="111111"/>
                </a:solidFill>
                <a:latin typeface="Arial" pitchFamily="34" charset="0"/>
                <a:ea typeface="Arial" pitchFamily="34" charset="-122"/>
                <a:cs typeface="Arial" pitchFamily="34" charset="-120"/>
              </a:rPr>
              <a:t>Helisel redüktör</a:t>
            </a:r>
            <a:endParaRPr lang="en-US" sz="1350" dirty="0"/>
          </a:p>
        </p:txBody>
      </p:sp>
      <p:sp>
        <p:nvSpPr>
          <p:cNvPr id="25" name="Text 23"/>
          <p:cNvSpPr txBox="1"/>
          <p:nvPr/>
        </p:nvSpPr>
        <p:spPr>
          <a:xfrm>
            <a:off x="2953512" y="3392424"/>
            <a:ext cx="2743200" cy="548640"/>
          </a:xfrm>
          <a:prstGeom prst="rect">
            <a:avLst/>
          </a:prstGeom>
          <a:noFill/>
          <a:ln/>
        </p:spPr>
        <p:txBody>
          <a:bodyPr wrap="square" lIns="0" tIns="0" rIns="0" bIns="0" rtlCol="0" anchor="ctr"/>
          <a:lstStyle/>
          <a:p>
            <a:pPr indent="0" marL="0">
              <a:buNone/>
            </a:pPr>
            <a:r>
              <a:rPr lang="en-US" sz="1350" i="1" dirty="0">
                <a:solidFill>
                  <a:srgbClr val="777777"/>
                </a:solidFill>
                <a:latin typeface="Arial" pitchFamily="34" charset="0"/>
                <a:ea typeface="Arial" pitchFamily="34" charset="-122"/>
                <a:cs typeface="Arial" pitchFamily="34" charset="-120"/>
              </a:rPr>
              <a:t>"Güçlü redüktör"</a:t>
            </a:r>
            <a:endParaRPr lang="en-US" sz="1350" dirty="0"/>
          </a:p>
        </p:txBody>
      </p:sp>
      <p:sp>
        <p:nvSpPr>
          <p:cNvPr id="26" name="Text 24"/>
          <p:cNvSpPr txBox="1"/>
          <p:nvPr/>
        </p:nvSpPr>
        <p:spPr>
          <a:xfrm>
            <a:off x="5879592" y="3392424"/>
            <a:ext cx="5303520" cy="548640"/>
          </a:xfrm>
          <a:prstGeom prst="rect">
            <a:avLst/>
          </a:prstGeom>
          <a:noFill/>
          <a:ln/>
        </p:spPr>
        <p:txBody>
          <a:bodyPr wrap="square" lIns="0" tIns="0" rIns="0" bIns="0" rtlCol="0" anchor="ctr"/>
          <a:lstStyle/>
          <a:p>
            <a:pPr indent="0" marL="0">
              <a:buNone/>
            </a:pPr>
            <a:r>
              <a:rPr lang="en-US" sz="1350" b="1" dirty="0">
                <a:solidFill>
                  <a:srgbClr val="2A1C6B"/>
                </a:solidFill>
                <a:latin typeface="Arial" pitchFamily="34" charset="0"/>
                <a:ea typeface="Arial" pitchFamily="34" charset="-122"/>
                <a:cs typeface="Arial" pitchFamily="34" charset="-120"/>
              </a:rPr>
              <a:t>1.200 Nm tork, 15 d/dk çıkış, IP65, 12 ay garanti, yedek parça 48 saat</a:t>
            </a:r>
            <a:endParaRPr lang="en-US" sz="1350" dirty="0"/>
          </a:p>
        </p:txBody>
      </p:sp>
      <p:sp>
        <p:nvSpPr>
          <p:cNvPr id="27" name="Shape 25"/>
          <p:cNvSpPr/>
          <p:nvPr/>
        </p:nvSpPr>
        <p:spPr>
          <a:xfrm>
            <a:off x="868680" y="3977640"/>
            <a:ext cx="10424160" cy="0"/>
          </a:xfrm>
          <a:prstGeom prst="line">
            <a:avLst/>
          </a:prstGeom>
          <a:noFill/>
          <a:ln w="9525">
            <a:solidFill>
              <a:srgbClr val="C2C2C2"/>
            </a:solidFill>
            <a:prstDash val="dash"/>
          </a:ln>
        </p:spPr>
      </p:sp>
      <p:sp>
        <p:nvSpPr>
          <p:cNvPr id="28" name="Text 26"/>
          <p:cNvSpPr txBox="1"/>
          <p:nvPr/>
        </p:nvSpPr>
        <p:spPr>
          <a:xfrm>
            <a:off x="941832" y="4014216"/>
            <a:ext cx="1828800" cy="548640"/>
          </a:xfrm>
          <a:prstGeom prst="rect">
            <a:avLst/>
          </a:prstGeom>
          <a:noFill/>
          <a:ln/>
        </p:spPr>
        <p:txBody>
          <a:bodyPr wrap="square" lIns="0" tIns="0" rIns="0" bIns="0" rtlCol="0" anchor="ctr"/>
          <a:lstStyle/>
          <a:p>
            <a:pPr indent="0" marL="0">
              <a:buNone/>
            </a:pPr>
            <a:r>
              <a:rPr lang="en-US" sz="1350" b="1" dirty="0">
                <a:solidFill>
                  <a:srgbClr val="111111"/>
                </a:solidFill>
                <a:latin typeface="Arial" pitchFamily="34" charset="0"/>
                <a:ea typeface="Arial" pitchFamily="34" charset="-122"/>
                <a:cs typeface="Arial" pitchFamily="34" charset="-120"/>
              </a:rPr>
              <a:t>Otel mobilyası</a:t>
            </a:r>
            <a:endParaRPr lang="en-US" sz="1350" dirty="0"/>
          </a:p>
        </p:txBody>
      </p:sp>
      <p:sp>
        <p:nvSpPr>
          <p:cNvPr id="29" name="Text 27"/>
          <p:cNvSpPr txBox="1"/>
          <p:nvPr/>
        </p:nvSpPr>
        <p:spPr>
          <a:xfrm>
            <a:off x="2953512" y="4014216"/>
            <a:ext cx="2743200" cy="548640"/>
          </a:xfrm>
          <a:prstGeom prst="rect">
            <a:avLst/>
          </a:prstGeom>
          <a:noFill/>
          <a:ln/>
        </p:spPr>
        <p:txBody>
          <a:bodyPr wrap="square" lIns="0" tIns="0" rIns="0" bIns="0" rtlCol="0" anchor="ctr"/>
          <a:lstStyle/>
          <a:p>
            <a:pPr indent="0" marL="0">
              <a:buNone/>
            </a:pPr>
            <a:r>
              <a:rPr lang="en-US" sz="1350" i="1" dirty="0">
                <a:solidFill>
                  <a:srgbClr val="777777"/>
                </a:solidFill>
                <a:latin typeface="Arial" pitchFamily="34" charset="0"/>
                <a:ea typeface="Arial" pitchFamily="34" charset="-122"/>
                <a:cs typeface="Arial" pitchFamily="34" charset="-120"/>
              </a:rPr>
              <a:t>"Şık ve dayanıklı mobilya"</a:t>
            </a:r>
            <a:endParaRPr lang="en-US" sz="1350" dirty="0"/>
          </a:p>
        </p:txBody>
      </p:sp>
      <p:sp>
        <p:nvSpPr>
          <p:cNvPr id="30" name="Text 28"/>
          <p:cNvSpPr txBox="1"/>
          <p:nvPr/>
        </p:nvSpPr>
        <p:spPr>
          <a:xfrm>
            <a:off x="5879592" y="4014216"/>
            <a:ext cx="5303520" cy="548640"/>
          </a:xfrm>
          <a:prstGeom prst="rect">
            <a:avLst/>
          </a:prstGeom>
          <a:noFill/>
          <a:ln/>
        </p:spPr>
        <p:txBody>
          <a:bodyPr wrap="square" lIns="0" tIns="0" rIns="0" bIns="0" rtlCol="0" anchor="ctr"/>
          <a:lstStyle/>
          <a:p>
            <a:pPr indent="0" marL="0">
              <a:buNone/>
            </a:pPr>
            <a:r>
              <a:rPr lang="en-US" sz="1350" b="1" dirty="0">
                <a:solidFill>
                  <a:srgbClr val="2A1C6B"/>
                </a:solidFill>
                <a:latin typeface="Arial" pitchFamily="34" charset="0"/>
                <a:ea typeface="Arial" pitchFamily="34" charset="-122"/>
                <a:cs typeface="Arial" pitchFamily="34" charset="-120"/>
              </a:rPr>
              <a:t>E1 sınıfı MDF, yanmaz kumaş testi, 120 oda için 12 haftada montaj</a:t>
            </a:r>
            <a:endParaRPr lang="en-US" sz="1350" dirty="0"/>
          </a:p>
        </p:txBody>
      </p:sp>
      <p:sp>
        <p:nvSpPr>
          <p:cNvPr id="31" name="Shape 29"/>
          <p:cNvSpPr/>
          <p:nvPr/>
        </p:nvSpPr>
        <p:spPr>
          <a:xfrm>
            <a:off x="868680" y="4599432"/>
            <a:ext cx="10424160" cy="0"/>
          </a:xfrm>
          <a:prstGeom prst="line">
            <a:avLst/>
          </a:prstGeom>
          <a:noFill/>
          <a:ln w="9525">
            <a:solidFill>
              <a:srgbClr val="C2C2C2"/>
            </a:solidFill>
            <a:prstDash val="dash"/>
          </a:ln>
        </p:spPr>
      </p:sp>
      <p:sp>
        <p:nvSpPr>
          <p:cNvPr id="32" name="Text 30"/>
          <p:cNvSpPr txBox="1"/>
          <p:nvPr/>
        </p:nvSpPr>
        <p:spPr>
          <a:xfrm>
            <a:off x="941832" y="4636008"/>
            <a:ext cx="1828800" cy="548640"/>
          </a:xfrm>
          <a:prstGeom prst="rect">
            <a:avLst/>
          </a:prstGeom>
          <a:noFill/>
          <a:ln/>
        </p:spPr>
        <p:txBody>
          <a:bodyPr wrap="square" lIns="0" tIns="0" rIns="0" bIns="0" rtlCol="0" anchor="ctr"/>
          <a:lstStyle/>
          <a:p>
            <a:pPr indent="0" marL="0">
              <a:buNone/>
            </a:pPr>
            <a:r>
              <a:rPr lang="en-US" sz="1350" b="1" dirty="0">
                <a:solidFill>
                  <a:srgbClr val="111111"/>
                </a:solidFill>
                <a:latin typeface="Arial" pitchFamily="34" charset="0"/>
                <a:ea typeface="Arial" pitchFamily="34" charset="-122"/>
                <a:cs typeface="Arial" pitchFamily="34" charset="-120"/>
              </a:rPr>
              <a:t>Gemlik zeytini</a:t>
            </a:r>
            <a:endParaRPr lang="en-US" sz="1350" dirty="0"/>
          </a:p>
        </p:txBody>
      </p:sp>
      <p:sp>
        <p:nvSpPr>
          <p:cNvPr id="33" name="Text 31"/>
          <p:cNvSpPr txBox="1"/>
          <p:nvPr/>
        </p:nvSpPr>
        <p:spPr>
          <a:xfrm>
            <a:off x="2953512" y="4636008"/>
            <a:ext cx="2743200" cy="548640"/>
          </a:xfrm>
          <a:prstGeom prst="rect">
            <a:avLst/>
          </a:prstGeom>
          <a:noFill/>
          <a:ln/>
        </p:spPr>
        <p:txBody>
          <a:bodyPr wrap="square" lIns="0" tIns="0" rIns="0" bIns="0" rtlCol="0" anchor="ctr"/>
          <a:lstStyle/>
          <a:p>
            <a:pPr indent="0" marL="0">
              <a:buNone/>
            </a:pPr>
            <a:r>
              <a:rPr lang="en-US" sz="1350" i="1" dirty="0">
                <a:solidFill>
                  <a:srgbClr val="777777"/>
                </a:solidFill>
                <a:latin typeface="Arial" pitchFamily="34" charset="0"/>
                <a:ea typeface="Arial" pitchFamily="34" charset="-122"/>
                <a:cs typeface="Arial" pitchFamily="34" charset="-120"/>
              </a:rPr>
              <a:t>"Lezzetli doğal zeytin"</a:t>
            </a:r>
            <a:endParaRPr lang="en-US" sz="1350" dirty="0"/>
          </a:p>
        </p:txBody>
      </p:sp>
      <p:sp>
        <p:nvSpPr>
          <p:cNvPr id="34" name="Text 32"/>
          <p:cNvSpPr txBox="1"/>
          <p:nvPr/>
        </p:nvSpPr>
        <p:spPr>
          <a:xfrm>
            <a:off x="5879592" y="4636008"/>
            <a:ext cx="5303520" cy="548640"/>
          </a:xfrm>
          <a:prstGeom prst="rect">
            <a:avLst/>
          </a:prstGeom>
          <a:noFill/>
          <a:ln/>
        </p:spPr>
        <p:txBody>
          <a:bodyPr wrap="square" lIns="0" tIns="0" rIns="0" bIns="0" rtlCol="0" anchor="ctr"/>
          <a:lstStyle/>
          <a:p>
            <a:pPr indent="0" marL="0">
              <a:buNone/>
            </a:pPr>
            <a:r>
              <a:rPr lang="en-US" sz="1350" b="1" dirty="0">
                <a:solidFill>
                  <a:srgbClr val="2A1C6B"/>
                </a:solidFill>
                <a:latin typeface="Arial" pitchFamily="34" charset="0"/>
                <a:ea typeface="Arial" pitchFamily="34" charset="-122"/>
                <a:cs typeface="Arial" pitchFamily="34" charset="-120"/>
              </a:rPr>
              <a:t>Kalibre 261-290, 10 kg teneke, 24 ay raf ömrü, BRC belgesi</a:t>
            </a:r>
            <a:endParaRPr lang="en-US" sz="1350" dirty="0"/>
          </a:p>
        </p:txBody>
      </p:sp>
      <p:sp>
        <p:nvSpPr>
          <p:cNvPr id="35" name="Shape 33"/>
          <p:cNvSpPr/>
          <p:nvPr/>
        </p:nvSpPr>
        <p:spPr>
          <a:xfrm>
            <a:off x="868680" y="5221224"/>
            <a:ext cx="10424160" cy="0"/>
          </a:xfrm>
          <a:prstGeom prst="line">
            <a:avLst/>
          </a:prstGeom>
          <a:noFill/>
          <a:ln w="9525">
            <a:solidFill>
              <a:srgbClr val="C2C2C2"/>
            </a:solidFill>
            <a:prstDash val="dash"/>
          </a:ln>
        </p:spPr>
      </p:sp>
      <p:sp>
        <p:nvSpPr>
          <p:cNvPr id="36" name="Shape 34"/>
          <p:cNvSpPr/>
          <p:nvPr/>
        </p:nvSpPr>
        <p:spPr>
          <a:xfrm>
            <a:off x="2834640" y="2112264"/>
            <a:ext cx="0" cy="3108960"/>
          </a:xfrm>
          <a:prstGeom prst="line">
            <a:avLst/>
          </a:prstGeom>
          <a:noFill/>
          <a:ln w="9525">
            <a:solidFill>
              <a:srgbClr val="C2C2C2"/>
            </a:solidFill>
            <a:prstDash val="dash"/>
          </a:ln>
        </p:spPr>
      </p:sp>
      <p:sp>
        <p:nvSpPr>
          <p:cNvPr id="37" name="Shape 35"/>
          <p:cNvSpPr/>
          <p:nvPr/>
        </p:nvSpPr>
        <p:spPr>
          <a:xfrm>
            <a:off x="5760720" y="2112264"/>
            <a:ext cx="0" cy="3108960"/>
          </a:xfrm>
          <a:prstGeom prst="line">
            <a:avLst/>
          </a:prstGeom>
          <a:noFill/>
          <a:ln w="9525">
            <a:solidFill>
              <a:srgbClr val="C2C2C2"/>
            </a:solidFill>
            <a:prstDash val="dash"/>
          </a:ln>
        </p:spPr>
      </p:sp>
      <p:sp>
        <p:nvSpPr>
          <p:cNvPr id="38" name="Text 36"/>
          <p:cNvSpPr txBox="1"/>
          <p:nvPr/>
        </p:nvSpPr>
        <p:spPr>
          <a:xfrm>
            <a:off x="868680" y="5349240"/>
            <a:ext cx="10424160" cy="457200"/>
          </a:xfrm>
          <a:prstGeom prst="rect">
            <a:avLst/>
          </a:prstGeom>
          <a:noFill/>
          <a:ln/>
        </p:spPr>
        <p:txBody>
          <a:bodyPr wrap="square" lIns="0" tIns="0" rIns="0" bIns="0" rtlCol="0" anchor="ctr"/>
          <a:lstStyle/>
          <a:p>
            <a:pPr algn="ctr" indent="0" marL="0">
              <a:buNone/>
            </a:pPr>
            <a:r>
              <a:rPr lang="en-US" sz="1800" b="1" i="1" dirty="0">
                <a:solidFill>
                  <a:srgbClr val="222222"/>
                </a:solidFill>
                <a:latin typeface="Cambria" pitchFamily="34" charset="0"/>
                <a:ea typeface="Cambria" pitchFamily="34" charset="-122"/>
                <a:cs typeface="Cambria" pitchFamily="34" charset="-120"/>
              </a:rPr>
              <a:t>Her değer bir belgeye, teste ya da kayda dayansın. Kanıtı yoksa yazmayın.</a:t>
            </a:r>
            <a:endParaRPr lang="en-US" sz="1800" dirty="0"/>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name="Slide 5">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3A3A3A"/>
            </a:solidFill>
            <a:prstDash val="solid"/>
          </a:ln>
        </p:spPr>
      </p:sp>
      <p:sp>
        <p:nvSpPr>
          <p:cNvPr id="3" name="Shape 1"/>
          <p:cNvSpPr/>
          <p:nvPr/>
        </p:nvSpPr>
        <p:spPr>
          <a:xfrm>
            <a:off x="658368" y="6199632"/>
            <a:ext cx="10844784" cy="0"/>
          </a:xfrm>
          <a:prstGeom prst="line">
            <a:avLst/>
          </a:prstGeom>
          <a:noFill/>
          <a:ln w="9525">
            <a:solidFill>
              <a:srgbClr val="3A3A3A"/>
            </a:solidFill>
            <a:prstDash val="solid"/>
          </a:ln>
        </p:spPr>
      </p:sp>
      <p:sp>
        <p:nvSpPr>
          <p:cNvPr id="4" name="Shape 2"/>
          <p:cNvSpPr/>
          <p:nvPr/>
        </p:nvSpPr>
        <p:spPr>
          <a:xfrm>
            <a:off x="658368" y="457200"/>
            <a:ext cx="0" cy="402336"/>
          </a:xfrm>
          <a:prstGeom prst="line">
            <a:avLst/>
          </a:prstGeom>
          <a:noFill/>
          <a:ln w="9525">
            <a:solidFill>
              <a:srgbClr val="3A3A3A"/>
            </a:solidFill>
            <a:prstDash val="solid"/>
          </a:ln>
        </p:spPr>
      </p:sp>
      <p:sp>
        <p:nvSpPr>
          <p:cNvPr id="5" name="Shape 3"/>
          <p:cNvSpPr/>
          <p:nvPr/>
        </p:nvSpPr>
        <p:spPr>
          <a:xfrm>
            <a:off x="658368" y="5998464"/>
            <a:ext cx="0" cy="402336"/>
          </a:xfrm>
          <a:prstGeom prst="line">
            <a:avLst/>
          </a:prstGeom>
          <a:noFill/>
          <a:ln w="9525">
            <a:solidFill>
              <a:srgbClr val="3A3A3A"/>
            </a:solidFill>
            <a:prstDash val="solid"/>
          </a:ln>
        </p:spPr>
      </p:sp>
      <p:sp>
        <p:nvSpPr>
          <p:cNvPr id="6" name="Shape 4"/>
          <p:cNvSpPr/>
          <p:nvPr/>
        </p:nvSpPr>
        <p:spPr>
          <a:xfrm>
            <a:off x="11503152" y="457200"/>
            <a:ext cx="0" cy="402336"/>
          </a:xfrm>
          <a:prstGeom prst="line">
            <a:avLst/>
          </a:prstGeom>
          <a:noFill/>
          <a:ln w="9525">
            <a:solidFill>
              <a:srgbClr val="3A3A3A"/>
            </a:solidFill>
            <a:prstDash val="solid"/>
          </a:ln>
        </p:spPr>
      </p:sp>
      <p:sp>
        <p:nvSpPr>
          <p:cNvPr id="7" name="Shape 5"/>
          <p:cNvSpPr/>
          <p:nvPr/>
        </p:nvSpPr>
        <p:spPr>
          <a:xfrm>
            <a:off x="11503152" y="5998464"/>
            <a:ext cx="0" cy="402336"/>
          </a:xfrm>
          <a:prstGeom prst="line">
            <a:avLst/>
          </a:prstGeom>
          <a:noFill/>
          <a:ln w="9525">
            <a:solidFill>
              <a:srgbClr val="3A3A3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8A8A8A"/>
                </a:solidFill>
                <a:latin typeface="Arial" pitchFamily="34" charset="0"/>
                <a:ea typeface="Arial" pitchFamily="34" charset="-122"/>
                <a:cs typeface="Arial" pitchFamily="34" charset="-120"/>
              </a:rPr>
              <a:t>ADIM 6 VE 7</a:t>
            </a:r>
            <a:endParaRPr lang="en-US" sz="1100" dirty="0"/>
          </a:p>
        </p:txBody>
      </p:sp>
      <p:sp>
        <p:nvSpPr>
          <p:cNvPr id="9" name="Text 7"/>
          <p:cNvSpPr txBox="1"/>
          <p:nvPr/>
        </p:nvSpPr>
        <p:spPr>
          <a:xfrm>
            <a:off x="822960" y="1143000"/>
            <a:ext cx="10515600" cy="731520"/>
          </a:xfrm>
          <a:prstGeom prst="rect">
            <a:avLst/>
          </a:prstGeom>
          <a:noFill/>
          <a:ln/>
        </p:spPr>
        <p:txBody>
          <a:bodyPr wrap="square" lIns="0" tIns="0" rIns="0" bIns="0" rtlCol="0" anchor="ctr"/>
          <a:lstStyle/>
          <a:p>
            <a:pPr algn="ctr" indent="0" marL="0">
              <a:buNone/>
            </a:pPr>
            <a:r>
              <a:rPr lang="en-US" sz="2800" dirty="0">
                <a:solidFill>
                  <a:srgbClr val="FFFFFF"/>
                </a:solidFill>
                <a:latin typeface="Arial" pitchFamily="34" charset="0"/>
                <a:ea typeface="Arial" pitchFamily="34" charset="-122"/>
                <a:cs typeface="Arial" pitchFamily="34" charset="-120"/>
              </a:rPr>
              <a:t>Sitenizin </a:t>
            </a:r>
            <a:pPr algn="ctr" indent="0" marL="0">
              <a:buNone/>
            </a:pPr>
            <a:r>
              <a:rPr lang="en-US" sz="2800" b="1" i="1" dirty="0">
                <a:solidFill>
                  <a:srgbClr val="A78BFA"/>
                </a:solidFill>
                <a:latin typeface="Cambria" pitchFamily="34" charset="0"/>
                <a:ea typeface="Cambria" pitchFamily="34" charset="-122"/>
                <a:cs typeface="Cambria" pitchFamily="34" charset="-120"/>
              </a:rPr>
              <a:t>ajana açıklığını</a:t>
            </a:r>
            <a:pPr algn="ctr" indent="0" marL="0">
              <a:buNone/>
            </a:pPr>
            <a:r>
              <a:rPr lang="en-US" sz="2800" dirty="0">
                <a:solidFill>
                  <a:srgbClr val="FFFFFF"/>
                </a:solidFill>
                <a:latin typeface="Arial" pitchFamily="34" charset="0"/>
                <a:ea typeface="Arial" pitchFamily="34" charset="-122"/>
                <a:cs typeface="Arial" pitchFamily="34" charset="-120"/>
              </a:rPr>
              <a:t> ölçün ve düzeltin</a:t>
            </a:r>
            <a:endParaRPr lang="en-US" sz="2800" dirty="0"/>
          </a:p>
        </p:txBody>
      </p:sp>
      <p:sp>
        <p:nvSpPr>
          <p:cNvPr id="10" name="Shape 8"/>
          <p:cNvSpPr/>
          <p:nvPr/>
        </p:nvSpPr>
        <p:spPr>
          <a:xfrm>
            <a:off x="868680" y="1783080"/>
            <a:ext cx="4937760" cy="3566160"/>
          </a:xfrm>
          <a:prstGeom prst="roundRect">
            <a:avLst>
              <a:gd name="adj" fmla="val 1026"/>
            </a:avLst>
          </a:prstGeom>
          <a:solidFill>
            <a:srgbClr val="2A2145"/>
          </a:solidFill>
          <a:ln w="9525">
            <a:solidFill>
              <a:srgbClr val="A78BFA"/>
            </a:solidFill>
            <a:prstDash val="solid"/>
          </a:ln>
        </p:spPr>
      </p:sp>
      <p:sp>
        <p:nvSpPr>
          <p:cNvPr id="11" name="Text 9"/>
          <p:cNvSpPr txBox="1"/>
          <p:nvPr/>
        </p:nvSpPr>
        <p:spPr>
          <a:xfrm>
            <a:off x="1097280" y="1901952"/>
            <a:ext cx="4572000" cy="256032"/>
          </a:xfrm>
          <a:prstGeom prst="rect">
            <a:avLst/>
          </a:prstGeom>
          <a:noFill/>
          <a:ln/>
        </p:spPr>
        <p:txBody>
          <a:bodyPr wrap="square" lIns="0" tIns="0" rIns="0" bIns="0" rtlCol="0" anchor="ctr"/>
          <a:lstStyle/>
          <a:p>
            <a:pPr indent="0" marL="0">
              <a:buNone/>
            </a:pPr>
            <a:r>
              <a:rPr lang="en-US" sz="1100" spc="240" kern="0" dirty="0">
                <a:solidFill>
                  <a:srgbClr val="A78BFA"/>
                </a:solidFill>
                <a:latin typeface="Arial" pitchFamily="34" charset="0"/>
                <a:ea typeface="Arial" pitchFamily="34" charset="-122"/>
                <a:cs typeface="Arial" pitchFamily="34" charset="-120"/>
              </a:rPr>
              <a:t>ÖLÇÜN · ÜCRETSİZ ARAÇ</a:t>
            </a:r>
            <a:endParaRPr lang="en-US" sz="1100" dirty="0"/>
          </a:p>
        </p:txBody>
      </p:sp>
      <p:sp>
        <p:nvSpPr>
          <p:cNvPr id="12" name="Text 10"/>
          <p:cNvSpPr txBox="1"/>
          <p:nvPr/>
        </p:nvSpPr>
        <p:spPr>
          <a:xfrm>
            <a:off x="1097280" y="2212848"/>
            <a:ext cx="4572000" cy="411480"/>
          </a:xfrm>
          <a:prstGeom prst="rect">
            <a:avLst/>
          </a:prstGeom>
          <a:noFill/>
          <a:ln/>
        </p:spPr>
        <p:txBody>
          <a:bodyPr wrap="square" lIns="0" tIns="0" rIns="0" bIns="0" rtlCol="0" anchor="ctr"/>
          <a:lstStyle/>
          <a:p>
            <a:pPr indent="0" marL="0">
              <a:buNone/>
            </a:pPr>
            <a:r>
              <a:rPr lang="en-US" sz="1800" b="1" dirty="0">
                <a:solidFill>
                  <a:srgbClr val="FFFFFF"/>
                </a:solidFill>
                <a:latin typeface="Arial" pitchFamily="34" charset="0"/>
                <a:ea typeface="Arial" pitchFamily="34" charset="-122"/>
                <a:cs typeface="Arial" pitchFamily="34" charset="-120"/>
              </a:rPr>
              <a:t>webtures.com/si-agent-readiness</a:t>
            </a:r>
            <a:endParaRPr lang="en-US" sz="1800" dirty="0"/>
          </a:p>
        </p:txBody>
      </p:sp>
      <p:sp>
        <p:nvSpPr>
          <p:cNvPr id="13" name="Text 11"/>
          <p:cNvSpPr txBox="1"/>
          <p:nvPr/>
        </p:nvSpPr>
        <p:spPr>
          <a:xfrm>
            <a:off x="1097280" y="2670048"/>
            <a:ext cx="4526280" cy="2194560"/>
          </a:xfrm>
          <a:prstGeom prst="rect">
            <a:avLst/>
          </a:prstGeom>
          <a:noFill/>
          <a:ln/>
        </p:spPr>
        <p:txBody>
          <a:bodyPr wrap="square" lIns="0" tIns="0" rIns="0" bIns="0" rtlCol="0" anchor="t"/>
          <a:lstStyle/>
          <a:p>
            <a:pPr indent="0" marL="0">
              <a:spcAft>
                <a:spcPts val="400"/>
              </a:spcAft>
              <a:buNone/>
            </a:pPr>
            <a:r>
              <a:rPr lang="en-US" sz="1400" b="1" dirty="0">
                <a:solidFill>
                  <a:srgbClr val="A78BFA"/>
                </a:solidFill>
                <a:latin typeface="Arial" pitchFamily="34" charset="0"/>
                <a:ea typeface="Arial" pitchFamily="34" charset="-122"/>
                <a:cs typeface="Arial" pitchFamily="34" charset="-120"/>
              </a:rPr>
              <a:t>Erişim: </a:t>
            </a:r>
            <a:pPr indent="0" marL="0">
              <a:spcAft>
                <a:spcPts val="400"/>
              </a:spcAft>
              <a:buNone/>
            </a:pPr>
            <a:r>
              <a:rPr lang="en-US" sz="1400" dirty="0">
                <a:solidFill>
                  <a:srgbClr val="D2D2D2"/>
                </a:solidFill>
                <a:latin typeface="Arial" pitchFamily="34" charset="0"/>
                <a:ea typeface="Arial" pitchFamily="34" charset="-122"/>
                <a:cs typeface="Arial" pitchFamily="34" charset="-120"/>
              </a:rPr>
              <a:t>GPTBot, ClaudeBot, PerplexityBot girebiliyor mu?</a:t>
            </a:r>
            <a:endParaRPr lang="en-US" sz="1400" dirty="0"/>
          </a:p>
          <a:p>
            <a:pPr indent="0" marL="0">
              <a:spcAft>
                <a:spcPts val="400"/>
              </a:spcAft>
              <a:buNone/>
            </a:pPr>
            <a:r>
              <a:rPr lang="en-US" sz="1400" b="1" dirty="0">
                <a:solidFill>
                  <a:srgbClr val="A78BFA"/>
                </a:solidFill>
                <a:latin typeface="Arial" pitchFamily="34" charset="0"/>
                <a:ea typeface="Arial" pitchFamily="34" charset="-122"/>
                <a:cs typeface="Arial" pitchFamily="34" charset="-120"/>
              </a:rPr>
              <a:t>Anlam: </a:t>
            </a:r>
            <a:pPr indent="0" marL="0">
              <a:spcAft>
                <a:spcPts val="400"/>
              </a:spcAft>
              <a:buNone/>
            </a:pPr>
            <a:r>
              <a:rPr lang="en-US" sz="1400" dirty="0">
                <a:solidFill>
                  <a:srgbClr val="D2D2D2"/>
                </a:solidFill>
                <a:latin typeface="Arial" pitchFamily="34" charset="0"/>
                <a:ea typeface="Arial" pitchFamily="34" charset="-122"/>
                <a:cs typeface="Arial" pitchFamily="34" charset="-120"/>
              </a:rPr>
              <a:t>Başlıklar, yapılandırılmış veri, firma ve ürün netliği</a:t>
            </a:r>
            <a:endParaRPr lang="en-US" sz="1400" dirty="0"/>
          </a:p>
          <a:p>
            <a:pPr indent="0" marL="0">
              <a:spcAft>
                <a:spcPts val="400"/>
              </a:spcAft>
              <a:buNone/>
            </a:pPr>
            <a:r>
              <a:rPr lang="en-US" sz="1400" b="1" dirty="0">
                <a:solidFill>
                  <a:srgbClr val="A78BFA"/>
                </a:solidFill>
                <a:latin typeface="Arial" pitchFamily="34" charset="0"/>
                <a:ea typeface="Arial" pitchFamily="34" charset="-122"/>
                <a:cs typeface="Arial" pitchFamily="34" charset="-120"/>
              </a:rPr>
              <a:t>Eylem: </a:t>
            </a:r>
            <a:pPr indent="0" marL="0">
              <a:spcAft>
                <a:spcPts val="400"/>
              </a:spcAft>
              <a:buNone/>
            </a:pPr>
            <a:r>
              <a:rPr lang="en-US" sz="1400" dirty="0">
                <a:solidFill>
                  <a:srgbClr val="D2D2D2"/>
                </a:solidFill>
                <a:latin typeface="Arial" pitchFamily="34" charset="0"/>
                <a:ea typeface="Arial" pitchFamily="34" charset="-122"/>
                <a:cs typeface="Arial" pitchFamily="34" charset="-120"/>
              </a:rPr>
              <a:t>Sayfa sunucuda oluşuyor mu, form ve API çalışıyor mu?</a:t>
            </a:r>
            <a:endParaRPr lang="en-US" sz="1400" dirty="0"/>
          </a:p>
          <a:p>
            <a:pPr indent="0" marL="0">
              <a:spcAft>
                <a:spcPts val="400"/>
              </a:spcAft>
              <a:buNone/>
            </a:pPr>
            <a:r>
              <a:rPr lang="en-US" sz="1400" b="1" dirty="0">
                <a:solidFill>
                  <a:srgbClr val="A78BFA"/>
                </a:solidFill>
                <a:latin typeface="Arial" pitchFamily="34" charset="0"/>
                <a:ea typeface="Arial" pitchFamily="34" charset="-122"/>
                <a:cs typeface="Arial" pitchFamily="34" charset="-120"/>
              </a:rPr>
              <a:t>Otorite: </a:t>
            </a:r>
            <a:pPr indent="0" marL="0">
              <a:spcAft>
                <a:spcPts val="400"/>
              </a:spcAft>
              <a:buNone/>
            </a:pPr>
            <a:r>
              <a:rPr lang="en-US" sz="1400" dirty="0">
                <a:solidFill>
                  <a:srgbClr val="D2D2D2"/>
                </a:solidFill>
                <a:latin typeface="Arial" pitchFamily="34" charset="0"/>
                <a:ea typeface="Arial" pitchFamily="34" charset="-122"/>
                <a:cs typeface="Arial" pitchFamily="34" charset="-120"/>
              </a:rPr>
              <a:t>Yapay zekâ cevaplarında anılma ve kaynak gösterilme</a:t>
            </a:r>
            <a:endParaRPr lang="en-US" sz="1400" dirty="0"/>
          </a:p>
        </p:txBody>
      </p:sp>
      <p:sp>
        <p:nvSpPr>
          <p:cNvPr id="14" name="Text 12"/>
          <p:cNvSpPr txBox="1"/>
          <p:nvPr/>
        </p:nvSpPr>
        <p:spPr>
          <a:xfrm>
            <a:off x="1097280" y="4937760"/>
            <a:ext cx="4526280" cy="365760"/>
          </a:xfrm>
          <a:prstGeom prst="rect">
            <a:avLst/>
          </a:prstGeom>
          <a:noFill/>
          <a:ln/>
        </p:spPr>
        <p:txBody>
          <a:bodyPr wrap="square" lIns="0" tIns="0" rIns="0" bIns="0" rtlCol="0" anchor="t"/>
          <a:lstStyle/>
          <a:p>
            <a:pPr indent="0" marL="0">
              <a:buNone/>
            </a:pPr>
            <a:r>
              <a:rPr lang="en-US" sz="1300" i="1" dirty="0">
                <a:solidFill>
                  <a:srgbClr val="AAAAAA"/>
                </a:solidFill>
                <a:latin typeface="Arial" pitchFamily="34" charset="0"/>
                <a:ea typeface="Arial" pitchFamily="34" charset="-122"/>
                <a:cs typeface="Arial" pitchFamily="34" charset="-120"/>
              </a:rPr>
              <a:t>0-100 arası puan verir. Puanı yazılım ekibinize iletin.</a:t>
            </a:r>
            <a:endParaRPr lang="en-US" sz="1300" dirty="0"/>
          </a:p>
        </p:txBody>
      </p:sp>
      <p:sp>
        <p:nvSpPr>
          <p:cNvPr id="15" name="Shape 13"/>
          <p:cNvSpPr/>
          <p:nvPr/>
        </p:nvSpPr>
        <p:spPr>
          <a:xfrm>
            <a:off x="6080760" y="1783080"/>
            <a:ext cx="5212080" cy="3566160"/>
          </a:xfrm>
          <a:prstGeom prst="roundRect">
            <a:avLst>
              <a:gd name="adj" fmla="val 1026"/>
            </a:avLst>
          </a:prstGeom>
          <a:solidFill>
            <a:srgbClr val="141414"/>
          </a:solidFill>
          <a:ln w="9525">
            <a:solidFill>
              <a:srgbClr val="3A3A3A"/>
            </a:solidFill>
            <a:prstDash val="solid"/>
          </a:ln>
        </p:spPr>
      </p:sp>
      <p:sp>
        <p:nvSpPr>
          <p:cNvPr id="16" name="Text 14"/>
          <p:cNvSpPr txBox="1"/>
          <p:nvPr/>
        </p:nvSpPr>
        <p:spPr>
          <a:xfrm>
            <a:off x="6309360" y="1901952"/>
            <a:ext cx="4754880" cy="256032"/>
          </a:xfrm>
          <a:prstGeom prst="rect">
            <a:avLst/>
          </a:prstGeom>
          <a:noFill/>
          <a:ln/>
        </p:spPr>
        <p:txBody>
          <a:bodyPr wrap="square" lIns="0" tIns="0" rIns="0" bIns="0" rtlCol="0" anchor="ctr"/>
          <a:lstStyle/>
          <a:p>
            <a:pPr indent="0" marL="0">
              <a:buNone/>
            </a:pPr>
            <a:r>
              <a:rPr lang="en-US" sz="1100" spc="240" kern="0" dirty="0">
                <a:solidFill>
                  <a:srgbClr val="8A8A8A"/>
                </a:solidFill>
                <a:latin typeface="Arial" pitchFamily="34" charset="0"/>
                <a:ea typeface="Arial" pitchFamily="34" charset="-122"/>
                <a:cs typeface="Arial" pitchFamily="34" charset="-120"/>
              </a:rPr>
              <a:t>İYİLEŞTİRİN · TEKNİK EKİBE İŞ LİSTESİ</a:t>
            </a:r>
            <a:endParaRPr lang="en-US" sz="1100" dirty="0"/>
          </a:p>
        </p:txBody>
      </p:sp>
      <p:sp>
        <p:nvSpPr>
          <p:cNvPr id="17" name="Text 15"/>
          <p:cNvSpPr txBox="1"/>
          <p:nvPr/>
        </p:nvSpPr>
        <p:spPr>
          <a:xfrm>
            <a:off x="6309360" y="2240280"/>
            <a:ext cx="4846320" cy="457200"/>
          </a:xfrm>
          <a:prstGeom prst="rect">
            <a:avLst/>
          </a:prstGeom>
          <a:noFill/>
          <a:ln/>
        </p:spPr>
        <p:txBody>
          <a:bodyPr wrap="square" lIns="0" tIns="0" rIns="0" bIns="0" rtlCol="0" anchor="ctr"/>
          <a:lstStyle/>
          <a:p>
            <a:pPr indent="0" marL="0">
              <a:buNone/>
            </a:pPr>
            <a:r>
              <a:rPr lang="en-US" sz="1400" dirty="0">
                <a:solidFill>
                  <a:srgbClr val="DDDDDD"/>
                </a:solidFill>
                <a:latin typeface="Arial" pitchFamily="34" charset="0"/>
                <a:ea typeface="Arial" pitchFamily="34" charset="-122"/>
                <a:cs typeface="Arial" pitchFamily="34" charset="-120"/>
              </a:rPr>
              <a:t>1.  Arama ve kullanıcı botlarını güvenlik duvarında açın</a:t>
            </a:r>
            <a:endParaRPr lang="en-US" sz="1400" dirty="0"/>
          </a:p>
        </p:txBody>
      </p:sp>
      <p:sp>
        <p:nvSpPr>
          <p:cNvPr id="18" name="Text 16"/>
          <p:cNvSpPr txBox="1"/>
          <p:nvPr/>
        </p:nvSpPr>
        <p:spPr>
          <a:xfrm>
            <a:off x="6309360" y="2743200"/>
            <a:ext cx="4846320" cy="457200"/>
          </a:xfrm>
          <a:prstGeom prst="rect">
            <a:avLst/>
          </a:prstGeom>
          <a:noFill/>
          <a:ln/>
        </p:spPr>
        <p:txBody>
          <a:bodyPr wrap="square" lIns="0" tIns="0" rIns="0" bIns="0" rtlCol="0" anchor="ctr"/>
          <a:lstStyle/>
          <a:p>
            <a:pPr indent="0" marL="0">
              <a:buNone/>
            </a:pPr>
            <a:r>
              <a:rPr lang="en-US" sz="1400" dirty="0">
                <a:solidFill>
                  <a:srgbClr val="DDDDDD"/>
                </a:solidFill>
                <a:latin typeface="Arial" pitchFamily="34" charset="0"/>
                <a:ea typeface="Arial" pitchFamily="34" charset="-122"/>
                <a:cs typeface="Arial" pitchFamily="34" charset="-120"/>
              </a:rPr>
              <a:t>2.  Fiyat, ölçü ve teslim bilgisini ilk HTML'e alın</a:t>
            </a:r>
            <a:endParaRPr lang="en-US" sz="1400" dirty="0"/>
          </a:p>
        </p:txBody>
      </p:sp>
      <p:sp>
        <p:nvSpPr>
          <p:cNvPr id="19" name="Text 17"/>
          <p:cNvSpPr txBox="1"/>
          <p:nvPr/>
        </p:nvSpPr>
        <p:spPr>
          <a:xfrm>
            <a:off x="6309360" y="3246120"/>
            <a:ext cx="4846320" cy="457200"/>
          </a:xfrm>
          <a:prstGeom prst="rect">
            <a:avLst/>
          </a:prstGeom>
          <a:noFill/>
          <a:ln/>
        </p:spPr>
        <p:txBody>
          <a:bodyPr wrap="square" lIns="0" tIns="0" rIns="0" bIns="0" rtlCol="0" anchor="ctr"/>
          <a:lstStyle/>
          <a:p>
            <a:pPr indent="0" marL="0">
              <a:buNone/>
            </a:pPr>
            <a:r>
              <a:rPr lang="en-US" sz="1400" dirty="0">
                <a:solidFill>
                  <a:srgbClr val="DDDDDD"/>
                </a:solidFill>
                <a:latin typeface="Arial" pitchFamily="34" charset="0"/>
                <a:ea typeface="Arial" pitchFamily="34" charset="-122"/>
                <a:cs typeface="Arial" pitchFamily="34" charset="-120"/>
              </a:rPr>
              <a:t>3.  Firma, ürün ve teklif için yapılandırılmış veri ekleyin</a:t>
            </a:r>
            <a:endParaRPr lang="en-US" sz="1400" dirty="0"/>
          </a:p>
        </p:txBody>
      </p:sp>
      <p:sp>
        <p:nvSpPr>
          <p:cNvPr id="20" name="Text 18"/>
          <p:cNvSpPr txBox="1"/>
          <p:nvPr/>
        </p:nvSpPr>
        <p:spPr>
          <a:xfrm>
            <a:off x="6309360" y="3749040"/>
            <a:ext cx="4846320" cy="457200"/>
          </a:xfrm>
          <a:prstGeom prst="rect">
            <a:avLst/>
          </a:prstGeom>
          <a:noFill/>
          <a:ln/>
        </p:spPr>
        <p:txBody>
          <a:bodyPr wrap="square" lIns="0" tIns="0" rIns="0" bIns="0" rtlCol="0" anchor="ctr"/>
          <a:lstStyle/>
          <a:p>
            <a:pPr indent="0" marL="0">
              <a:buNone/>
            </a:pPr>
            <a:r>
              <a:rPr lang="en-US" sz="1400" dirty="0">
                <a:solidFill>
                  <a:srgbClr val="DDDDDD"/>
                </a:solidFill>
                <a:latin typeface="Arial" pitchFamily="34" charset="0"/>
                <a:ea typeface="Arial" pitchFamily="34" charset="-122"/>
                <a:cs typeface="Arial" pitchFamily="34" charset="-120"/>
              </a:rPr>
              <a:t>4.  Ürün feed'ini sayfa ile aynı değerlere eşitleyin</a:t>
            </a:r>
            <a:endParaRPr lang="en-US" sz="1400" dirty="0"/>
          </a:p>
        </p:txBody>
      </p:sp>
      <p:sp>
        <p:nvSpPr>
          <p:cNvPr id="21" name="Text 19"/>
          <p:cNvSpPr txBox="1"/>
          <p:nvPr/>
        </p:nvSpPr>
        <p:spPr>
          <a:xfrm>
            <a:off x="6309360" y="4251960"/>
            <a:ext cx="4846320" cy="457200"/>
          </a:xfrm>
          <a:prstGeom prst="rect">
            <a:avLst/>
          </a:prstGeom>
          <a:noFill/>
          <a:ln/>
        </p:spPr>
        <p:txBody>
          <a:bodyPr wrap="square" lIns="0" tIns="0" rIns="0" bIns="0" rtlCol="0" anchor="ctr"/>
          <a:lstStyle/>
          <a:p>
            <a:pPr indent="0" marL="0">
              <a:buNone/>
            </a:pPr>
            <a:r>
              <a:rPr lang="en-US" sz="1400" dirty="0">
                <a:solidFill>
                  <a:srgbClr val="DDDDDD"/>
                </a:solidFill>
                <a:latin typeface="Arial" pitchFamily="34" charset="0"/>
                <a:ea typeface="Arial" pitchFamily="34" charset="-122"/>
                <a:cs typeface="Arial" pitchFamily="34" charset="-120"/>
              </a:rPr>
              <a:t>5.  Teklif formunu tek sayfa ve girişsiz yapın</a:t>
            </a:r>
            <a:endParaRPr lang="en-US" sz="1400" dirty="0"/>
          </a:p>
        </p:txBody>
      </p:sp>
      <p:sp>
        <p:nvSpPr>
          <p:cNvPr id="22" name="Text 20"/>
          <p:cNvSpPr txBox="1"/>
          <p:nvPr/>
        </p:nvSpPr>
        <p:spPr>
          <a:xfrm>
            <a:off x="6309360" y="4754880"/>
            <a:ext cx="4846320" cy="457200"/>
          </a:xfrm>
          <a:prstGeom prst="rect">
            <a:avLst/>
          </a:prstGeom>
          <a:noFill/>
          <a:ln/>
        </p:spPr>
        <p:txBody>
          <a:bodyPr wrap="square" lIns="0" tIns="0" rIns="0" bIns="0" rtlCol="0" anchor="ctr"/>
          <a:lstStyle/>
          <a:p>
            <a:pPr indent="0" marL="0">
              <a:buNone/>
            </a:pPr>
            <a:r>
              <a:rPr lang="en-US" sz="1400" dirty="0">
                <a:solidFill>
                  <a:srgbClr val="DDDDDD"/>
                </a:solidFill>
                <a:latin typeface="Arial" pitchFamily="34" charset="0"/>
                <a:ea typeface="Arial" pitchFamily="34" charset="-122"/>
                <a:cs typeface="Arial" pitchFamily="34" charset="-120"/>
              </a:rPr>
              <a:t>6.  Her değişiklikten sonra aracı tekrar çalıştırın</a:t>
            </a:r>
            <a:endParaRPr lang="en-US" sz="1400" dirty="0"/>
          </a:p>
        </p:txBody>
      </p:sp>
      <p:sp>
        <p:nvSpPr>
          <p:cNvPr id="23" name="Text 21"/>
          <p:cNvSpPr txBox="1"/>
          <p:nvPr/>
        </p:nvSpPr>
        <p:spPr>
          <a:xfrm>
            <a:off x="868680" y="5760720"/>
            <a:ext cx="10424160" cy="274320"/>
          </a:xfrm>
          <a:prstGeom prst="rect">
            <a:avLst/>
          </a:prstGeom>
          <a:noFill/>
          <a:ln/>
        </p:spPr>
        <p:txBody>
          <a:bodyPr wrap="square" lIns="0" tIns="0" rIns="0" bIns="0" rtlCol="0" anchor="ctr"/>
          <a:lstStyle/>
          <a:p>
            <a:pPr indent="0" marL="0">
              <a:buNone/>
            </a:pPr>
            <a:r>
              <a:rPr lang="en-US" sz="1000" dirty="0">
                <a:solidFill>
                  <a:srgbClr val="777777"/>
                </a:solidFill>
                <a:latin typeface="Arial" pitchFamily="34" charset="0"/>
                <a:ea typeface="Arial" pitchFamily="34" charset="-122"/>
                <a:cs typeface="Arial" pitchFamily="34" charset="-120"/>
              </a:rPr>
              <a:t>Ticari beyan: Webtures, kurucusu olduğum şirkettir. Araç ücretsizdir; puan bir satış ya da görünürlük garantisi değildir.</a:t>
            </a:r>
            <a:endParaRPr lang="en-US" sz="1000" dirty="0"/>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name="Slide 6">
    <p:bg>
      <p:bgPr>
        <a:solidFill>
          <a:srgbClr val="EFEFEF"/>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9A9A9A"/>
            </a:solidFill>
            <a:prstDash val="solid"/>
          </a:ln>
        </p:spPr>
      </p:sp>
      <p:sp>
        <p:nvSpPr>
          <p:cNvPr id="3" name="Shape 1"/>
          <p:cNvSpPr/>
          <p:nvPr/>
        </p:nvSpPr>
        <p:spPr>
          <a:xfrm>
            <a:off x="658368" y="6199632"/>
            <a:ext cx="10844784" cy="0"/>
          </a:xfrm>
          <a:prstGeom prst="line">
            <a:avLst/>
          </a:prstGeom>
          <a:noFill/>
          <a:ln w="9525">
            <a:solidFill>
              <a:srgbClr val="9A9A9A"/>
            </a:solidFill>
            <a:prstDash val="solid"/>
          </a:ln>
        </p:spPr>
      </p:sp>
      <p:sp>
        <p:nvSpPr>
          <p:cNvPr id="4" name="Shape 2"/>
          <p:cNvSpPr/>
          <p:nvPr/>
        </p:nvSpPr>
        <p:spPr>
          <a:xfrm>
            <a:off x="658368" y="457200"/>
            <a:ext cx="0" cy="402336"/>
          </a:xfrm>
          <a:prstGeom prst="line">
            <a:avLst/>
          </a:prstGeom>
          <a:noFill/>
          <a:ln w="9525">
            <a:solidFill>
              <a:srgbClr val="9A9A9A"/>
            </a:solidFill>
            <a:prstDash val="solid"/>
          </a:ln>
        </p:spPr>
      </p:sp>
      <p:sp>
        <p:nvSpPr>
          <p:cNvPr id="5" name="Shape 3"/>
          <p:cNvSpPr/>
          <p:nvPr/>
        </p:nvSpPr>
        <p:spPr>
          <a:xfrm>
            <a:off x="658368" y="5998464"/>
            <a:ext cx="0" cy="402336"/>
          </a:xfrm>
          <a:prstGeom prst="line">
            <a:avLst/>
          </a:prstGeom>
          <a:noFill/>
          <a:ln w="9525">
            <a:solidFill>
              <a:srgbClr val="9A9A9A"/>
            </a:solidFill>
            <a:prstDash val="solid"/>
          </a:ln>
        </p:spPr>
      </p:sp>
      <p:sp>
        <p:nvSpPr>
          <p:cNvPr id="6" name="Shape 4"/>
          <p:cNvSpPr/>
          <p:nvPr/>
        </p:nvSpPr>
        <p:spPr>
          <a:xfrm>
            <a:off x="11503152" y="457200"/>
            <a:ext cx="0" cy="402336"/>
          </a:xfrm>
          <a:prstGeom prst="line">
            <a:avLst/>
          </a:prstGeom>
          <a:noFill/>
          <a:ln w="9525">
            <a:solidFill>
              <a:srgbClr val="9A9A9A"/>
            </a:solidFill>
            <a:prstDash val="solid"/>
          </a:ln>
        </p:spPr>
      </p:sp>
      <p:sp>
        <p:nvSpPr>
          <p:cNvPr id="7" name="Shape 5"/>
          <p:cNvSpPr/>
          <p:nvPr/>
        </p:nvSpPr>
        <p:spPr>
          <a:xfrm>
            <a:off x="11503152" y="5998464"/>
            <a:ext cx="0" cy="402336"/>
          </a:xfrm>
          <a:prstGeom prst="line">
            <a:avLst/>
          </a:prstGeom>
          <a:noFill/>
          <a:ln w="9525">
            <a:solidFill>
              <a:srgbClr val="9A9A9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6B6B6B"/>
                </a:solidFill>
                <a:latin typeface="Arial" pitchFamily="34" charset="0"/>
                <a:ea typeface="Arial" pitchFamily="34" charset="-122"/>
                <a:cs typeface="Arial" pitchFamily="34" charset="-120"/>
              </a:rPr>
              <a:t>ADIM 8 VE 9</a:t>
            </a:r>
            <a:endParaRPr lang="en-US" sz="1100" dirty="0"/>
          </a:p>
        </p:txBody>
      </p:sp>
      <p:sp>
        <p:nvSpPr>
          <p:cNvPr id="9" name="Text 7"/>
          <p:cNvSpPr txBox="1"/>
          <p:nvPr/>
        </p:nvSpPr>
        <p:spPr>
          <a:xfrm>
            <a:off x="822960" y="1143000"/>
            <a:ext cx="10515600" cy="731520"/>
          </a:xfrm>
          <a:prstGeom prst="rect">
            <a:avLst/>
          </a:prstGeom>
          <a:noFill/>
          <a:ln/>
        </p:spPr>
        <p:txBody>
          <a:bodyPr wrap="square" lIns="0" tIns="0" rIns="0" bIns="0" rtlCol="0" anchor="ctr"/>
          <a:lstStyle/>
          <a:p>
            <a:pPr algn="ctr" indent="0" marL="0">
              <a:buNone/>
            </a:pPr>
            <a:r>
              <a:rPr lang="en-US" sz="3200" dirty="0">
                <a:solidFill>
                  <a:srgbClr val="111111"/>
                </a:solidFill>
                <a:latin typeface="Arial" pitchFamily="34" charset="0"/>
                <a:ea typeface="Arial" pitchFamily="34" charset="-122"/>
                <a:cs typeface="Arial" pitchFamily="34" charset="-120"/>
              </a:rPr>
              <a:t>Accio'da </a:t>
            </a:r>
            <a:pPr algn="ctr" indent="0" marL="0">
              <a:buNone/>
            </a:pPr>
            <a:r>
              <a:rPr lang="en-US" sz="3200" b="1" i="1" dirty="0">
                <a:solidFill>
                  <a:srgbClr val="6D4AE0"/>
                </a:solidFill>
                <a:latin typeface="Cambria" pitchFamily="34" charset="0"/>
                <a:ea typeface="Cambria" pitchFamily="34" charset="-122"/>
                <a:cs typeface="Cambria" pitchFamily="34" charset="-120"/>
              </a:rPr>
              <a:t>kendi alıcınız olun</a:t>
            </a:r>
            <a:endParaRPr lang="en-US" sz="3200" dirty="0"/>
          </a:p>
        </p:txBody>
      </p:sp>
      <p:sp>
        <p:nvSpPr>
          <p:cNvPr id="10" name="Shape 8"/>
          <p:cNvSpPr/>
          <p:nvPr/>
        </p:nvSpPr>
        <p:spPr>
          <a:xfrm>
            <a:off x="868680" y="1783080"/>
            <a:ext cx="2423160" cy="2468880"/>
          </a:xfrm>
          <a:prstGeom prst="roundRect">
            <a:avLst>
              <a:gd name="adj" fmla="val 1509"/>
            </a:avLst>
          </a:prstGeom>
          <a:solidFill>
            <a:srgbClr val="E4E4E4"/>
          </a:solidFill>
          <a:ln w="9525">
            <a:solidFill>
              <a:srgbClr val="C2C2C2"/>
            </a:solidFill>
            <a:prstDash val="solid"/>
          </a:ln>
        </p:spPr>
      </p:sp>
      <p:sp>
        <p:nvSpPr>
          <p:cNvPr id="11" name="Text 9"/>
          <p:cNvSpPr txBox="1"/>
          <p:nvPr/>
        </p:nvSpPr>
        <p:spPr>
          <a:xfrm>
            <a:off x="1051560" y="1874520"/>
            <a:ext cx="457200" cy="457200"/>
          </a:xfrm>
          <a:prstGeom prst="rect">
            <a:avLst/>
          </a:prstGeom>
          <a:noFill/>
          <a:ln/>
        </p:spPr>
        <p:txBody>
          <a:bodyPr wrap="square" lIns="0" tIns="0" rIns="0" bIns="0" rtlCol="0" anchor="ctr"/>
          <a:lstStyle/>
          <a:p>
            <a:pPr indent="0" marL="0">
              <a:buNone/>
            </a:pPr>
            <a:r>
              <a:rPr lang="en-US" sz="2200" b="1" i="1" dirty="0">
                <a:solidFill>
                  <a:srgbClr val="6D4AE0"/>
                </a:solidFill>
                <a:latin typeface="Cambria" pitchFamily="34" charset="0"/>
                <a:ea typeface="Cambria" pitchFamily="34" charset="-122"/>
                <a:cs typeface="Cambria" pitchFamily="34" charset="-120"/>
              </a:rPr>
              <a:t>1</a:t>
            </a:r>
            <a:endParaRPr lang="en-US" sz="2200" dirty="0"/>
          </a:p>
        </p:txBody>
      </p:sp>
      <p:sp>
        <p:nvSpPr>
          <p:cNvPr id="12" name="Text 10"/>
          <p:cNvSpPr txBox="1"/>
          <p:nvPr/>
        </p:nvSpPr>
        <p:spPr>
          <a:xfrm>
            <a:off x="1051560" y="2331720"/>
            <a:ext cx="2103120" cy="411480"/>
          </a:xfrm>
          <a:prstGeom prst="rect">
            <a:avLst/>
          </a:prstGeom>
          <a:noFill/>
          <a:ln/>
        </p:spPr>
        <p:txBody>
          <a:bodyPr wrap="square" lIns="0" tIns="0" rIns="0" bIns="0" rtlCol="0" anchor="ctr"/>
          <a:lstStyle/>
          <a:p>
            <a:pPr indent="0" marL="0">
              <a:buNone/>
            </a:pPr>
            <a:r>
              <a:rPr lang="en-US" sz="1700" b="1" i="1" dirty="0">
                <a:solidFill>
                  <a:srgbClr val="6D4AE0"/>
                </a:solidFill>
                <a:latin typeface="Cambria" pitchFamily="34" charset="0"/>
                <a:ea typeface="Cambria" pitchFamily="34" charset="-122"/>
                <a:cs typeface="Cambria" pitchFamily="34" charset="-120"/>
              </a:rPr>
              <a:t>Arayın</a:t>
            </a:r>
            <a:endParaRPr lang="en-US" sz="1700" dirty="0"/>
          </a:p>
        </p:txBody>
      </p:sp>
      <p:sp>
        <p:nvSpPr>
          <p:cNvPr id="13" name="Text 11"/>
          <p:cNvSpPr txBox="1"/>
          <p:nvPr/>
        </p:nvSpPr>
        <p:spPr>
          <a:xfrm>
            <a:off x="1051560" y="2788920"/>
            <a:ext cx="2103120" cy="1371600"/>
          </a:xfrm>
          <a:prstGeom prst="rect">
            <a:avLst/>
          </a:prstGeom>
          <a:noFill/>
          <a:ln/>
        </p:spPr>
        <p:txBody>
          <a:bodyPr wrap="square" lIns="0" tIns="0" rIns="0" bIns="0" rtlCol="0" anchor="t"/>
          <a:lstStyle/>
          <a:p>
            <a:pPr indent="0" marL="0">
              <a:buNone/>
            </a:pPr>
            <a:r>
              <a:rPr lang="en-US" sz="1350" dirty="0">
                <a:solidFill>
                  <a:srgbClr val="333333"/>
                </a:solidFill>
                <a:latin typeface="Arial" pitchFamily="34" charset="0"/>
                <a:ea typeface="Arial" pitchFamily="34" charset="-122"/>
                <a:cs typeface="Arial" pitchFamily="34" charset="-120"/>
              </a:rPr>
              <a:t>Kendi ürününüzü marka adı yazmadan alıcı gibi arayın. Listede çıkıyor musunuz?</a:t>
            </a:r>
            <a:endParaRPr lang="en-US" sz="1350" dirty="0"/>
          </a:p>
        </p:txBody>
      </p:sp>
      <p:sp>
        <p:nvSpPr>
          <p:cNvPr id="14" name="Shape 12"/>
          <p:cNvSpPr/>
          <p:nvPr/>
        </p:nvSpPr>
        <p:spPr>
          <a:xfrm>
            <a:off x="3520440" y="1783080"/>
            <a:ext cx="2423160" cy="2468880"/>
          </a:xfrm>
          <a:prstGeom prst="roundRect">
            <a:avLst>
              <a:gd name="adj" fmla="val 1509"/>
            </a:avLst>
          </a:prstGeom>
          <a:solidFill>
            <a:srgbClr val="E4E4E4"/>
          </a:solidFill>
          <a:ln w="9525">
            <a:solidFill>
              <a:srgbClr val="C2C2C2"/>
            </a:solidFill>
            <a:prstDash val="solid"/>
          </a:ln>
        </p:spPr>
      </p:sp>
      <p:sp>
        <p:nvSpPr>
          <p:cNvPr id="15" name="Text 13"/>
          <p:cNvSpPr txBox="1"/>
          <p:nvPr/>
        </p:nvSpPr>
        <p:spPr>
          <a:xfrm>
            <a:off x="3703320" y="1874520"/>
            <a:ext cx="457200" cy="457200"/>
          </a:xfrm>
          <a:prstGeom prst="rect">
            <a:avLst/>
          </a:prstGeom>
          <a:noFill/>
          <a:ln/>
        </p:spPr>
        <p:txBody>
          <a:bodyPr wrap="square" lIns="0" tIns="0" rIns="0" bIns="0" rtlCol="0" anchor="ctr"/>
          <a:lstStyle/>
          <a:p>
            <a:pPr indent="0" marL="0">
              <a:buNone/>
            </a:pPr>
            <a:r>
              <a:rPr lang="en-US" sz="2200" b="1" i="1" dirty="0">
                <a:solidFill>
                  <a:srgbClr val="6D4AE0"/>
                </a:solidFill>
                <a:latin typeface="Cambria" pitchFamily="34" charset="0"/>
                <a:ea typeface="Cambria" pitchFamily="34" charset="-122"/>
                <a:cs typeface="Cambria" pitchFamily="34" charset="-120"/>
              </a:rPr>
              <a:t>2</a:t>
            </a:r>
            <a:endParaRPr lang="en-US" sz="2200" dirty="0"/>
          </a:p>
        </p:txBody>
      </p:sp>
      <p:sp>
        <p:nvSpPr>
          <p:cNvPr id="16" name="Text 14"/>
          <p:cNvSpPr txBox="1"/>
          <p:nvPr/>
        </p:nvSpPr>
        <p:spPr>
          <a:xfrm>
            <a:off x="3703320" y="2331720"/>
            <a:ext cx="2103120" cy="411480"/>
          </a:xfrm>
          <a:prstGeom prst="rect">
            <a:avLst/>
          </a:prstGeom>
          <a:noFill/>
          <a:ln/>
        </p:spPr>
        <p:txBody>
          <a:bodyPr wrap="square" lIns="0" tIns="0" rIns="0" bIns="0" rtlCol="0" anchor="ctr"/>
          <a:lstStyle/>
          <a:p>
            <a:pPr indent="0" marL="0">
              <a:buNone/>
            </a:pPr>
            <a:r>
              <a:rPr lang="en-US" sz="1700" b="1" i="1" dirty="0">
                <a:solidFill>
                  <a:srgbClr val="6D4AE0"/>
                </a:solidFill>
                <a:latin typeface="Cambria" pitchFamily="34" charset="0"/>
                <a:ea typeface="Cambria" pitchFamily="34" charset="-122"/>
                <a:cs typeface="Cambria" pitchFamily="34" charset="-120"/>
              </a:rPr>
              <a:t>Teklif isteyin</a:t>
            </a:r>
            <a:endParaRPr lang="en-US" sz="1700" dirty="0"/>
          </a:p>
        </p:txBody>
      </p:sp>
      <p:sp>
        <p:nvSpPr>
          <p:cNvPr id="17" name="Text 15"/>
          <p:cNvSpPr txBox="1"/>
          <p:nvPr/>
        </p:nvSpPr>
        <p:spPr>
          <a:xfrm>
            <a:off x="3703320" y="2788920"/>
            <a:ext cx="2103120" cy="1371600"/>
          </a:xfrm>
          <a:prstGeom prst="rect">
            <a:avLst/>
          </a:prstGeom>
          <a:noFill/>
          <a:ln/>
        </p:spPr>
        <p:txBody>
          <a:bodyPr wrap="square" lIns="0" tIns="0" rIns="0" bIns="0" rtlCol="0" anchor="t"/>
          <a:lstStyle/>
          <a:p>
            <a:pPr indent="0" marL="0">
              <a:buNone/>
            </a:pPr>
            <a:r>
              <a:rPr lang="en-US" sz="1350" dirty="0">
                <a:solidFill>
                  <a:srgbClr val="333333"/>
                </a:solidFill>
                <a:latin typeface="Arial" pitchFamily="34" charset="0"/>
                <a:ea typeface="Arial" pitchFamily="34" charset="-122"/>
                <a:cs typeface="Arial" pitchFamily="34" charset="-120"/>
              </a:rPr>
              <a:t>Ajanla teklif talebi gönderin. Hangi bilgileri eksik buldu, ne sordu?</a:t>
            </a:r>
            <a:endParaRPr lang="en-US" sz="1350" dirty="0"/>
          </a:p>
        </p:txBody>
      </p:sp>
      <p:sp>
        <p:nvSpPr>
          <p:cNvPr id="18" name="Shape 16"/>
          <p:cNvSpPr/>
          <p:nvPr/>
        </p:nvSpPr>
        <p:spPr>
          <a:xfrm>
            <a:off x="6172200" y="1783080"/>
            <a:ext cx="2423160" cy="2468880"/>
          </a:xfrm>
          <a:prstGeom prst="roundRect">
            <a:avLst>
              <a:gd name="adj" fmla="val 1509"/>
            </a:avLst>
          </a:prstGeom>
          <a:solidFill>
            <a:srgbClr val="E4E4E4"/>
          </a:solidFill>
          <a:ln w="9525">
            <a:solidFill>
              <a:srgbClr val="C2C2C2"/>
            </a:solidFill>
            <a:prstDash val="solid"/>
          </a:ln>
        </p:spPr>
      </p:sp>
      <p:sp>
        <p:nvSpPr>
          <p:cNvPr id="19" name="Text 17"/>
          <p:cNvSpPr txBox="1"/>
          <p:nvPr/>
        </p:nvSpPr>
        <p:spPr>
          <a:xfrm>
            <a:off x="6355080" y="1874520"/>
            <a:ext cx="457200" cy="457200"/>
          </a:xfrm>
          <a:prstGeom prst="rect">
            <a:avLst/>
          </a:prstGeom>
          <a:noFill/>
          <a:ln/>
        </p:spPr>
        <p:txBody>
          <a:bodyPr wrap="square" lIns="0" tIns="0" rIns="0" bIns="0" rtlCol="0" anchor="ctr"/>
          <a:lstStyle/>
          <a:p>
            <a:pPr indent="0" marL="0">
              <a:buNone/>
            </a:pPr>
            <a:r>
              <a:rPr lang="en-US" sz="2200" b="1" i="1" dirty="0">
                <a:solidFill>
                  <a:srgbClr val="6D4AE0"/>
                </a:solidFill>
                <a:latin typeface="Cambria" pitchFamily="34" charset="0"/>
                <a:ea typeface="Cambria" pitchFamily="34" charset="-122"/>
                <a:cs typeface="Cambria" pitchFamily="34" charset="-120"/>
              </a:rPr>
              <a:t>3</a:t>
            </a:r>
            <a:endParaRPr lang="en-US" sz="2200" dirty="0"/>
          </a:p>
        </p:txBody>
      </p:sp>
      <p:sp>
        <p:nvSpPr>
          <p:cNvPr id="20" name="Text 18"/>
          <p:cNvSpPr txBox="1"/>
          <p:nvPr/>
        </p:nvSpPr>
        <p:spPr>
          <a:xfrm>
            <a:off x="6355080" y="2331720"/>
            <a:ext cx="2103120" cy="411480"/>
          </a:xfrm>
          <a:prstGeom prst="rect">
            <a:avLst/>
          </a:prstGeom>
          <a:noFill/>
          <a:ln/>
        </p:spPr>
        <p:txBody>
          <a:bodyPr wrap="square" lIns="0" tIns="0" rIns="0" bIns="0" rtlCol="0" anchor="ctr"/>
          <a:lstStyle/>
          <a:p>
            <a:pPr indent="0" marL="0">
              <a:buNone/>
            </a:pPr>
            <a:r>
              <a:rPr lang="en-US" sz="1700" b="1" i="1" dirty="0">
                <a:solidFill>
                  <a:srgbClr val="6D4AE0"/>
                </a:solidFill>
                <a:latin typeface="Cambria" pitchFamily="34" charset="0"/>
                <a:ea typeface="Cambria" pitchFamily="34" charset="-122"/>
                <a:cs typeface="Cambria" pitchFamily="34" charset="-120"/>
              </a:rPr>
              <a:t>Pazarlık yaptırın</a:t>
            </a:r>
            <a:endParaRPr lang="en-US" sz="1700" dirty="0"/>
          </a:p>
        </p:txBody>
      </p:sp>
      <p:sp>
        <p:nvSpPr>
          <p:cNvPr id="21" name="Text 19"/>
          <p:cNvSpPr txBox="1"/>
          <p:nvPr/>
        </p:nvSpPr>
        <p:spPr>
          <a:xfrm>
            <a:off x="6355080" y="2788920"/>
            <a:ext cx="2103120" cy="1371600"/>
          </a:xfrm>
          <a:prstGeom prst="rect">
            <a:avLst/>
          </a:prstGeom>
          <a:noFill/>
          <a:ln/>
        </p:spPr>
        <p:txBody>
          <a:bodyPr wrap="square" lIns="0" tIns="0" rIns="0" bIns="0" rtlCol="0" anchor="t"/>
          <a:lstStyle/>
          <a:p>
            <a:pPr indent="0" marL="0">
              <a:buNone/>
            </a:pPr>
            <a:r>
              <a:rPr lang="en-US" sz="1350" dirty="0">
                <a:solidFill>
                  <a:srgbClr val="333333"/>
                </a:solidFill>
                <a:latin typeface="Arial" pitchFamily="34" charset="0"/>
                <a:ea typeface="Arial" pitchFamily="34" charset="-122"/>
                <a:cs typeface="Arial" pitchFamily="34" charset="-120"/>
              </a:rPr>
              <a:t>Fiyat, minimum sipariş ve teslim süresi için ajanı pazarlığa sokun. Ekibiniz kaç saatte döndü?</a:t>
            </a:r>
            <a:endParaRPr lang="en-US" sz="1350" dirty="0"/>
          </a:p>
        </p:txBody>
      </p:sp>
      <p:sp>
        <p:nvSpPr>
          <p:cNvPr id="22" name="Shape 20"/>
          <p:cNvSpPr/>
          <p:nvPr/>
        </p:nvSpPr>
        <p:spPr>
          <a:xfrm>
            <a:off x="8823960" y="1783080"/>
            <a:ext cx="2423160" cy="2468880"/>
          </a:xfrm>
          <a:prstGeom prst="roundRect">
            <a:avLst>
              <a:gd name="adj" fmla="val 1509"/>
            </a:avLst>
          </a:prstGeom>
          <a:solidFill>
            <a:srgbClr val="E2DCF7"/>
          </a:solidFill>
          <a:ln w="9525">
            <a:solidFill>
              <a:srgbClr val="6D4AE0"/>
            </a:solidFill>
            <a:prstDash val="solid"/>
          </a:ln>
        </p:spPr>
      </p:sp>
      <p:sp>
        <p:nvSpPr>
          <p:cNvPr id="23" name="Text 21"/>
          <p:cNvSpPr txBox="1"/>
          <p:nvPr/>
        </p:nvSpPr>
        <p:spPr>
          <a:xfrm>
            <a:off x="9006840" y="1874520"/>
            <a:ext cx="457200" cy="457200"/>
          </a:xfrm>
          <a:prstGeom prst="rect">
            <a:avLst/>
          </a:prstGeom>
          <a:noFill/>
          <a:ln/>
        </p:spPr>
        <p:txBody>
          <a:bodyPr wrap="square" lIns="0" tIns="0" rIns="0" bIns="0" rtlCol="0" anchor="ctr"/>
          <a:lstStyle/>
          <a:p>
            <a:pPr indent="0" marL="0">
              <a:buNone/>
            </a:pPr>
            <a:r>
              <a:rPr lang="en-US" sz="2200" b="1" i="1" dirty="0">
                <a:solidFill>
                  <a:srgbClr val="6D4AE0"/>
                </a:solidFill>
                <a:latin typeface="Cambria" pitchFamily="34" charset="0"/>
                <a:ea typeface="Cambria" pitchFamily="34" charset="-122"/>
                <a:cs typeface="Cambria" pitchFamily="34" charset="-120"/>
              </a:rPr>
              <a:t>4</a:t>
            </a:r>
            <a:endParaRPr lang="en-US" sz="2200" dirty="0"/>
          </a:p>
        </p:txBody>
      </p:sp>
      <p:sp>
        <p:nvSpPr>
          <p:cNvPr id="24" name="Text 22"/>
          <p:cNvSpPr txBox="1"/>
          <p:nvPr/>
        </p:nvSpPr>
        <p:spPr>
          <a:xfrm>
            <a:off x="9006840" y="2331720"/>
            <a:ext cx="2103120" cy="411480"/>
          </a:xfrm>
          <a:prstGeom prst="rect">
            <a:avLst/>
          </a:prstGeom>
          <a:noFill/>
          <a:ln/>
        </p:spPr>
        <p:txBody>
          <a:bodyPr wrap="square" lIns="0" tIns="0" rIns="0" bIns="0" rtlCol="0" anchor="ctr"/>
          <a:lstStyle/>
          <a:p>
            <a:pPr indent="0" marL="0">
              <a:buNone/>
            </a:pPr>
            <a:r>
              <a:rPr lang="en-US" sz="1700" b="1" i="1" dirty="0">
                <a:solidFill>
                  <a:srgbClr val="6D4AE0"/>
                </a:solidFill>
                <a:latin typeface="Cambria" pitchFamily="34" charset="0"/>
                <a:ea typeface="Cambria" pitchFamily="34" charset="-122"/>
                <a:cs typeface="Cambria" pitchFamily="34" charset="-120"/>
              </a:rPr>
              <a:t>Siparişe kadar gidin</a:t>
            </a:r>
            <a:endParaRPr lang="en-US" sz="1700" dirty="0"/>
          </a:p>
        </p:txBody>
      </p:sp>
      <p:sp>
        <p:nvSpPr>
          <p:cNvPr id="25" name="Text 23"/>
          <p:cNvSpPr txBox="1"/>
          <p:nvPr/>
        </p:nvSpPr>
        <p:spPr>
          <a:xfrm>
            <a:off x="9006840" y="2788920"/>
            <a:ext cx="2103120" cy="1371600"/>
          </a:xfrm>
          <a:prstGeom prst="rect">
            <a:avLst/>
          </a:prstGeom>
          <a:noFill/>
          <a:ln/>
        </p:spPr>
        <p:txBody>
          <a:bodyPr wrap="square" lIns="0" tIns="0" rIns="0" bIns="0" rtlCol="0" anchor="t"/>
          <a:lstStyle/>
          <a:p>
            <a:pPr indent="0" marL="0">
              <a:buNone/>
            </a:pPr>
            <a:r>
              <a:rPr lang="en-US" sz="1350" dirty="0">
                <a:solidFill>
                  <a:srgbClr val="333333"/>
                </a:solidFill>
                <a:latin typeface="Arial" pitchFamily="34" charset="0"/>
                <a:ea typeface="Arial" pitchFamily="34" charset="-122"/>
                <a:cs typeface="Arial" pitchFamily="34" charset="-120"/>
              </a:rPr>
              <a:t>Ödeme onayına kadar ilerleyin ya da küçük bir test siparişi verin. Nerede takıldı?</a:t>
            </a:r>
            <a:endParaRPr lang="en-US" sz="1350" dirty="0"/>
          </a:p>
        </p:txBody>
      </p:sp>
      <p:sp>
        <p:nvSpPr>
          <p:cNvPr id="26" name="Shape 24"/>
          <p:cNvSpPr/>
          <p:nvPr/>
        </p:nvSpPr>
        <p:spPr>
          <a:xfrm>
            <a:off x="868680" y="4434840"/>
            <a:ext cx="5074920" cy="1143000"/>
          </a:xfrm>
          <a:prstGeom prst="roundRect">
            <a:avLst>
              <a:gd name="adj" fmla="val 3200"/>
            </a:avLst>
          </a:prstGeom>
          <a:solidFill>
            <a:srgbClr val="E4E4E4"/>
          </a:solidFill>
          <a:ln w="9525">
            <a:solidFill>
              <a:srgbClr val="C2C2C2"/>
            </a:solidFill>
            <a:prstDash val="solid"/>
          </a:ln>
        </p:spPr>
      </p:sp>
      <p:sp>
        <p:nvSpPr>
          <p:cNvPr id="27" name="Text 25"/>
          <p:cNvSpPr txBox="1"/>
          <p:nvPr/>
        </p:nvSpPr>
        <p:spPr>
          <a:xfrm>
            <a:off x="1097280" y="4544568"/>
            <a:ext cx="4572000" cy="256032"/>
          </a:xfrm>
          <a:prstGeom prst="rect">
            <a:avLst/>
          </a:prstGeom>
          <a:noFill/>
          <a:ln/>
        </p:spPr>
        <p:txBody>
          <a:bodyPr wrap="square" lIns="0" tIns="0" rIns="0" bIns="0" rtlCol="0" anchor="ctr"/>
          <a:lstStyle/>
          <a:p>
            <a:pPr indent="0" marL="0">
              <a:buNone/>
            </a:pPr>
            <a:r>
              <a:rPr lang="en-US" sz="1100" spc="240" kern="0" dirty="0">
                <a:solidFill>
                  <a:srgbClr val="777777"/>
                </a:solidFill>
                <a:latin typeface="Arial" pitchFamily="34" charset="0"/>
                <a:ea typeface="Arial" pitchFamily="34" charset="-122"/>
                <a:cs typeface="Arial" pitchFamily="34" charset="-120"/>
              </a:rPr>
              <a:t>HER SÜRTÜNMEYİ YAZIN</a:t>
            </a:r>
            <a:endParaRPr lang="en-US" sz="1100" dirty="0"/>
          </a:p>
        </p:txBody>
      </p:sp>
      <p:sp>
        <p:nvSpPr>
          <p:cNvPr id="28" name="Text 26"/>
          <p:cNvSpPr txBox="1"/>
          <p:nvPr/>
        </p:nvSpPr>
        <p:spPr>
          <a:xfrm>
            <a:off x="1097280" y="4818888"/>
            <a:ext cx="4663440" cy="685800"/>
          </a:xfrm>
          <a:prstGeom prst="rect">
            <a:avLst/>
          </a:prstGeom>
          <a:noFill/>
          <a:ln/>
        </p:spPr>
        <p:txBody>
          <a:bodyPr wrap="square" lIns="0" tIns="0" rIns="0" bIns="0" rtlCol="0" anchor="t"/>
          <a:lstStyle/>
          <a:p>
            <a:pPr indent="0" marL="0">
              <a:buNone/>
            </a:pPr>
            <a:r>
              <a:rPr lang="en-US" sz="1400" dirty="0">
                <a:solidFill>
                  <a:srgbClr val="333333"/>
                </a:solidFill>
                <a:latin typeface="Arial" pitchFamily="34" charset="0"/>
                <a:ea typeface="Arial" pitchFamily="34" charset="-122"/>
                <a:cs typeface="Arial" pitchFamily="34" charset="-120"/>
              </a:rPr>
              <a:t>Eksik bilgi, geç cevap, çalışmayan form, farklı fiyat. Her biri bir aksiyon olur.</a:t>
            </a:r>
            <a:endParaRPr lang="en-US" sz="1400" dirty="0"/>
          </a:p>
        </p:txBody>
      </p:sp>
      <p:sp>
        <p:nvSpPr>
          <p:cNvPr id="29" name="Shape 27"/>
          <p:cNvSpPr/>
          <p:nvPr/>
        </p:nvSpPr>
        <p:spPr>
          <a:xfrm>
            <a:off x="6217920" y="4434840"/>
            <a:ext cx="5074920" cy="1143000"/>
          </a:xfrm>
          <a:prstGeom prst="roundRect">
            <a:avLst>
              <a:gd name="adj" fmla="val 3200"/>
            </a:avLst>
          </a:prstGeom>
          <a:solidFill>
            <a:srgbClr val="E2DCF7"/>
          </a:solidFill>
          <a:ln w="9525">
            <a:solidFill>
              <a:srgbClr val="6D4AE0"/>
            </a:solidFill>
            <a:prstDash val="solid"/>
          </a:ln>
        </p:spPr>
      </p:sp>
      <p:sp>
        <p:nvSpPr>
          <p:cNvPr id="30" name="Text 28"/>
          <p:cNvSpPr txBox="1"/>
          <p:nvPr/>
        </p:nvSpPr>
        <p:spPr>
          <a:xfrm>
            <a:off x="6446520" y="4544568"/>
            <a:ext cx="4572000" cy="256032"/>
          </a:xfrm>
          <a:prstGeom prst="rect">
            <a:avLst/>
          </a:prstGeom>
          <a:noFill/>
          <a:ln/>
        </p:spPr>
        <p:txBody>
          <a:bodyPr wrap="square" lIns="0" tIns="0" rIns="0" bIns="0" rtlCol="0" anchor="ctr"/>
          <a:lstStyle/>
          <a:p>
            <a:pPr indent="0" marL="0">
              <a:buNone/>
            </a:pPr>
            <a:r>
              <a:rPr lang="en-US" sz="1100" spc="240" kern="0" dirty="0">
                <a:solidFill>
                  <a:srgbClr val="6D4AE0"/>
                </a:solidFill>
                <a:latin typeface="Arial" pitchFamily="34" charset="0"/>
                <a:ea typeface="Arial" pitchFamily="34" charset="-122"/>
                <a:cs typeface="Arial" pitchFamily="34" charset="-120"/>
              </a:rPr>
              <a:t>ADIM 9 · GEREKİRSE VİTRİN KURUN</a:t>
            </a:r>
            <a:endParaRPr lang="en-US" sz="1100" dirty="0"/>
          </a:p>
        </p:txBody>
      </p:sp>
      <p:sp>
        <p:nvSpPr>
          <p:cNvPr id="31" name="Text 29"/>
          <p:cNvSpPr txBox="1"/>
          <p:nvPr/>
        </p:nvSpPr>
        <p:spPr>
          <a:xfrm>
            <a:off x="6446520" y="4818888"/>
            <a:ext cx="4663440" cy="685800"/>
          </a:xfrm>
          <a:prstGeom prst="rect">
            <a:avLst/>
          </a:prstGeom>
          <a:noFill/>
          <a:ln/>
        </p:spPr>
        <p:txBody>
          <a:bodyPr wrap="square" lIns="0" tIns="0" rIns="0" bIns="0" rtlCol="0" anchor="t"/>
          <a:lstStyle/>
          <a:p>
            <a:pPr indent="0" marL="0">
              <a:buNone/>
            </a:pPr>
            <a:r>
              <a:rPr lang="en-US" sz="1400" dirty="0">
                <a:solidFill>
                  <a:srgbClr val="2A1C6B"/>
                </a:solidFill>
                <a:latin typeface="Arial" pitchFamily="34" charset="0"/>
                <a:ea typeface="Arial" pitchFamily="34" charset="-122"/>
                <a:cs typeface="Arial" pitchFamily="34" charset="-120"/>
              </a:rPr>
              <a:t>Siteniz yetersizse Accio Work'ün mağaza ajanlarıyla ürününüz için tek sayfalık bir vitrin kurun.</a:t>
            </a:r>
            <a:endParaRPr lang="en-US" sz="1400" dirty="0"/>
          </a:p>
        </p:txBody>
      </p:sp>
      <p:sp>
        <p:nvSpPr>
          <p:cNvPr id="32" name="Text 30"/>
          <p:cNvSpPr txBox="1"/>
          <p:nvPr/>
        </p:nvSpPr>
        <p:spPr>
          <a:xfrm>
            <a:off x="868680" y="5760720"/>
            <a:ext cx="10424160" cy="274320"/>
          </a:xfrm>
          <a:prstGeom prst="rect">
            <a:avLst/>
          </a:prstGeom>
          <a:noFill/>
          <a:ln/>
        </p:spPr>
        <p:txBody>
          <a:bodyPr wrap="square" lIns="0" tIns="0" rIns="0" bIns="0" rtlCol="0" anchor="ctr"/>
          <a:lstStyle/>
          <a:p>
            <a:pPr indent="0" marL="0">
              <a:buNone/>
            </a:pPr>
            <a:r>
              <a:rPr lang="en-US" sz="1000" dirty="0">
                <a:solidFill>
                  <a:srgbClr val="8E8E8E"/>
                </a:solidFill>
                <a:latin typeface="Arial" pitchFamily="34" charset="0"/>
                <a:ea typeface="Arial" pitchFamily="34" charset="-122"/>
                <a:cs typeface="Arial" pitchFamily="34" charset="-120"/>
              </a:rPr>
              <a:t>Accio Work özellikleri sağlayıcı beyanıdır. Test siparişinden önce ödeme ve iade koşullarını kontrol edin.</a:t>
            </a:r>
            <a:endParaRPr lang="en-US" sz="1000" dirty="0"/>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name="Slide 1">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3A3A3A"/>
            </a:solidFill>
            <a:prstDash val="solid"/>
          </a:ln>
        </p:spPr>
      </p:sp>
      <p:sp>
        <p:nvSpPr>
          <p:cNvPr id="3" name="Shape 1"/>
          <p:cNvSpPr/>
          <p:nvPr/>
        </p:nvSpPr>
        <p:spPr>
          <a:xfrm>
            <a:off x="658368" y="6199632"/>
            <a:ext cx="10844784" cy="0"/>
          </a:xfrm>
          <a:prstGeom prst="line">
            <a:avLst/>
          </a:prstGeom>
          <a:noFill/>
          <a:ln w="9525">
            <a:solidFill>
              <a:srgbClr val="3A3A3A"/>
            </a:solidFill>
            <a:prstDash val="solid"/>
          </a:ln>
        </p:spPr>
      </p:sp>
      <p:sp>
        <p:nvSpPr>
          <p:cNvPr id="4" name="Shape 2"/>
          <p:cNvSpPr/>
          <p:nvPr/>
        </p:nvSpPr>
        <p:spPr>
          <a:xfrm>
            <a:off x="658368" y="457200"/>
            <a:ext cx="0" cy="402336"/>
          </a:xfrm>
          <a:prstGeom prst="line">
            <a:avLst/>
          </a:prstGeom>
          <a:noFill/>
          <a:ln w="9525">
            <a:solidFill>
              <a:srgbClr val="3A3A3A"/>
            </a:solidFill>
            <a:prstDash val="solid"/>
          </a:ln>
        </p:spPr>
      </p:sp>
      <p:sp>
        <p:nvSpPr>
          <p:cNvPr id="5" name="Shape 3"/>
          <p:cNvSpPr/>
          <p:nvPr/>
        </p:nvSpPr>
        <p:spPr>
          <a:xfrm>
            <a:off x="658368" y="5998464"/>
            <a:ext cx="0" cy="402336"/>
          </a:xfrm>
          <a:prstGeom prst="line">
            <a:avLst/>
          </a:prstGeom>
          <a:noFill/>
          <a:ln w="9525">
            <a:solidFill>
              <a:srgbClr val="3A3A3A"/>
            </a:solidFill>
            <a:prstDash val="solid"/>
          </a:ln>
        </p:spPr>
      </p:sp>
      <p:sp>
        <p:nvSpPr>
          <p:cNvPr id="6" name="Shape 4"/>
          <p:cNvSpPr/>
          <p:nvPr/>
        </p:nvSpPr>
        <p:spPr>
          <a:xfrm>
            <a:off x="11503152" y="457200"/>
            <a:ext cx="0" cy="402336"/>
          </a:xfrm>
          <a:prstGeom prst="line">
            <a:avLst/>
          </a:prstGeom>
          <a:noFill/>
          <a:ln w="9525">
            <a:solidFill>
              <a:srgbClr val="3A3A3A"/>
            </a:solidFill>
            <a:prstDash val="solid"/>
          </a:ln>
        </p:spPr>
      </p:sp>
      <p:sp>
        <p:nvSpPr>
          <p:cNvPr id="7" name="Shape 5"/>
          <p:cNvSpPr/>
          <p:nvPr/>
        </p:nvSpPr>
        <p:spPr>
          <a:xfrm>
            <a:off x="11503152" y="5998464"/>
            <a:ext cx="0" cy="402336"/>
          </a:xfrm>
          <a:prstGeom prst="line">
            <a:avLst/>
          </a:prstGeom>
          <a:noFill/>
          <a:ln w="9525">
            <a:solidFill>
              <a:srgbClr val="3A3A3A"/>
            </a:solidFill>
            <a:prstDash val="solid"/>
          </a:ln>
        </p:spPr>
      </p:sp>
      <p:sp>
        <p:nvSpPr>
          <p:cNvPr id="8" name="Text 6"/>
          <p:cNvSpPr txBox="1"/>
          <p:nvPr/>
        </p:nvSpPr>
        <p:spPr>
          <a:xfrm>
            <a:off x="868680" y="1828800"/>
            <a:ext cx="10424160" cy="822960"/>
          </a:xfrm>
          <a:prstGeom prst="rect">
            <a:avLst/>
          </a:prstGeom>
          <a:noFill/>
          <a:ln/>
        </p:spPr>
        <p:txBody>
          <a:bodyPr wrap="square" lIns="0" tIns="0" rIns="0" bIns="0" rtlCol="0" anchor="ctr"/>
          <a:lstStyle/>
          <a:p>
            <a:pPr algn="ctr" indent="0" marL="0">
              <a:buNone/>
            </a:pPr>
            <a:r>
              <a:rPr lang="en-US" sz="4000" b="1" dirty="0">
                <a:solidFill>
                  <a:srgbClr val="FFFFFF"/>
                </a:solidFill>
                <a:latin typeface="Arial" pitchFamily="34" charset="0"/>
                <a:ea typeface="Arial" pitchFamily="34" charset="-122"/>
                <a:cs typeface="Arial" pitchFamily="34" charset="-120"/>
              </a:rPr>
              <a:t>Yapay zekâ en iyi firmayı değil,</a:t>
            </a:r>
            <a:endParaRPr lang="en-US" sz="4000" dirty="0"/>
          </a:p>
        </p:txBody>
      </p:sp>
      <p:sp>
        <p:nvSpPr>
          <p:cNvPr id="9" name="Text 7"/>
          <p:cNvSpPr txBox="1"/>
          <p:nvPr/>
        </p:nvSpPr>
        <p:spPr>
          <a:xfrm>
            <a:off x="868680" y="2651760"/>
            <a:ext cx="10424160" cy="868680"/>
          </a:xfrm>
          <a:prstGeom prst="rect">
            <a:avLst/>
          </a:prstGeom>
          <a:noFill/>
          <a:ln/>
        </p:spPr>
        <p:txBody>
          <a:bodyPr wrap="square" lIns="0" tIns="0" rIns="0" bIns="0" rtlCol="0" anchor="ctr"/>
          <a:lstStyle/>
          <a:p>
            <a:pPr algn="ctr" indent="0" marL="0">
              <a:buNone/>
            </a:pPr>
            <a:r>
              <a:rPr lang="en-US" sz="4200" b="1" i="1" dirty="0">
                <a:solidFill>
                  <a:srgbClr val="A78BFA"/>
                </a:solidFill>
                <a:latin typeface="Cambria" pitchFamily="34" charset="0"/>
                <a:ea typeface="Cambria" pitchFamily="34" charset="-122"/>
                <a:cs typeface="Cambria" pitchFamily="34" charset="-120"/>
              </a:rPr>
              <a:t>en iyi anlatılmış firmayı öneriyor.</a:t>
            </a:r>
            <a:endParaRPr lang="en-US" sz="4200" dirty="0"/>
          </a:p>
        </p:txBody>
      </p:sp>
      <p:sp>
        <p:nvSpPr>
          <p:cNvPr id="10" name="Shape 8"/>
          <p:cNvSpPr/>
          <p:nvPr/>
        </p:nvSpPr>
        <p:spPr>
          <a:xfrm>
            <a:off x="5394960" y="3977640"/>
            <a:ext cx="1371600" cy="0"/>
          </a:xfrm>
          <a:prstGeom prst="line">
            <a:avLst/>
          </a:prstGeom>
          <a:noFill/>
          <a:ln w="12700">
            <a:solidFill>
              <a:srgbClr val="3A3A3A"/>
            </a:solidFill>
            <a:prstDash val="solid"/>
          </a:ln>
        </p:spPr>
      </p:sp>
      <p:sp>
        <p:nvSpPr>
          <p:cNvPr id="11" name="Text 9"/>
          <p:cNvSpPr txBox="1"/>
          <p:nvPr/>
        </p:nvSpPr>
        <p:spPr>
          <a:xfrm>
            <a:off x="868680" y="4206240"/>
            <a:ext cx="10424160" cy="548640"/>
          </a:xfrm>
          <a:prstGeom prst="rect">
            <a:avLst/>
          </a:prstGeom>
          <a:noFill/>
          <a:ln/>
        </p:spPr>
        <p:txBody>
          <a:bodyPr wrap="square" lIns="0" tIns="0" rIns="0" bIns="0" rtlCol="0" anchor="ctr"/>
          <a:lstStyle/>
          <a:p>
            <a:pPr algn="ctr" indent="0" marL="0">
              <a:buNone/>
            </a:pPr>
            <a:r>
              <a:rPr lang="en-US" sz="1900" dirty="0">
                <a:solidFill>
                  <a:srgbClr val="AAAAAA"/>
                </a:solidFill>
                <a:latin typeface="Arial" pitchFamily="34" charset="0"/>
                <a:ea typeface="Arial" pitchFamily="34" charset="-122"/>
                <a:cs typeface="Arial" pitchFamily="34" charset="-120"/>
              </a:rPr>
              <a:t>Ürününüz zaten iyi. Şimdi onu makinenin anlayacağı dille anlatma sırası.</a:t>
            </a:r>
            <a:endParaRPr lang="en-US" sz="1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63</Slides>
  <Notes>63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63</vt:i4>
      </vt:variant>
    </vt:vector>
  </HeadingPairs>
  <TitlesOfParts>
    <vt:vector size="6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2026-09-28T13:46:15Z</dcterms:created>
  <dcterms:modified xsi:type="dcterms:W3CDTF">2026-09-28T13:46:15Z</dcterms:modified>
</cp:coreProperties>
</file>