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908292" y="527609"/>
            <a:ext cx="1645006" cy="188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60" spc="100" kern="0" dirty="0">
                <a:solidFill>
                  <a:srgbClr val="C4C4C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KONUŞMACI</a:t>
            </a:r>
            <a:endParaRPr lang="en-US" sz="860" dirty="0"/>
          </a:p>
        </p:txBody>
      </p:sp>
      <p:sp>
        <p:nvSpPr>
          <p:cNvPr id="3" name="Text 1"/>
          <p:cNvSpPr txBox="1"/>
          <p:nvPr/>
        </p:nvSpPr>
        <p:spPr>
          <a:xfrm>
            <a:off x="6280099" y="740664"/>
            <a:ext cx="2273198" cy="3136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3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Kaan Gülten</a:t>
            </a:r>
            <a:endParaRPr lang="en-US" sz="1730" dirty="0"/>
          </a:p>
        </p:txBody>
      </p:sp>
      <p:sp>
        <p:nvSpPr>
          <p:cNvPr id="4" name="Text 2"/>
          <p:cNvSpPr txBox="1"/>
          <p:nvPr/>
        </p:nvSpPr>
        <p:spPr>
          <a:xfrm>
            <a:off x="1933956" y="2088490"/>
            <a:ext cx="5275174" cy="5961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18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Yeni Dijital </a:t>
            </a:r>
            <a:pPr algn="ctr" indent="0" marL="0">
              <a:buNone/>
            </a:pPr>
            <a:r>
              <a:rPr lang="en-US" sz="5280" i="1" dirty="0">
                <a:solidFill>
                  <a:srgbClr val="9360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Müşteri</a:t>
            </a:r>
            <a:endParaRPr lang="en-US" sz="4180" dirty="0"/>
          </a:p>
        </p:txBody>
      </p:sp>
      <p:sp>
        <p:nvSpPr>
          <p:cNvPr id="5" name="Text 3"/>
          <p:cNvSpPr txBox="1"/>
          <p:nvPr/>
        </p:nvSpPr>
        <p:spPr>
          <a:xfrm>
            <a:off x="1745590" y="2967228"/>
            <a:ext cx="5651906" cy="282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B5B5B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Yapay zekâ ajanları pazarlamayı nasıl değiştiriyor?</a:t>
            </a:r>
            <a:endParaRPr lang="en-US" sz="1220" dirty="0"/>
          </a:p>
        </p:txBody>
      </p:sp>
      <p:sp>
        <p:nvSpPr>
          <p:cNvPr id="6" name="Text 4"/>
          <p:cNvSpPr txBox="1"/>
          <p:nvPr/>
        </p:nvSpPr>
        <p:spPr>
          <a:xfrm>
            <a:off x="577901" y="4490618"/>
            <a:ext cx="514807" cy="188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60" dirty="0">
                <a:solidFill>
                  <a:srgbClr val="9A9A9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Webtures</a:t>
            </a:r>
            <a:endParaRPr lang="en-US" sz="860" dirty="0"/>
          </a:p>
        </p:txBody>
      </p:sp>
      <p:sp>
        <p:nvSpPr>
          <p:cNvPr id="7" name="Text 5"/>
          <p:cNvSpPr txBox="1"/>
          <p:nvPr/>
        </p:nvSpPr>
        <p:spPr>
          <a:xfrm>
            <a:off x="1293876" y="4490618"/>
            <a:ext cx="439826" cy="188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60" dirty="0">
                <a:solidFill>
                  <a:srgbClr val="9A9A9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Brantial</a:t>
            </a:r>
            <a:endParaRPr lang="en-US" sz="860" dirty="0"/>
          </a:p>
        </p:txBody>
      </p:sp>
      <p:sp>
        <p:nvSpPr>
          <p:cNvPr id="8" name="Text 6"/>
          <p:cNvSpPr txBox="1"/>
          <p:nvPr/>
        </p:nvSpPr>
        <p:spPr>
          <a:xfrm>
            <a:off x="1896466" y="4490618"/>
            <a:ext cx="879653" cy="188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60" dirty="0">
                <a:solidFill>
                  <a:srgbClr val="9A9A9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Girişimci Kafası</a:t>
            </a:r>
            <a:endParaRPr lang="en-US" sz="86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6481" y="568757"/>
            <a:ext cx="7850124" cy="4709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5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Size değil,</a:t>
            </a:r>
            <a:pPr algn="ctr" indent="0" marL="0">
              <a:buNone/>
            </a:pPr>
            <a:r>
              <a:rPr lang="en-US" sz="245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sizden bahsedenlere güveniyorlar</a:t>
            </a:r>
            <a:endParaRPr lang="en-US" sz="2450" dirty="0"/>
          </a:p>
        </p:txBody>
      </p:sp>
      <p:sp>
        <p:nvSpPr>
          <p:cNvPr id="3" name="Text 1"/>
          <p:cNvSpPr txBox="1"/>
          <p:nvPr/>
        </p:nvSpPr>
        <p:spPr>
          <a:xfrm>
            <a:off x="628193" y="1453896"/>
            <a:ext cx="1821485" cy="3456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80" i="1" dirty="0">
                <a:solidFill>
                  <a:srgbClr val="2F2F2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Reddit ve LinkedIn</a:t>
            </a:r>
            <a:endParaRPr lang="en-US" sz="2080" dirty="0"/>
          </a:p>
        </p:txBody>
      </p:sp>
      <p:sp>
        <p:nvSpPr>
          <p:cNvPr id="4" name="Text 2"/>
          <p:cNvSpPr txBox="1"/>
          <p:nvPr/>
        </p:nvSpPr>
        <p:spPr>
          <a:xfrm>
            <a:off x="2543861" y="1500530"/>
            <a:ext cx="314005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10" dirty="0">
                <a:solidFill>
                  <a:srgbClr val="5C5C5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Yapay zekâların en çok kaynak gösterdiği iki site</a:t>
            </a:r>
            <a:endParaRPr lang="en-US" sz="1010" dirty="0"/>
          </a:p>
        </p:txBody>
      </p:sp>
      <p:sp>
        <p:nvSpPr>
          <p:cNvPr id="5" name="Text 3"/>
          <p:cNvSpPr txBox="1"/>
          <p:nvPr/>
        </p:nvSpPr>
        <p:spPr>
          <a:xfrm>
            <a:off x="628193" y="2327148"/>
            <a:ext cx="1821485" cy="3456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80" i="1" dirty="0">
                <a:solidFill>
                  <a:srgbClr val="2F2F2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YouTube</a:t>
            </a:r>
            <a:endParaRPr lang="en-US" sz="2080" dirty="0"/>
          </a:p>
        </p:txBody>
      </p:sp>
      <p:sp>
        <p:nvSpPr>
          <p:cNvPr id="6" name="Text 4"/>
          <p:cNvSpPr txBox="1"/>
          <p:nvPr/>
        </p:nvSpPr>
        <p:spPr>
          <a:xfrm>
            <a:off x="2543861" y="2373782"/>
            <a:ext cx="314005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10" dirty="0">
                <a:solidFill>
                  <a:srgbClr val="5C5C5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Google'ın bütün ürünlerinde ikinci sırada</a:t>
            </a:r>
            <a:endParaRPr lang="en-US" sz="1010" dirty="0"/>
          </a:p>
        </p:txBody>
      </p:sp>
      <p:sp>
        <p:nvSpPr>
          <p:cNvPr id="7" name="Text 5"/>
          <p:cNvSpPr txBox="1"/>
          <p:nvPr/>
        </p:nvSpPr>
        <p:spPr>
          <a:xfrm>
            <a:off x="628193" y="3218688"/>
            <a:ext cx="1821485" cy="3456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80" i="1" dirty="0">
                <a:solidFill>
                  <a:srgbClr val="2F2F2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Trustpilot ve G2</a:t>
            </a:r>
            <a:endParaRPr lang="en-US" sz="2080" dirty="0"/>
          </a:p>
        </p:txBody>
      </p:sp>
      <p:sp>
        <p:nvSpPr>
          <p:cNvPr id="8" name="Text 6"/>
          <p:cNvSpPr txBox="1"/>
          <p:nvPr/>
        </p:nvSpPr>
        <p:spPr>
          <a:xfrm>
            <a:off x="2543861" y="3265322"/>
            <a:ext cx="314005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10" dirty="0">
                <a:solidFill>
                  <a:srgbClr val="5C5C5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Yorum siteleri hiç bu kadar önemli olmamıştı</a:t>
            </a:r>
            <a:endParaRPr lang="en-US" sz="1010" dirty="0"/>
          </a:p>
        </p:txBody>
      </p:sp>
      <p:sp>
        <p:nvSpPr>
          <p:cNvPr id="9" name="Text 7"/>
          <p:cNvSpPr txBox="1"/>
          <p:nvPr/>
        </p:nvSpPr>
        <p:spPr>
          <a:xfrm>
            <a:off x="628193" y="4110228"/>
            <a:ext cx="1821485" cy="3456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80" i="1" dirty="0">
                <a:solidFill>
                  <a:srgbClr val="FFFF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Büyük gazeteler</a:t>
            </a:r>
            <a:endParaRPr lang="en-US" sz="2080" dirty="0"/>
          </a:p>
        </p:txBody>
      </p:sp>
      <p:sp>
        <p:nvSpPr>
          <p:cNvPr id="10" name="Text 8"/>
          <p:cNvSpPr txBox="1"/>
          <p:nvPr/>
        </p:nvSpPr>
        <p:spPr>
          <a:xfrm>
            <a:off x="2543861" y="4094683"/>
            <a:ext cx="3140050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580"/>
              </a:lnSpc>
              <a:buNone/>
            </a:pPr>
            <a:r>
              <a:rPr lang="en-US" sz="101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Bütün kaynakların yüzde 3'ünden azı.</a:t>
            </a:r>
            <a:endParaRPr lang="en-US" sz="1010" dirty="0"/>
          </a:p>
          <a:p>
            <a:pPr algn="l" indent="0" marL="0">
              <a:lnSpc>
                <a:spcPts val="1580"/>
              </a:lnSpc>
              <a:buNone/>
            </a:pPr>
            <a:r>
              <a:rPr lang="en-US" sz="101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Çünkü botları engelliyorlar.</a:t>
            </a:r>
            <a:endParaRPr lang="en-US" sz="1010" dirty="0"/>
          </a:p>
        </p:txBody>
      </p:sp>
      <p:sp>
        <p:nvSpPr>
          <p:cNvPr id="11" name="Text 9"/>
          <p:cNvSpPr txBox="1"/>
          <p:nvPr/>
        </p:nvSpPr>
        <p:spPr>
          <a:xfrm>
            <a:off x="6142025" y="1441094"/>
            <a:ext cx="23865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1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Kötü algı kartopu gibi büyüyor</a:t>
            </a:r>
            <a:endParaRPr lang="en-US" sz="1010" dirty="0"/>
          </a:p>
        </p:txBody>
      </p:sp>
      <p:sp>
        <p:nvSpPr>
          <p:cNvPr id="12" name="Text 10"/>
          <p:cNvSpPr txBox="1"/>
          <p:nvPr/>
        </p:nvSpPr>
        <p:spPr>
          <a:xfrm>
            <a:off x="6142025" y="1745590"/>
            <a:ext cx="2323490" cy="1821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10"/>
              </a:lnSpc>
              <a:buNone/>
            </a:pPr>
            <a:r>
              <a:rPr lang="en-US" sz="1010" dirty="0">
                <a:solidFill>
                  <a:srgbClr val="5C5C5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Birkaç olumsuz yorum yapay zekâya giriyor. Yapay zekâ “müşteri hizmetleri kötü” demeye başlıyor.</a:t>
            </a:r>
            <a:endParaRPr lang="en-US" sz="1010" dirty="0"/>
          </a:p>
          <a:p>
            <a:pPr algn="l" indent="0" marL="0">
              <a:lnSpc>
                <a:spcPts val="1510"/>
              </a:lnSpc>
              <a:buNone/>
            </a:pPr>
            <a:endParaRPr lang="en-US" sz="1010" dirty="0"/>
          </a:p>
          <a:p>
            <a:pPr algn="l" indent="0" marL="0">
              <a:lnSpc>
                <a:spcPts val="1510"/>
              </a:lnSpc>
              <a:buNone/>
            </a:pPr>
            <a:r>
              <a:rPr lang="en-US" sz="1010" dirty="0">
                <a:solidFill>
                  <a:srgbClr val="5C5C5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Bunu okuyan herkes aynı şeyi yazıyor. Yapay zekâ o yazıları tekrar okuyor.</a:t>
            </a:r>
            <a:endParaRPr lang="en-US" sz="1010" dirty="0"/>
          </a:p>
          <a:p>
            <a:pPr algn="l" indent="0" marL="0">
              <a:lnSpc>
                <a:spcPts val="1510"/>
              </a:lnSpc>
              <a:buNone/>
            </a:pPr>
            <a:endParaRPr lang="en-US" sz="1010" dirty="0"/>
          </a:p>
          <a:p>
            <a:pPr algn="l" indent="0" marL="0">
              <a:lnSpc>
                <a:spcPts val="1510"/>
              </a:lnSpc>
              <a:buNone/>
            </a:pPr>
            <a:r>
              <a:rPr lang="en-US" sz="1010" dirty="0">
                <a:solidFill>
                  <a:srgbClr val="5C5C5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Kızmak yerine, bu bilgiyi besleyen kaynağı bulup düzeltmek gerekiyor.</a:t>
            </a:r>
            <a:endParaRPr lang="en-US" sz="1010" dirty="0"/>
          </a:p>
        </p:txBody>
      </p:sp>
      <p:sp>
        <p:nvSpPr>
          <p:cNvPr id="13" name="Text 11"/>
          <p:cNvSpPr txBox="1"/>
          <p:nvPr/>
        </p:nvSpPr>
        <p:spPr>
          <a:xfrm>
            <a:off x="6142025" y="3969410"/>
            <a:ext cx="2323490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70"/>
              </a:lnSpc>
              <a:buNone/>
            </a:pPr>
            <a:r>
              <a:rPr lang="en-US" sz="790" b="1" dirty="0">
                <a:solidFill>
                  <a:srgbClr val="5C5C5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Bizim için anlamı:</a:t>
            </a:r>
            <a:pPr algn="l" indent="0" marL="0">
              <a:lnSpc>
                <a:spcPts val="1370"/>
              </a:lnSpc>
              <a:buNone/>
            </a:pPr>
            <a:r>
              <a:rPr lang="en-US" sz="790" dirty="0">
                <a:solidFill>
                  <a:srgbClr val="5C5C5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Sektörünüzün Almanca, Türkçe, İngilizce yayınında çıkmak, büyük bir gazetede çıkmaktan daha değerli. Fabrika müdürünüzün LinkedIn yazısı, kurumsal broşürden daha etkili.</a:t>
            </a:r>
            <a:endParaRPr lang="en-US" sz="79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745590" y="690372"/>
            <a:ext cx="5651906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8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Üç cümle, </a:t>
            </a:r>
            <a:pPr algn="ctr" indent="0" marL="0">
              <a:buNone/>
            </a:pPr>
            <a:r>
              <a:rPr lang="en-US" sz="3680" i="1" dirty="0">
                <a:solidFill>
                  <a:srgbClr val="FFFF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Üç değişim</a:t>
            </a:r>
            <a:endParaRPr lang="en-US" sz="2880" dirty="0"/>
          </a:p>
        </p:txBody>
      </p:sp>
      <p:sp>
        <p:nvSpPr>
          <p:cNvPr id="3" name="Text 1"/>
          <p:cNvSpPr txBox="1"/>
          <p:nvPr/>
        </p:nvSpPr>
        <p:spPr>
          <a:xfrm>
            <a:off x="659282" y="1856232"/>
            <a:ext cx="4081882" cy="282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4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Web sitesi artık o kadar </a:t>
            </a:r>
            <a:pPr algn="l" indent="0" marL="0">
              <a:buNone/>
            </a:pPr>
            <a:r>
              <a:rPr lang="en-US" sz="1440" b="1" dirty="0">
                <a:solidFill>
                  <a:srgbClr val="9360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önemli değil.</a:t>
            </a:r>
            <a:endParaRPr lang="en-US" sz="1440" dirty="0"/>
          </a:p>
        </p:txBody>
      </p:sp>
      <p:sp>
        <p:nvSpPr>
          <p:cNvPr id="4" name="Text 2"/>
          <p:cNvSpPr txBox="1"/>
          <p:nvPr/>
        </p:nvSpPr>
        <p:spPr>
          <a:xfrm>
            <a:off x="659282" y="2638044"/>
            <a:ext cx="4081882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44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Siz Google'da arar gibi arasanız da</a:t>
            </a:r>
            <a:endParaRPr lang="en-US" sz="1440" dirty="0"/>
          </a:p>
          <a:p>
            <a:pPr algn="l" indent="0" marL="0">
              <a:lnSpc>
                <a:spcPts val="2160"/>
              </a:lnSpc>
              <a:buNone/>
            </a:pPr>
            <a:r>
              <a:rPr lang="en-US" sz="144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yapay zekâ </a:t>
            </a:r>
            <a:pPr algn="l" indent="0" marL="0">
              <a:lnSpc>
                <a:spcPts val="2160"/>
              </a:lnSpc>
              <a:buNone/>
            </a:pPr>
            <a:r>
              <a:rPr lang="en-US" sz="1440" b="1" dirty="0">
                <a:solidFill>
                  <a:srgbClr val="9360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sizi tanıyarak</a:t>
            </a:r>
            <a:pPr algn="l" indent="0" marL="0">
              <a:lnSpc>
                <a:spcPts val="2160"/>
              </a:lnSpc>
              <a:buNone/>
            </a:pPr>
            <a:r>
              <a:rPr lang="en-US" sz="144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arıyor.</a:t>
            </a:r>
            <a:endParaRPr lang="en-US" sz="1440" dirty="0"/>
          </a:p>
        </p:txBody>
      </p:sp>
      <p:sp>
        <p:nvSpPr>
          <p:cNvPr id="5" name="Text 3"/>
          <p:cNvSpPr txBox="1"/>
          <p:nvPr/>
        </p:nvSpPr>
        <p:spPr>
          <a:xfrm>
            <a:off x="659282" y="3626510"/>
            <a:ext cx="4081882" cy="282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4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Yorumları </a:t>
            </a:r>
            <a:pPr algn="l" indent="0" marL="0">
              <a:buNone/>
            </a:pPr>
            <a:r>
              <a:rPr lang="en-US" sz="1440" b="1" dirty="0">
                <a:solidFill>
                  <a:srgbClr val="9360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kişiselleştirerek</a:t>
            </a:r>
            <a:pPr algn="l" indent="0" marL="0">
              <a:buNone/>
            </a:pPr>
            <a:r>
              <a:rPr lang="en-US" sz="144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alın.</a:t>
            </a:r>
            <a:endParaRPr lang="en-US" sz="1440" dirty="0"/>
          </a:p>
        </p:txBody>
      </p:sp>
      <p:sp>
        <p:nvSpPr>
          <p:cNvPr id="6" name="Text 4"/>
          <p:cNvSpPr txBox="1"/>
          <p:nvPr/>
        </p:nvSpPr>
        <p:spPr>
          <a:xfrm>
            <a:off x="5244084" y="1758391"/>
            <a:ext cx="3359506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860" dirty="0">
                <a:solidFill>
                  <a:srgbClr val="C8C8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Önemli olan iletişim ve pazarlama. Site vitrin olmaktan çıktı, ajanın okuduğu bir bilgi kaynağına dönüştü.</a:t>
            </a:r>
            <a:endParaRPr lang="en-US" sz="860" dirty="0"/>
          </a:p>
        </p:txBody>
      </p:sp>
      <p:sp>
        <p:nvSpPr>
          <p:cNvPr id="7" name="Text 5"/>
          <p:cNvSpPr txBox="1"/>
          <p:nvPr/>
        </p:nvSpPr>
        <p:spPr>
          <a:xfrm>
            <a:off x="5244084" y="2750515"/>
            <a:ext cx="3359506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860" dirty="0">
                <a:solidFill>
                  <a:srgbClr val="C8C8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Aynı soru iki kişiye iki farklı cevap veriyor. Eskiden hedef herkes için birinci sıraydı. Artık hedef, o alıcı için doğru tedarikçi olmak.</a:t>
            </a:r>
            <a:endParaRPr lang="en-US" sz="860" dirty="0"/>
          </a:p>
        </p:txBody>
      </p:sp>
      <p:sp>
        <p:nvSpPr>
          <p:cNvPr id="8" name="Text 6"/>
          <p:cNvSpPr txBox="1"/>
          <p:nvPr/>
        </p:nvSpPr>
        <p:spPr>
          <a:xfrm>
            <a:off x="5244084" y="3529584"/>
            <a:ext cx="3359506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860" dirty="0">
                <a:solidFill>
                  <a:srgbClr val="C8C8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Geleceğin en iyi cirosunu bu sağlayacak. Çünkü kişiselleştirilmiş veri sınırlı ve bunu yapanlar kazanacak.</a:t>
            </a:r>
            <a:endParaRPr lang="en-US" sz="860" dirty="0"/>
          </a:p>
        </p:txBody>
      </p:sp>
      <p:sp>
        <p:nvSpPr>
          <p:cNvPr id="9" name="Text 7"/>
          <p:cNvSpPr txBox="1"/>
          <p:nvPr/>
        </p:nvSpPr>
        <p:spPr>
          <a:xfrm>
            <a:off x="1431950" y="4270248"/>
            <a:ext cx="6280099" cy="188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9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“Kaliteli firma” diyen referans işe yaramaz.</a:t>
            </a:r>
            <a:endParaRPr lang="en-US" sz="790" dirty="0"/>
          </a:p>
        </p:txBody>
      </p:sp>
      <p:sp>
        <p:nvSpPr>
          <p:cNvPr id="10" name="Text 8"/>
          <p:cNvSpPr txBox="1"/>
          <p:nvPr/>
        </p:nvSpPr>
        <p:spPr>
          <a:xfrm>
            <a:off x="1118311" y="4440326"/>
            <a:ext cx="6908292" cy="188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90" dirty="0">
                <a:solidFill>
                  <a:srgbClr val="D0D0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“Otomotiv yan sanayi için haftada 20 bin parça, sıfır hata, üç yıldır Almanya'ya teslim” diyen referans işe yarar.</a:t>
            </a:r>
            <a:endParaRPr lang="en-US" sz="79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6481" y="549554"/>
            <a:ext cx="7850124" cy="4709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5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Ölü internet teorisi,</a:t>
            </a:r>
            <a:pPr algn="ctr" indent="0" marL="0">
              <a:buNone/>
            </a:pPr>
            <a:r>
              <a:rPr lang="en-US" sz="245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canlı internete dönebilir</a:t>
            </a:r>
            <a:endParaRPr lang="en-US" sz="2450" dirty="0"/>
          </a:p>
        </p:txBody>
      </p:sp>
      <p:sp>
        <p:nvSpPr>
          <p:cNvPr id="3" name="Text 1"/>
          <p:cNvSpPr txBox="1"/>
          <p:nvPr/>
        </p:nvSpPr>
        <p:spPr>
          <a:xfrm>
            <a:off x="690372" y="1789481"/>
            <a:ext cx="4961534" cy="12563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440" b="1" dirty="0">
                <a:solidFill>
                  <a:srgbClr val="9360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“Yapay zekâ platformları kendi içlerinde bir sosyal ağ kurup güncel kaynağı kendileri üretmeye başladığı anda, yapay zekâyla içerik üretimi sekteye uğrar. Bence kırılma tam burada olacak.”</a:t>
            </a:r>
            <a:endParaRPr lang="en-US" sz="1440" dirty="0"/>
          </a:p>
        </p:txBody>
      </p:sp>
      <p:sp>
        <p:nvSpPr>
          <p:cNvPr id="4" name="Text 2"/>
          <p:cNvSpPr txBox="1"/>
          <p:nvPr/>
        </p:nvSpPr>
        <p:spPr>
          <a:xfrm>
            <a:off x="766267" y="3422599"/>
            <a:ext cx="4835347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80"/>
              </a:lnSpc>
              <a:buNone/>
            </a:pPr>
            <a:r>
              <a:rPr lang="en-US" sz="900" b="1" dirty="0">
                <a:solidFill>
                  <a:srgbClr val="8A8A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Bizim için sonucu:</a:t>
            </a:r>
            <a:pPr algn="l" indent="0" marL="0">
              <a:lnSpc>
                <a:spcPts val="1580"/>
              </a:lnSpc>
              <a:buNone/>
            </a:pPr>
            <a:r>
              <a:rPr lang="en-US" sz="900" dirty="0">
                <a:solidFill>
                  <a:srgbClr val="8A8A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Fabrikadan, üretimden ve gerçek müşteriden gelen içerik giderek daha değerli olacak. Kimse sizin üretim hattınızı yapay zekâyla uyduramaz.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6142025" y="1912010"/>
            <a:ext cx="23865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7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İkinci görüşüm: süper uygulama</a:t>
            </a:r>
            <a:endParaRPr lang="en-US" sz="970" dirty="0"/>
          </a:p>
        </p:txBody>
      </p:sp>
      <p:sp>
        <p:nvSpPr>
          <p:cNvPr id="6" name="Text 4"/>
          <p:cNvSpPr txBox="1"/>
          <p:nvPr/>
        </p:nvSpPr>
        <p:spPr>
          <a:xfrm>
            <a:off x="6142025" y="2216506"/>
            <a:ext cx="2323490" cy="1821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10"/>
              </a:lnSpc>
              <a:buNone/>
            </a:pPr>
            <a:r>
              <a:rPr lang="en-US" sz="970" dirty="0">
                <a:solidFill>
                  <a:srgbClr val="5C5C5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“Tarayıcı, ajanlarla birlikte tarih olabilir. Belki kişisel bilgisayarlar da.”</a:t>
            </a:r>
            <a:endParaRPr lang="en-US" sz="970" dirty="0"/>
          </a:p>
          <a:p>
            <a:pPr algn="l" indent="0" marL="0">
              <a:lnSpc>
                <a:spcPts val="1510"/>
              </a:lnSpc>
              <a:buNone/>
            </a:pPr>
            <a:endParaRPr lang="en-US" sz="970" dirty="0"/>
          </a:p>
          <a:p>
            <a:pPr algn="l" indent="0" marL="0">
              <a:lnSpc>
                <a:spcPts val="1510"/>
              </a:lnSpc>
              <a:buNone/>
            </a:pPr>
            <a:r>
              <a:rPr lang="en-US" sz="970" dirty="0">
                <a:solidFill>
                  <a:srgbClr val="5C5C5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Microsoft Build 2026: sohbet, iş ve kod tek uygulamada birleşiyor. Ajanlar için tasarlanmış yeni cihazlar geliyor.</a:t>
            </a:r>
            <a:endParaRPr lang="en-US" sz="970" dirty="0"/>
          </a:p>
          <a:p>
            <a:pPr algn="l" indent="0" marL="0">
              <a:lnSpc>
                <a:spcPts val="1510"/>
              </a:lnSpc>
              <a:buNone/>
            </a:pPr>
            <a:endParaRPr lang="en-US" sz="970" dirty="0"/>
          </a:p>
          <a:p>
            <a:pPr algn="l" indent="0" marL="0">
              <a:lnSpc>
                <a:spcPts val="1510"/>
              </a:lnSpc>
              <a:buNone/>
            </a:pPr>
            <a:r>
              <a:rPr lang="en-US" sz="970" dirty="0">
                <a:solidFill>
                  <a:srgbClr val="5C5C5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Amazon, rakip bir ajanı sitesinden kovdu. Tarayıcı savaşı başladı.</a:t>
            </a:r>
            <a:endParaRPr lang="en-US" sz="97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118311" y="549554"/>
            <a:ext cx="6908292" cy="4709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50" b="1" dirty="0">
                <a:solidFill>
                  <a:srgbClr val="9360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Ajan,</a:t>
            </a:r>
            <a:pPr algn="ctr" indent="0" marL="0">
              <a:buNone/>
            </a:pPr>
            <a:r>
              <a:rPr lang="en-US" sz="24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fuar standının büyüklüğüne bakmıyor</a:t>
            </a:r>
            <a:endParaRPr lang="en-US" sz="2450" dirty="0"/>
          </a:p>
        </p:txBody>
      </p:sp>
      <p:sp>
        <p:nvSpPr>
          <p:cNvPr id="3" name="Text 1"/>
          <p:cNvSpPr txBox="1"/>
          <p:nvPr/>
        </p:nvSpPr>
        <p:spPr>
          <a:xfrm>
            <a:off x="753466" y="1400861"/>
            <a:ext cx="2198218" cy="3136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8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Eşit şartlar</a:t>
            </a:r>
            <a:endParaRPr lang="en-US" sz="1580" dirty="0"/>
          </a:p>
        </p:txBody>
      </p:sp>
      <p:sp>
        <p:nvSpPr>
          <p:cNvPr id="4" name="Text 2"/>
          <p:cNvSpPr txBox="1"/>
          <p:nvPr/>
        </p:nvSpPr>
        <p:spPr>
          <a:xfrm>
            <a:off x="753466" y="1839773"/>
            <a:ext cx="2229307" cy="9418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010" dirty="0">
                <a:solidFill>
                  <a:srgbClr val="D8D8D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Ajan ülkeye, binaya ya da reklam bütçesine bakmıyor. Verinin ne kadar net olduğuna bakıyor. Bursa'daki firma, doğru veriyle İtalya'daki rakibinin önüne geçebilir.</a:t>
            </a:r>
            <a:endParaRPr lang="en-US" sz="1010" dirty="0"/>
          </a:p>
        </p:txBody>
      </p:sp>
      <p:sp>
        <p:nvSpPr>
          <p:cNvPr id="5" name="Text 3"/>
          <p:cNvSpPr txBox="1"/>
          <p:nvPr/>
        </p:nvSpPr>
        <p:spPr>
          <a:xfrm>
            <a:off x="3503981" y="1400861"/>
            <a:ext cx="2198218" cy="3136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8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Yerel üretim dalgası</a:t>
            </a:r>
            <a:endParaRPr lang="en-US" sz="1580" dirty="0"/>
          </a:p>
        </p:txBody>
      </p:sp>
      <p:sp>
        <p:nvSpPr>
          <p:cNvPr id="6" name="Text 4"/>
          <p:cNvSpPr txBox="1"/>
          <p:nvPr/>
        </p:nvSpPr>
        <p:spPr>
          <a:xfrm>
            <a:off x="3503981" y="1839773"/>
            <a:ext cx="2229307" cy="9418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010" dirty="0">
                <a:solidFill>
                  <a:srgbClr val="D8D8D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Dünya, merkezi ve büyük partili üretimden yerel ve talebe göre üretime geçiyor. 2027'de siparişlerin yüzde 70'i 100 adedin altında olacak.</a:t>
            </a:r>
            <a:endParaRPr lang="en-US" sz="1010" dirty="0"/>
          </a:p>
        </p:txBody>
      </p:sp>
      <p:sp>
        <p:nvSpPr>
          <p:cNvPr id="7" name="Text 5"/>
          <p:cNvSpPr txBox="1"/>
          <p:nvPr/>
        </p:nvSpPr>
        <p:spPr>
          <a:xfrm>
            <a:off x="6299302" y="1400861"/>
            <a:ext cx="2198218" cy="3136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8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Dil avantajı</a:t>
            </a:r>
            <a:endParaRPr lang="en-US" sz="1580" dirty="0"/>
          </a:p>
        </p:txBody>
      </p:sp>
      <p:sp>
        <p:nvSpPr>
          <p:cNvPr id="8" name="Text 6"/>
          <p:cNvSpPr txBox="1"/>
          <p:nvPr/>
        </p:nvSpPr>
        <p:spPr>
          <a:xfrm>
            <a:off x="6299302" y="1839773"/>
            <a:ext cx="2229307" cy="9418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010" dirty="0">
                <a:solidFill>
                  <a:srgbClr val="D8D8D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Yapay zekâların İngilizce dışındaki dillerde bilgisi zayıf. Almanca, İtalyanca ve Arapça içerik üreten Türk firması o dillerde neredeyse rakipsiz.</a:t>
            </a:r>
            <a:endParaRPr lang="en-US" sz="1010" dirty="0"/>
          </a:p>
        </p:txBody>
      </p:sp>
      <p:sp>
        <p:nvSpPr>
          <p:cNvPr id="9" name="Text 7"/>
          <p:cNvSpPr txBox="1"/>
          <p:nvPr/>
        </p:nvSpPr>
        <p:spPr>
          <a:xfrm>
            <a:off x="2499970" y="2876702"/>
            <a:ext cx="4144975" cy="2258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6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Ama önce şu bilgilerin ajanın okuyabileceği hale gelmesi gerekiyor:</a:t>
            </a:r>
            <a:endParaRPr lang="en-US" sz="860" dirty="0"/>
          </a:p>
        </p:txBody>
      </p:sp>
      <p:sp>
        <p:nvSpPr>
          <p:cNvPr id="10" name="Text 8"/>
          <p:cNvSpPr txBox="1"/>
          <p:nvPr/>
        </p:nvSpPr>
        <p:spPr>
          <a:xfrm>
            <a:off x="753466" y="3441802"/>
            <a:ext cx="1883664" cy="3136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80" b="1" spc="100" kern="0" dirty="0">
                <a:solidFill>
                  <a:srgbClr val="9360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FİRMA</a:t>
            </a:r>
            <a:endParaRPr lang="en-US" sz="1580" dirty="0"/>
          </a:p>
        </p:txBody>
      </p:sp>
      <p:sp>
        <p:nvSpPr>
          <p:cNvPr id="11" name="Text 9"/>
          <p:cNvSpPr txBox="1"/>
          <p:nvPr/>
        </p:nvSpPr>
        <p:spPr>
          <a:xfrm>
            <a:off x="753466" y="3799332"/>
            <a:ext cx="2229307" cy="6281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10"/>
              </a:lnSpc>
              <a:buNone/>
            </a:pPr>
            <a:r>
              <a:rPr lang="en-US" sz="1010" dirty="0">
                <a:solidFill>
                  <a:srgbClr val="D8D8D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Kuruluş yılı, kapasite, sertifikalar, ihracat yapılan ülkeler, referans sektörler</a:t>
            </a:r>
            <a:endParaRPr lang="en-US" sz="1010" dirty="0"/>
          </a:p>
        </p:txBody>
      </p:sp>
      <p:sp>
        <p:nvSpPr>
          <p:cNvPr id="12" name="Text 10"/>
          <p:cNvSpPr txBox="1"/>
          <p:nvPr/>
        </p:nvSpPr>
        <p:spPr>
          <a:xfrm>
            <a:off x="3535985" y="3441802"/>
            <a:ext cx="1883664" cy="3136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80" b="1" spc="100" kern="0" dirty="0">
                <a:solidFill>
                  <a:srgbClr val="9360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ÜRÜN</a:t>
            </a:r>
            <a:endParaRPr lang="en-US" sz="1580" dirty="0"/>
          </a:p>
        </p:txBody>
      </p:sp>
      <p:sp>
        <p:nvSpPr>
          <p:cNvPr id="13" name="Text 11"/>
          <p:cNvSpPr txBox="1"/>
          <p:nvPr/>
        </p:nvSpPr>
        <p:spPr>
          <a:xfrm>
            <a:off x="3535985" y="3799332"/>
            <a:ext cx="2229307" cy="6281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10"/>
              </a:lnSpc>
              <a:buNone/>
            </a:pPr>
            <a:r>
              <a:rPr lang="en-US" sz="1010" dirty="0">
                <a:solidFill>
                  <a:srgbClr val="D8D8D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Teknik özellik, minimum sipariş, teslim süresi, vade, fiyat aralığı ve güncel stok</a:t>
            </a:r>
            <a:endParaRPr lang="en-US" sz="1010" dirty="0"/>
          </a:p>
        </p:txBody>
      </p:sp>
      <p:sp>
        <p:nvSpPr>
          <p:cNvPr id="14" name="Text 12"/>
          <p:cNvSpPr txBox="1"/>
          <p:nvPr/>
        </p:nvSpPr>
        <p:spPr>
          <a:xfrm>
            <a:off x="6299302" y="3441802"/>
            <a:ext cx="1883664" cy="3136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80" b="1" spc="100" kern="0" dirty="0">
                <a:solidFill>
                  <a:srgbClr val="9360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KANIT</a:t>
            </a:r>
            <a:endParaRPr lang="en-US" sz="1580" dirty="0"/>
          </a:p>
        </p:txBody>
      </p:sp>
      <p:sp>
        <p:nvSpPr>
          <p:cNvPr id="15" name="Text 13"/>
          <p:cNvSpPr txBox="1"/>
          <p:nvPr/>
        </p:nvSpPr>
        <p:spPr>
          <a:xfrm>
            <a:off x="6299302" y="3799332"/>
            <a:ext cx="2229307" cy="6281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10"/>
              </a:lnSpc>
              <a:buNone/>
            </a:pPr>
            <a:r>
              <a:rPr lang="en-US" sz="1010" dirty="0">
                <a:solidFill>
                  <a:srgbClr val="D8D8D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İngilizce ve Almanca yorumlar, denetim raporu, fabrika turu, yönetici yazıları</a:t>
            </a:r>
            <a:endParaRPr lang="en-US" sz="101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2373782" y="565099"/>
            <a:ext cx="4396435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6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Ürün açıklaması nasıl olmalı?</a:t>
            </a:r>
            <a:endParaRPr lang="en-US" sz="2160" dirty="0"/>
          </a:p>
        </p:txBody>
      </p:sp>
      <p:sp>
        <p:nvSpPr>
          <p:cNvPr id="3" name="Text 1"/>
          <p:cNvSpPr txBox="1"/>
          <p:nvPr/>
        </p:nvSpPr>
        <p:spPr>
          <a:xfrm>
            <a:off x="628193" y="1324966"/>
            <a:ext cx="1256386" cy="188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60" b="1" spc="300" kern="0" dirty="0">
                <a:solidFill>
                  <a:srgbClr val="8A8A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BİLGİ</a:t>
            </a:r>
            <a:endParaRPr lang="en-US" sz="860" dirty="0"/>
          </a:p>
        </p:txBody>
      </p:sp>
      <p:sp>
        <p:nvSpPr>
          <p:cNvPr id="4" name="Text 2"/>
          <p:cNvSpPr txBox="1"/>
          <p:nvPr/>
        </p:nvSpPr>
        <p:spPr>
          <a:xfrm>
            <a:off x="2870302" y="1324966"/>
            <a:ext cx="2198218" cy="188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60" b="1" spc="300" kern="0" dirty="0">
                <a:solidFill>
                  <a:srgbClr val="8A8A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BUGÜN SİTEDE YAZAN</a:t>
            </a:r>
            <a:endParaRPr lang="en-US" sz="860" dirty="0"/>
          </a:p>
        </p:txBody>
      </p:sp>
      <p:sp>
        <p:nvSpPr>
          <p:cNvPr id="5" name="Text 3"/>
          <p:cNvSpPr txBox="1"/>
          <p:nvPr/>
        </p:nvSpPr>
        <p:spPr>
          <a:xfrm>
            <a:off x="6154826" y="1324966"/>
            <a:ext cx="2386584" cy="188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60" b="1" spc="300" kern="0" dirty="0">
                <a:solidFill>
                  <a:srgbClr val="8A8A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AJANIN GÖRMEK İSTEDİĞİ</a:t>
            </a:r>
            <a:endParaRPr lang="en-US" sz="860" dirty="0"/>
          </a:p>
        </p:txBody>
      </p:sp>
      <p:sp>
        <p:nvSpPr>
          <p:cNvPr id="6" name="Text 4"/>
          <p:cNvSpPr txBox="1"/>
          <p:nvPr/>
        </p:nvSpPr>
        <p:spPr>
          <a:xfrm>
            <a:off x="628193" y="1758391"/>
            <a:ext cx="1506931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4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Ürün bilgisi</a:t>
            </a:r>
            <a:endParaRPr lang="en-US" sz="940" dirty="0"/>
          </a:p>
        </p:txBody>
      </p:sp>
      <p:sp>
        <p:nvSpPr>
          <p:cNvPr id="7" name="Text 5"/>
          <p:cNvSpPr txBox="1"/>
          <p:nvPr/>
        </p:nvSpPr>
        <p:spPr>
          <a:xfrm>
            <a:off x="2870302" y="1695298"/>
            <a:ext cx="2511857" cy="3767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370"/>
              </a:lnSpc>
              <a:buNone/>
            </a:pPr>
            <a:r>
              <a:rPr lang="en-US" sz="94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%100 pamuk, 70×140 cm banyo havlusu</a:t>
            </a:r>
            <a:endParaRPr lang="en-US" sz="940" dirty="0"/>
          </a:p>
        </p:txBody>
      </p:sp>
      <p:sp>
        <p:nvSpPr>
          <p:cNvPr id="8" name="Text 6"/>
          <p:cNvSpPr txBox="1"/>
          <p:nvPr/>
        </p:nvSpPr>
        <p:spPr>
          <a:xfrm>
            <a:off x="6154826" y="1633118"/>
            <a:ext cx="2386584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94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500 gram/m², çift büküm pamuk, 60 derecede yıkanabilir, 40 yıkamada boyut kaybı yüzde 3'ün altında</a:t>
            </a:r>
            <a:endParaRPr lang="en-US" sz="940" dirty="0"/>
          </a:p>
        </p:txBody>
      </p:sp>
      <p:sp>
        <p:nvSpPr>
          <p:cNvPr id="9" name="Text 7"/>
          <p:cNvSpPr txBox="1"/>
          <p:nvPr/>
        </p:nvSpPr>
        <p:spPr>
          <a:xfrm>
            <a:off x="628193" y="2349094"/>
            <a:ext cx="1506931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4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Kime uygun</a:t>
            </a:r>
            <a:endParaRPr lang="en-US" sz="940" dirty="0"/>
          </a:p>
        </p:txBody>
      </p:sp>
      <p:sp>
        <p:nvSpPr>
          <p:cNvPr id="10" name="Text 8"/>
          <p:cNvSpPr txBox="1"/>
          <p:nvPr/>
        </p:nvSpPr>
        <p:spPr>
          <a:xfrm>
            <a:off x="2870302" y="2286000"/>
            <a:ext cx="2511857" cy="3767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370"/>
              </a:lnSpc>
              <a:buNone/>
            </a:pPr>
            <a:r>
              <a:rPr lang="en-US" sz="94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Yazmıyor</a:t>
            </a:r>
            <a:endParaRPr lang="en-US" sz="940" dirty="0"/>
          </a:p>
        </p:txBody>
      </p:sp>
      <p:sp>
        <p:nvSpPr>
          <p:cNvPr id="11" name="Text 9"/>
          <p:cNvSpPr txBox="1"/>
          <p:nvPr/>
        </p:nvSpPr>
        <p:spPr>
          <a:xfrm>
            <a:off x="6154826" y="2222906"/>
            <a:ext cx="2386584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94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Otel ve spa zincirleri, sık yıkamaya dayanıklı, endüstriyel çamaşırhaneye uygun</a:t>
            </a:r>
            <a:endParaRPr lang="en-US" sz="940" dirty="0"/>
          </a:p>
        </p:txBody>
      </p:sp>
      <p:sp>
        <p:nvSpPr>
          <p:cNvPr id="12" name="Text 10"/>
          <p:cNvSpPr txBox="1"/>
          <p:nvPr/>
        </p:nvSpPr>
        <p:spPr>
          <a:xfrm>
            <a:off x="628193" y="3001975"/>
            <a:ext cx="1506931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4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Hangi durumda</a:t>
            </a:r>
            <a:endParaRPr lang="en-US" sz="940" dirty="0"/>
          </a:p>
        </p:txBody>
      </p:sp>
      <p:sp>
        <p:nvSpPr>
          <p:cNvPr id="13" name="Text 11"/>
          <p:cNvSpPr txBox="1"/>
          <p:nvPr/>
        </p:nvSpPr>
        <p:spPr>
          <a:xfrm>
            <a:off x="2870302" y="2938882"/>
            <a:ext cx="2511857" cy="3767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370"/>
              </a:lnSpc>
              <a:buNone/>
            </a:pPr>
            <a:r>
              <a:rPr lang="en-US" sz="94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Sadece “banyo havlusu” yazıyor</a:t>
            </a:r>
            <a:endParaRPr lang="en-US" sz="940" dirty="0"/>
          </a:p>
        </p:txBody>
      </p:sp>
      <p:sp>
        <p:nvSpPr>
          <p:cNvPr id="14" name="Text 12"/>
          <p:cNvSpPr txBox="1"/>
          <p:nvPr/>
        </p:nvSpPr>
        <p:spPr>
          <a:xfrm>
            <a:off x="6154826" y="2876702"/>
            <a:ext cx="2386584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94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Günlük kullanım, misafir banyosu, spa, spor salonu. Her biri ayrı ayrı yazılmalı</a:t>
            </a:r>
            <a:endParaRPr lang="en-US" sz="940" dirty="0"/>
          </a:p>
        </p:txBody>
      </p:sp>
      <p:sp>
        <p:nvSpPr>
          <p:cNvPr id="15" name="Text 13"/>
          <p:cNvSpPr txBox="1"/>
          <p:nvPr/>
        </p:nvSpPr>
        <p:spPr>
          <a:xfrm>
            <a:off x="628193" y="3667658"/>
            <a:ext cx="1506931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4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Farkı ne</a:t>
            </a:r>
            <a:endParaRPr lang="en-US" sz="940" dirty="0"/>
          </a:p>
        </p:txBody>
      </p:sp>
      <p:sp>
        <p:nvSpPr>
          <p:cNvPr id="16" name="Text 14"/>
          <p:cNvSpPr txBox="1"/>
          <p:nvPr/>
        </p:nvSpPr>
        <p:spPr>
          <a:xfrm>
            <a:off x="2870302" y="3604565"/>
            <a:ext cx="2511857" cy="3767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370"/>
              </a:lnSpc>
              <a:buNone/>
            </a:pPr>
            <a:r>
              <a:rPr lang="en-US" sz="94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Yazmıyor</a:t>
            </a:r>
            <a:endParaRPr lang="en-US" sz="940" dirty="0"/>
          </a:p>
        </p:txBody>
      </p:sp>
      <p:sp>
        <p:nvSpPr>
          <p:cNvPr id="17" name="Text 15"/>
          <p:cNvSpPr txBox="1"/>
          <p:nvPr/>
        </p:nvSpPr>
        <p:spPr>
          <a:xfrm>
            <a:off x="6154826" y="3542386"/>
            <a:ext cx="2386584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94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Kalın havluya göre daha hızlı kuruyor, sentetik kumaşa göre daha uzun ömürlü</a:t>
            </a:r>
            <a:endParaRPr lang="en-US" sz="940" dirty="0"/>
          </a:p>
        </p:txBody>
      </p:sp>
      <p:sp>
        <p:nvSpPr>
          <p:cNvPr id="18" name="Text 16"/>
          <p:cNvSpPr txBox="1"/>
          <p:nvPr/>
        </p:nvSpPr>
        <p:spPr>
          <a:xfrm>
            <a:off x="628193" y="4251960"/>
            <a:ext cx="1506931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4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Ticari şartlar</a:t>
            </a:r>
            <a:endParaRPr lang="en-US" sz="940" dirty="0"/>
          </a:p>
        </p:txBody>
      </p:sp>
      <p:sp>
        <p:nvSpPr>
          <p:cNvPr id="19" name="Text 17"/>
          <p:cNvSpPr txBox="1"/>
          <p:nvPr/>
        </p:nvSpPr>
        <p:spPr>
          <a:xfrm>
            <a:off x="2870302" y="4188866"/>
            <a:ext cx="2511857" cy="3767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370"/>
              </a:lnSpc>
              <a:buNone/>
            </a:pPr>
            <a:r>
              <a:rPr lang="en-US" sz="94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Kargo sayfasında, ayrı yerde</a:t>
            </a:r>
            <a:endParaRPr lang="en-US" sz="940" dirty="0"/>
          </a:p>
        </p:txBody>
      </p:sp>
      <p:sp>
        <p:nvSpPr>
          <p:cNvPr id="20" name="Text 18"/>
          <p:cNvSpPr txBox="1"/>
          <p:nvPr/>
        </p:nvSpPr>
        <p:spPr>
          <a:xfrm>
            <a:off x="6154826" y="4125773"/>
            <a:ext cx="2386584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94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Minimum 2.000 adet, 15 iş günü, Almanya'ya kara yoluyla 4 gün, 30 gün vade</a:t>
            </a:r>
            <a:endParaRPr lang="en-US" sz="940" dirty="0"/>
          </a:p>
        </p:txBody>
      </p:sp>
      <p:sp>
        <p:nvSpPr>
          <p:cNvPr id="21" name="Text 19"/>
          <p:cNvSpPr txBox="1"/>
          <p:nvPr/>
        </p:nvSpPr>
        <p:spPr>
          <a:xfrm>
            <a:off x="490118" y="4788713"/>
            <a:ext cx="8164678" cy="282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40" i="1" dirty="0">
                <a:solidFill>
                  <a:srgbClr val="9360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İkisi de doğru. Ama sağdaki, Alman alıcının şartnamesiyle eşleşiyor. Soldaki eşleşmiyor. Fark tam olarak burada.</a:t>
            </a:r>
            <a:endParaRPr lang="en-US" sz="144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745590" y="549554"/>
            <a:ext cx="5651906" cy="4709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50" b="1" dirty="0">
                <a:solidFill>
                  <a:srgbClr val="9360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Yarın sabah yapılacak 10 şey</a:t>
            </a:r>
            <a:endParaRPr lang="en-US" sz="2450" dirty="0"/>
          </a:p>
        </p:txBody>
      </p:sp>
      <p:sp>
        <p:nvSpPr>
          <p:cNvPr id="3" name="Text 1"/>
          <p:cNvSpPr txBox="1"/>
          <p:nvPr/>
        </p:nvSpPr>
        <p:spPr>
          <a:xfrm>
            <a:off x="779069" y="1318565"/>
            <a:ext cx="3579876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580"/>
              </a:lnSpc>
              <a:buNone/>
            </a:pPr>
            <a:r>
              <a:rPr lang="en-US" sz="1040" dirty="0">
                <a:solidFill>
                  <a:srgbClr val="E8E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Firma ve ürün sayfalarını güncel, sayısal ve makinenin okuyabileceği hale getirin</a:t>
            </a:r>
            <a:endParaRPr lang="en-US" sz="1040" dirty="0"/>
          </a:p>
        </p:txBody>
      </p:sp>
      <p:sp>
        <p:nvSpPr>
          <p:cNvPr id="4" name="Text 2"/>
          <p:cNvSpPr txBox="1"/>
          <p:nvPr/>
        </p:nvSpPr>
        <p:spPr>
          <a:xfrm>
            <a:off x="779069" y="2016252"/>
            <a:ext cx="3579876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580"/>
              </a:lnSpc>
              <a:buNone/>
            </a:pPr>
            <a:r>
              <a:rPr lang="en-US" sz="1040" dirty="0">
                <a:solidFill>
                  <a:srgbClr val="E8E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Sitenize, müşterinin dilinde konuşup soru cevaplayan bir ajan koyun</a:t>
            </a:r>
            <a:endParaRPr lang="en-US" sz="1040" dirty="0"/>
          </a:p>
        </p:txBody>
      </p:sp>
      <p:sp>
        <p:nvSpPr>
          <p:cNvPr id="5" name="Text 3"/>
          <p:cNvSpPr txBox="1"/>
          <p:nvPr/>
        </p:nvSpPr>
        <p:spPr>
          <a:xfrm>
            <a:off x="779069" y="2794406"/>
            <a:ext cx="3579876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580"/>
              </a:lnSpc>
              <a:buNone/>
            </a:pPr>
            <a:r>
              <a:rPr lang="en-US" sz="1040" dirty="0">
                <a:solidFill>
                  <a:srgbClr val="E8E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Standart ürünler için anında fiyat aralığı veren bir sistem kurun</a:t>
            </a:r>
            <a:endParaRPr lang="en-US" sz="1040" dirty="0"/>
          </a:p>
        </p:txBody>
      </p:sp>
      <p:sp>
        <p:nvSpPr>
          <p:cNvPr id="6" name="Text 4"/>
          <p:cNvSpPr txBox="1"/>
          <p:nvPr/>
        </p:nvSpPr>
        <p:spPr>
          <a:xfrm>
            <a:off x="779069" y="3529584"/>
            <a:ext cx="3579876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580"/>
              </a:lnSpc>
              <a:buNone/>
            </a:pPr>
            <a:r>
              <a:rPr lang="en-US" sz="1040" dirty="0">
                <a:solidFill>
                  <a:srgbClr val="E8E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Gelen talep 42 saatte değil, 5 dakikada cevaplansın</a:t>
            </a:r>
            <a:endParaRPr lang="en-US" sz="1040" dirty="0"/>
          </a:p>
        </p:txBody>
      </p:sp>
      <p:sp>
        <p:nvSpPr>
          <p:cNvPr id="7" name="Text 5"/>
          <p:cNvSpPr txBox="1"/>
          <p:nvPr/>
        </p:nvSpPr>
        <p:spPr>
          <a:xfrm>
            <a:off x="779069" y="4258361"/>
            <a:ext cx="3579876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580"/>
              </a:lnSpc>
              <a:buNone/>
            </a:pPr>
            <a:r>
              <a:rPr lang="en-US" sz="1040" dirty="0">
                <a:solidFill>
                  <a:srgbClr val="E8E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Almanca, İtalyanca, İngilizce, İspanyolca ve Arapça içerik üretin</a:t>
            </a:r>
            <a:endParaRPr lang="en-US" sz="1040" dirty="0"/>
          </a:p>
        </p:txBody>
      </p:sp>
      <p:sp>
        <p:nvSpPr>
          <p:cNvPr id="8" name="Text 6"/>
          <p:cNvSpPr txBox="1"/>
          <p:nvPr/>
        </p:nvSpPr>
        <p:spPr>
          <a:xfrm>
            <a:off x="4961534" y="1344168"/>
            <a:ext cx="3579876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580"/>
              </a:lnSpc>
              <a:buNone/>
            </a:pPr>
            <a:r>
              <a:rPr lang="en-US" sz="1040" dirty="0">
                <a:solidFill>
                  <a:srgbClr val="E8E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Ajanın okuyabileceği net bir teklif yazın: numune, minimum sipariş, vade, teslim</a:t>
            </a:r>
            <a:endParaRPr lang="en-US" sz="1040" dirty="0"/>
          </a:p>
        </p:txBody>
      </p:sp>
      <p:sp>
        <p:nvSpPr>
          <p:cNvPr id="9" name="Text 7"/>
          <p:cNvSpPr txBox="1"/>
          <p:nvPr/>
        </p:nvSpPr>
        <p:spPr>
          <a:xfrm>
            <a:off x="4961534" y="2016252"/>
            <a:ext cx="3579876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580"/>
              </a:lnSpc>
              <a:buNone/>
            </a:pPr>
            <a:r>
              <a:rPr lang="en-US" sz="1040" dirty="0">
                <a:solidFill>
                  <a:srgbClr val="E8E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 teslimattan sonra sektöre özel, somut müşteri yorumu toplayın</a:t>
            </a:r>
            <a:endParaRPr lang="en-US" sz="1040" dirty="0"/>
          </a:p>
        </p:txBody>
      </p:sp>
      <p:sp>
        <p:nvSpPr>
          <p:cNvPr id="10" name="Text 8"/>
          <p:cNvSpPr txBox="1"/>
          <p:nvPr/>
        </p:nvSpPr>
        <p:spPr>
          <a:xfrm>
            <a:off x="4961534" y="2750515"/>
            <a:ext cx="3579876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580"/>
              </a:lnSpc>
              <a:buNone/>
            </a:pPr>
            <a:r>
              <a:rPr lang="en-US" sz="1040" dirty="0">
                <a:solidFill>
                  <a:srgbClr val="E8E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Uluslararası tedarikçi platformlarında, Wikipedia'da ve sektör yayınlarında yer alın</a:t>
            </a:r>
            <a:endParaRPr lang="en-US" sz="1040" dirty="0"/>
          </a:p>
        </p:txBody>
      </p:sp>
      <p:sp>
        <p:nvSpPr>
          <p:cNvPr id="11" name="Text 9"/>
          <p:cNvSpPr txBox="1"/>
          <p:nvPr/>
        </p:nvSpPr>
        <p:spPr>
          <a:xfrm>
            <a:off x="4961534" y="3529584"/>
            <a:ext cx="3579876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580"/>
              </a:lnSpc>
              <a:buNone/>
            </a:pPr>
            <a:r>
              <a:rPr lang="en-US" sz="1040" dirty="0">
                <a:solidFill>
                  <a:srgbClr val="E8E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Yöneticiler LinkedIn'de kendi adıyla yazsın, YouTube'a fabrika turu koyun</a:t>
            </a:r>
            <a:endParaRPr lang="en-US" sz="1040" dirty="0"/>
          </a:p>
        </p:txBody>
      </p:sp>
      <p:sp>
        <p:nvSpPr>
          <p:cNvPr id="12" name="Text 10"/>
          <p:cNvSpPr txBox="1"/>
          <p:nvPr/>
        </p:nvSpPr>
        <p:spPr>
          <a:xfrm>
            <a:off x="4961534" y="4232758"/>
            <a:ext cx="3579876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580"/>
              </a:lnSpc>
              <a:buNone/>
            </a:pPr>
            <a:r>
              <a:rPr lang="en-US" sz="1040" dirty="0">
                <a:solidFill>
                  <a:srgbClr val="E8E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Firmanızı ChatGPT, Claude ve Gemini'de müşterinin dilinde sorgulayıp ölçün.</a:t>
            </a:r>
            <a:endParaRPr lang="en-US" sz="1040" dirty="0"/>
          </a:p>
        </p:txBody>
      </p:sp>
      <p:sp>
        <p:nvSpPr>
          <p:cNvPr id="13" name="Text 11"/>
          <p:cNvSpPr txBox="1"/>
          <p:nvPr/>
        </p:nvSpPr>
        <p:spPr>
          <a:xfrm>
            <a:off x="7159752" y="4528109"/>
            <a:ext cx="1506931" cy="2139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1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Brantial : IGEXX2026</a:t>
            </a:r>
            <a:endParaRPr lang="en-US" sz="101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908292" y="514807"/>
            <a:ext cx="1645006" cy="188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60" spc="100" kern="0" dirty="0">
                <a:solidFill>
                  <a:srgbClr val="C4C4C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KONUŞMACI</a:t>
            </a:r>
            <a:endParaRPr lang="en-US" sz="860" dirty="0"/>
          </a:p>
        </p:txBody>
      </p:sp>
      <p:sp>
        <p:nvSpPr>
          <p:cNvPr id="3" name="Text 1"/>
          <p:cNvSpPr txBox="1"/>
          <p:nvPr/>
        </p:nvSpPr>
        <p:spPr>
          <a:xfrm>
            <a:off x="6280099" y="678485"/>
            <a:ext cx="2273198" cy="3136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3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Kaan Gülten</a:t>
            </a:r>
            <a:endParaRPr lang="en-US" sz="1730" dirty="0"/>
          </a:p>
        </p:txBody>
      </p:sp>
      <p:sp>
        <p:nvSpPr>
          <p:cNvPr id="4" name="Text 2"/>
          <p:cNvSpPr txBox="1"/>
          <p:nvPr/>
        </p:nvSpPr>
        <p:spPr>
          <a:xfrm>
            <a:off x="2436876" y="2216506"/>
            <a:ext cx="4270248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60" b="1" dirty="0">
                <a:solidFill>
                  <a:srgbClr val="9360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Teşekkürler</a:t>
            </a:r>
            <a:endParaRPr lang="en-US" sz="44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2688336" y="628193"/>
            <a:ext cx="3768242" cy="188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" spc="400" kern="0" dirty="0">
                <a:solidFill>
                  <a:srgbClr val="8A8A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 KONU NEDEN BİZİ İLGİLENDİRİYOR</a:t>
            </a:r>
            <a:endParaRPr lang="en-US" sz="720" dirty="0"/>
          </a:p>
        </p:txBody>
      </p:sp>
      <p:sp>
        <p:nvSpPr>
          <p:cNvPr id="3" name="Text 1"/>
          <p:cNvSpPr txBox="1"/>
          <p:nvPr/>
        </p:nvSpPr>
        <p:spPr>
          <a:xfrm>
            <a:off x="1431950" y="941832"/>
            <a:ext cx="6280099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4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Türkiye Aslında Bir </a:t>
            </a:r>
            <a:pPr algn="ctr" indent="0" marL="0">
              <a:buNone/>
            </a:pPr>
            <a:r>
              <a:rPr lang="en-US" sz="3360" i="1" dirty="0">
                <a:solidFill>
                  <a:srgbClr val="CFB4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B2B Ülkesi</a:t>
            </a:r>
            <a:endParaRPr lang="en-US" sz="2740" dirty="0"/>
          </a:p>
        </p:txBody>
      </p:sp>
      <p:sp>
        <p:nvSpPr>
          <p:cNvPr id="4" name="Text 2"/>
          <p:cNvSpPr txBox="1"/>
          <p:nvPr/>
        </p:nvSpPr>
        <p:spPr>
          <a:xfrm>
            <a:off x="810158" y="1915668"/>
            <a:ext cx="1695298" cy="3767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7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273 milyar $</a:t>
            </a:r>
            <a:endParaRPr lang="en-US" sz="1870" dirty="0"/>
          </a:p>
        </p:txBody>
      </p:sp>
      <p:sp>
        <p:nvSpPr>
          <p:cNvPr id="5" name="Text 3"/>
          <p:cNvSpPr txBox="1"/>
          <p:nvPr/>
        </p:nvSpPr>
        <p:spPr>
          <a:xfrm>
            <a:off x="2756916" y="1915668"/>
            <a:ext cx="1695298" cy="3767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7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%94.3</a:t>
            </a:r>
            <a:endParaRPr lang="en-US" sz="1870" dirty="0"/>
          </a:p>
        </p:txBody>
      </p:sp>
      <p:sp>
        <p:nvSpPr>
          <p:cNvPr id="6" name="Text 4"/>
          <p:cNvSpPr txBox="1"/>
          <p:nvPr/>
        </p:nvSpPr>
        <p:spPr>
          <a:xfrm>
            <a:off x="4703674" y="1915668"/>
            <a:ext cx="1695298" cy="3767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7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 Pazar</a:t>
            </a:r>
            <a:endParaRPr lang="en-US" sz="1870" dirty="0"/>
          </a:p>
        </p:txBody>
      </p:sp>
      <p:sp>
        <p:nvSpPr>
          <p:cNvPr id="7" name="Text 5"/>
          <p:cNvSpPr txBox="1"/>
          <p:nvPr/>
        </p:nvSpPr>
        <p:spPr>
          <a:xfrm>
            <a:off x="6650431" y="1915668"/>
            <a:ext cx="1695298" cy="3767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70" b="1" dirty="0">
                <a:solidFill>
                  <a:srgbClr val="9360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5,1 milyar $</a:t>
            </a:r>
            <a:endParaRPr lang="en-US" sz="1870" dirty="0"/>
          </a:p>
        </p:txBody>
      </p:sp>
      <p:sp>
        <p:nvSpPr>
          <p:cNvPr id="8" name="Text 6"/>
          <p:cNvSpPr txBox="1"/>
          <p:nvPr/>
        </p:nvSpPr>
        <p:spPr>
          <a:xfrm>
            <a:off x="910742" y="2480767"/>
            <a:ext cx="1557223" cy="7534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79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2025 ihracatı.</a:t>
            </a:r>
            <a:endParaRPr lang="en-US" sz="790" dirty="0"/>
          </a:p>
          <a:p>
            <a:pPr algn="l" indent="0" marL="0">
              <a:lnSpc>
                <a:spcPts val="1220"/>
              </a:lnSpc>
              <a:buNone/>
            </a:pPr>
            <a:endParaRPr lang="en-US" sz="790" dirty="0"/>
          </a:p>
          <a:p>
            <a:pPr algn="l" indent="0" marL="0">
              <a:lnSpc>
                <a:spcPts val="1220"/>
              </a:lnSpc>
              <a:buNone/>
            </a:pPr>
            <a:r>
              <a:rPr lang="en-US" sz="79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Nisan 2026'da 25,4 milyar dolarla rekor kırıldı.</a:t>
            </a:r>
            <a:endParaRPr lang="en-US" sz="790" dirty="0"/>
          </a:p>
        </p:txBody>
      </p:sp>
      <p:sp>
        <p:nvSpPr>
          <p:cNvPr id="9" name="Text 7"/>
          <p:cNvSpPr txBox="1"/>
          <p:nvPr/>
        </p:nvSpPr>
        <p:spPr>
          <a:xfrm>
            <a:off x="2876702" y="2480767"/>
            <a:ext cx="1557223" cy="7534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79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İhracatın yüzde 94,3'ü imalat sanayi ürünü “tekstil, otomotiv yan sanayi, kimya, makine”</a:t>
            </a:r>
            <a:endParaRPr lang="en-US" sz="790" dirty="0"/>
          </a:p>
        </p:txBody>
      </p:sp>
      <p:sp>
        <p:nvSpPr>
          <p:cNvPr id="10" name="Text 8"/>
          <p:cNvSpPr txBox="1"/>
          <p:nvPr/>
        </p:nvSpPr>
        <p:spPr>
          <a:xfrm>
            <a:off x="4854550" y="2480767"/>
            <a:ext cx="1557223" cy="7534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79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Almanya, ABD, İtalya, İngiltere, İspanya.</a:t>
            </a:r>
            <a:endParaRPr lang="en-US" sz="790" dirty="0"/>
          </a:p>
          <a:p>
            <a:pPr algn="l" indent="0" marL="0">
              <a:lnSpc>
                <a:spcPts val="1220"/>
              </a:lnSpc>
              <a:buNone/>
            </a:pPr>
            <a:endParaRPr lang="en-US" sz="790" dirty="0"/>
          </a:p>
          <a:p>
            <a:pPr algn="l" indent="0" marL="0">
              <a:lnSpc>
                <a:spcPts val="1220"/>
              </a:lnSpc>
              <a:buNone/>
            </a:pPr>
            <a:r>
              <a:rPr lang="en-US" sz="79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Hepsi yapay zekânın en yoğun kullanıldığı ülkeler.</a:t>
            </a:r>
            <a:endParaRPr lang="en-US" sz="790" dirty="0"/>
          </a:p>
        </p:txBody>
      </p:sp>
      <p:sp>
        <p:nvSpPr>
          <p:cNvPr id="11" name="Text 9"/>
          <p:cNvSpPr txBox="1"/>
          <p:nvPr/>
        </p:nvSpPr>
        <p:spPr>
          <a:xfrm>
            <a:off x="6794906" y="2480767"/>
            <a:ext cx="1557223" cy="7534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79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2025'te e-ihracattan gelen döviz.</a:t>
            </a:r>
            <a:endParaRPr lang="en-US" sz="790" dirty="0"/>
          </a:p>
          <a:p>
            <a:pPr algn="l" indent="0" marL="0">
              <a:lnSpc>
                <a:spcPts val="1220"/>
              </a:lnSpc>
              <a:buNone/>
            </a:pPr>
            <a:endParaRPr lang="en-US" sz="790" dirty="0"/>
          </a:p>
          <a:p>
            <a:pPr algn="l" indent="0" marL="0">
              <a:lnSpc>
                <a:spcPts val="1220"/>
              </a:lnSpc>
              <a:buNone/>
            </a:pPr>
            <a:r>
              <a:rPr lang="en-US" sz="790" dirty="0">
                <a:solidFill>
                  <a:srgbClr val="B8B8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2024'te 6,4 milyar dolardı, fark kur etkisinden.</a:t>
            </a:r>
            <a:endParaRPr lang="en-US" sz="790" dirty="0"/>
          </a:p>
        </p:txBody>
      </p:sp>
      <p:sp>
        <p:nvSpPr>
          <p:cNvPr id="12" name="Text 10"/>
          <p:cNvSpPr txBox="1"/>
          <p:nvPr/>
        </p:nvSpPr>
        <p:spPr>
          <a:xfrm>
            <a:off x="1431950" y="3752698"/>
            <a:ext cx="6280099" cy="282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40" dirty="0">
                <a:solidFill>
                  <a:srgbClr val="C4C4C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E-ihracat rakamı küçük duruyor. Ama asıl mesele o 5 milyar değil.</a:t>
            </a:r>
            <a:endParaRPr lang="en-US" sz="1440" dirty="0"/>
          </a:p>
        </p:txBody>
      </p:sp>
      <p:sp>
        <p:nvSpPr>
          <p:cNvPr id="13" name="Text 11"/>
          <p:cNvSpPr txBox="1"/>
          <p:nvPr/>
        </p:nvSpPr>
        <p:spPr>
          <a:xfrm>
            <a:off x="1431950" y="4048049"/>
            <a:ext cx="6280099" cy="282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40" b="1" dirty="0">
                <a:solidFill>
                  <a:srgbClr val="9360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273</a:t>
            </a:r>
            <a:pPr algn="ctr" indent="0" marL="0">
              <a:buNone/>
            </a:pPr>
            <a:r>
              <a:rPr lang="en-US" sz="144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milyarın tamamı artık bir yapay zekâ sohbetinden geçiyor.</a:t>
            </a:r>
            <a:endParaRPr lang="en-US" sz="144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745590" y="970178"/>
            <a:ext cx="5651906" cy="4078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5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İkna etme dönemi bitti.</a:t>
            </a:r>
            <a:endParaRPr lang="en-US" sz="2450" dirty="0"/>
          </a:p>
        </p:txBody>
      </p:sp>
      <p:sp>
        <p:nvSpPr>
          <p:cNvPr id="3" name="Text 1"/>
          <p:cNvSpPr txBox="1"/>
          <p:nvPr/>
        </p:nvSpPr>
        <p:spPr>
          <a:xfrm>
            <a:off x="1745590" y="1366114"/>
            <a:ext cx="5651906" cy="4078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5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Seçilme dönemi başladı.</a:t>
            </a:r>
            <a:endParaRPr lang="en-US" sz="2450" dirty="0"/>
          </a:p>
        </p:txBody>
      </p:sp>
      <p:sp>
        <p:nvSpPr>
          <p:cNvPr id="4" name="Text 2"/>
          <p:cNvSpPr txBox="1"/>
          <p:nvPr/>
        </p:nvSpPr>
        <p:spPr>
          <a:xfrm>
            <a:off x="1745590" y="2480767"/>
            <a:ext cx="5651906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A3A3A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Pazarlama, insanları ikna etme işi olmaktan çıkıyor.</a:t>
            </a:r>
            <a:endParaRPr lang="en-US" sz="1150" dirty="0"/>
          </a:p>
        </p:txBody>
      </p:sp>
      <p:sp>
        <p:nvSpPr>
          <p:cNvPr id="5" name="Text 3"/>
          <p:cNvSpPr txBox="1"/>
          <p:nvPr/>
        </p:nvSpPr>
        <p:spPr>
          <a:xfrm>
            <a:off x="1431950" y="2722169"/>
            <a:ext cx="6280099" cy="282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60" i="1" dirty="0">
                <a:solidFill>
                  <a:srgbClr val="2F2F2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Artık makinelerin sizi kısa listeye almasını sağlama işi.</a:t>
            </a:r>
            <a:endParaRPr lang="en-US" sz="1760" dirty="0"/>
          </a:p>
        </p:txBody>
      </p:sp>
      <p:sp>
        <p:nvSpPr>
          <p:cNvPr id="6" name="Text 4"/>
          <p:cNvSpPr txBox="1"/>
          <p:nvPr/>
        </p:nvSpPr>
        <p:spPr>
          <a:xfrm>
            <a:off x="483718" y="3215030"/>
            <a:ext cx="25146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10" b="1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010" dirty="0"/>
          </a:p>
        </p:txBody>
      </p:sp>
      <p:sp>
        <p:nvSpPr>
          <p:cNvPr id="7" name="Text 5"/>
          <p:cNvSpPr txBox="1"/>
          <p:nvPr/>
        </p:nvSpPr>
        <p:spPr>
          <a:xfrm>
            <a:off x="3108960" y="3215030"/>
            <a:ext cx="25146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10" b="1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010" dirty="0"/>
          </a:p>
        </p:txBody>
      </p:sp>
      <p:sp>
        <p:nvSpPr>
          <p:cNvPr id="8" name="Text 6"/>
          <p:cNvSpPr txBox="1"/>
          <p:nvPr/>
        </p:nvSpPr>
        <p:spPr>
          <a:xfrm>
            <a:off x="6085332" y="3215030"/>
            <a:ext cx="25146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10" b="1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010" dirty="0"/>
          </a:p>
        </p:txBody>
      </p:sp>
      <p:sp>
        <p:nvSpPr>
          <p:cNvPr id="9" name="Text 7"/>
          <p:cNvSpPr txBox="1"/>
          <p:nvPr/>
        </p:nvSpPr>
        <p:spPr>
          <a:xfrm>
            <a:off x="797357" y="3856025"/>
            <a:ext cx="1883664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i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Alıcı nasıl değişti</a:t>
            </a:r>
            <a:endParaRPr lang="en-US" sz="1080" dirty="0"/>
          </a:p>
        </p:txBody>
      </p:sp>
      <p:sp>
        <p:nvSpPr>
          <p:cNvPr id="10" name="Text 8"/>
          <p:cNvSpPr txBox="1"/>
          <p:nvPr/>
        </p:nvSpPr>
        <p:spPr>
          <a:xfrm>
            <a:off x="3630168" y="3805733"/>
            <a:ext cx="1883664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440"/>
              </a:lnSpc>
              <a:buNone/>
            </a:pPr>
            <a:r>
              <a:rPr lang="en-US" sz="1080" b="1" i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Makineler tedarikçiyi nasıl seçiyor</a:t>
            </a:r>
            <a:endParaRPr lang="en-US" sz="1080" dirty="0"/>
          </a:p>
        </p:txBody>
      </p:sp>
      <p:sp>
        <p:nvSpPr>
          <p:cNvPr id="11" name="Text 9"/>
          <p:cNvSpPr txBox="1"/>
          <p:nvPr/>
        </p:nvSpPr>
        <p:spPr>
          <a:xfrm>
            <a:off x="6437376" y="3805733"/>
            <a:ext cx="1883664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440"/>
              </a:lnSpc>
              <a:buNone/>
            </a:pPr>
            <a:r>
              <a:rPr lang="en-US" sz="1080" b="1" i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Yarın sabah ne yapmalı</a:t>
            </a:r>
            <a:endParaRPr lang="en-US" sz="10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03758" y="549554"/>
            <a:ext cx="7536485" cy="4709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Kurumsal alıcı </a:t>
            </a:r>
            <a:pPr algn="ctr" indent="0" marL="0">
              <a:buNone/>
            </a:pPr>
            <a:r>
              <a:rPr lang="en-US" sz="230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önce yapay zekâya</a:t>
            </a:r>
            <a:pPr algn="ctr" indent="0" marL="0">
              <a:buNone/>
            </a:pPr>
            <a:r>
              <a:rPr lang="en-US" sz="230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soruyor</a:t>
            </a:r>
            <a:endParaRPr lang="en-US" sz="2300" dirty="0"/>
          </a:p>
        </p:txBody>
      </p:sp>
      <p:sp>
        <p:nvSpPr>
          <p:cNvPr id="3" name="Text 1"/>
          <p:cNvSpPr txBox="1"/>
          <p:nvPr/>
        </p:nvSpPr>
        <p:spPr>
          <a:xfrm>
            <a:off x="565099" y="1350569"/>
            <a:ext cx="1444752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80" i="1" dirty="0">
                <a:solidFill>
                  <a:srgbClr val="9360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%94</a:t>
            </a:r>
            <a:endParaRPr lang="en-US" sz="2880" dirty="0"/>
          </a:p>
        </p:txBody>
      </p:sp>
      <p:sp>
        <p:nvSpPr>
          <p:cNvPr id="4" name="Text 2"/>
          <p:cNvSpPr txBox="1"/>
          <p:nvPr/>
        </p:nvSpPr>
        <p:spPr>
          <a:xfrm>
            <a:off x="2116836" y="1381658"/>
            <a:ext cx="2574950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010" dirty="0">
                <a:solidFill>
                  <a:srgbClr val="5C5C5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Kurumsal alıcı, satıcıyla konuşmadan önce yapay zekâya danışıyor</a:t>
            </a:r>
            <a:endParaRPr lang="en-US" sz="1010" dirty="0"/>
          </a:p>
        </p:txBody>
      </p:sp>
      <p:sp>
        <p:nvSpPr>
          <p:cNvPr id="5" name="Text 3"/>
          <p:cNvSpPr txBox="1"/>
          <p:nvPr/>
        </p:nvSpPr>
        <p:spPr>
          <a:xfrm>
            <a:off x="4646981" y="1475842"/>
            <a:ext cx="834847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40" dirty="0">
                <a:solidFill>
                  <a:srgbClr val="A3A3A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LinkedIn</a:t>
            </a:r>
            <a:endParaRPr lang="en-US" sz="940" dirty="0"/>
          </a:p>
        </p:txBody>
      </p:sp>
      <p:sp>
        <p:nvSpPr>
          <p:cNvPr id="6" name="Text 4"/>
          <p:cNvSpPr txBox="1"/>
          <p:nvPr/>
        </p:nvSpPr>
        <p:spPr>
          <a:xfrm>
            <a:off x="565099" y="2167128"/>
            <a:ext cx="1444752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80" i="1" dirty="0">
                <a:solidFill>
                  <a:srgbClr val="9360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3 kat</a:t>
            </a:r>
            <a:endParaRPr lang="en-US" sz="2880" dirty="0"/>
          </a:p>
        </p:txBody>
      </p:sp>
      <p:sp>
        <p:nvSpPr>
          <p:cNvPr id="7" name="Text 5"/>
          <p:cNvSpPr txBox="1"/>
          <p:nvPr/>
        </p:nvSpPr>
        <p:spPr>
          <a:xfrm>
            <a:off x="2116836" y="2198218"/>
            <a:ext cx="2574950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010" dirty="0">
                <a:solidFill>
                  <a:srgbClr val="5C5C5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B2B'de yapay zekâ kullanımı, tüketici tarafının üç katı</a:t>
            </a:r>
            <a:endParaRPr lang="en-US" sz="1010" dirty="0"/>
          </a:p>
        </p:txBody>
      </p:sp>
      <p:sp>
        <p:nvSpPr>
          <p:cNvPr id="8" name="Text 6"/>
          <p:cNvSpPr txBox="1"/>
          <p:nvPr/>
        </p:nvSpPr>
        <p:spPr>
          <a:xfrm>
            <a:off x="4646981" y="2292401"/>
            <a:ext cx="834847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40" dirty="0">
                <a:solidFill>
                  <a:srgbClr val="A3A3A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Forrester</a:t>
            </a:r>
            <a:endParaRPr lang="en-US" sz="940" dirty="0"/>
          </a:p>
        </p:txBody>
      </p:sp>
      <p:sp>
        <p:nvSpPr>
          <p:cNvPr id="9" name="Text 7"/>
          <p:cNvSpPr txBox="1"/>
          <p:nvPr/>
        </p:nvSpPr>
        <p:spPr>
          <a:xfrm>
            <a:off x="565099" y="3089758"/>
            <a:ext cx="1444752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80" i="1" dirty="0">
                <a:solidFill>
                  <a:srgbClr val="9360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11 ile 20</a:t>
            </a:r>
            <a:endParaRPr lang="en-US" sz="2880" dirty="0"/>
          </a:p>
        </p:txBody>
      </p:sp>
      <p:sp>
        <p:nvSpPr>
          <p:cNvPr id="10" name="Text 8"/>
          <p:cNvSpPr txBox="1"/>
          <p:nvPr/>
        </p:nvSpPr>
        <p:spPr>
          <a:xfrm>
            <a:off x="2116836" y="3120847"/>
            <a:ext cx="2574950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010" dirty="0">
                <a:solidFill>
                  <a:srgbClr val="5C5C5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Bir kurumsal satın alma kararına dahil olan kişi sayısı</a:t>
            </a:r>
            <a:endParaRPr lang="en-US" sz="1010" dirty="0"/>
          </a:p>
        </p:txBody>
      </p:sp>
      <p:sp>
        <p:nvSpPr>
          <p:cNvPr id="11" name="Text 9"/>
          <p:cNvSpPr txBox="1"/>
          <p:nvPr/>
        </p:nvSpPr>
        <p:spPr>
          <a:xfrm>
            <a:off x="4646981" y="3215030"/>
            <a:ext cx="834847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40" dirty="0">
                <a:solidFill>
                  <a:srgbClr val="A3A3A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Searchable</a:t>
            </a:r>
            <a:endParaRPr lang="en-US" sz="940" dirty="0"/>
          </a:p>
        </p:txBody>
      </p:sp>
      <p:sp>
        <p:nvSpPr>
          <p:cNvPr id="12" name="Text 10"/>
          <p:cNvSpPr txBox="1"/>
          <p:nvPr/>
        </p:nvSpPr>
        <p:spPr>
          <a:xfrm>
            <a:off x="565099" y="4031590"/>
            <a:ext cx="1444752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80" i="1" dirty="0">
                <a:solidFill>
                  <a:srgbClr val="9360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27</a:t>
            </a:r>
            <a:endParaRPr lang="en-US" sz="2880" dirty="0"/>
          </a:p>
        </p:txBody>
      </p:sp>
      <p:sp>
        <p:nvSpPr>
          <p:cNvPr id="13" name="Text 11"/>
          <p:cNvSpPr txBox="1"/>
          <p:nvPr/>
        </p:nvSpPr>
        <p:spPr>
          <a:xfrm>
            <a:off x="2116836" y="4063594"/>
            <a:ext cx="2574950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010" dirty="0">
                <a:solidFill>
                  <a:srgbClr val="5C5C5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Satış ekibi devreye girmeden önce yaşanan temas sayısı</a:t>
            </a:r>
            <a:endParaRPr lang="en-US" sz="1010" dirty="0"/>
          </a:p>
        </p:txBody>
      </p:sp>
      <p:sp>
        <p:nvSpPr>
          <p:cNvPr id="14" name="Text 12"/>
          <p:cNvSpPr txBox="1"/>
          <p:nvPr/>
        </p:nvSpPr>
        <p:spPr>
          <a:xfrm>
            <a:off x="4646981" y="4157777"/>
            <a:ext cx="834847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40" dirty="0">
                <a:solidFill>
                  <a:srgbClr val="A3A3A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Searchable</a:t>
            </a:r>
            <a:endParaRPr lang="en-US" sz="940" dirty="0"/>
          </a:p>
        </p:txBody>
      </p:sp>
      <p:sp>
        <p:nvSpPr>
          <p:cNvPr id="15" name="Text 13"/>
          <p:cNvSpPr txBox="1"/>
          <p:nvPr/>
        </p:nvSpPr>
        <p:spPr>
          <a:xfrm>
            <a:off x="6142025" y="1962302"/>
            <a:ext cx="23865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4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Neden B2B'de daha hızlı yayılıyor?</a:t>
            </a:r>
            <a:endParaRPr lang="en-US" sz="940" dirty="0"/>
          </a:p>
        </p:txBody>
      </p:sp>
      <p:sp>
        <p:nvSpPr>
          <p:cNvPr id="16" name="Text 14"/>
          <p:cNvSpPr txBox="1"/>
          <p:nvPr/>
        </p:nvSpPr>
        <p:spPr>
          <a:xfrm>
            <a:off x="6142025" y="2251253"/>
            <a:ext cx="23865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40" dirty="0">
                <a:solidFill>
                  <a:srgbClr val="5C5C5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Tüketici bir düğmeye basar, iş biter.</a:t>
            </a:r>
            <a:endParaRPr lang="en-US" sz="940" dirty="0"/>
          </a:p>
        </p:txBody>
      </p:sp>
      <p:sp>
        <p:nvSpPr>
          <p:cNvPr id="17" name="Text 15"/>
          <p:cNvSpPr txBox="1"/>
          <p:nvPr/>
        </p:nvSpPr>
        <p:spPr>
          <a:xfrm>
            <a:off x="6142025" y="2625242"/>
            <a:ext cx="2323490" cy="7534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940" dirty="0">
                <a:solidFill>
                  <a:srgbClr val="5C5C5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Kurumsal satın almada politika, fiyat karşılaştırması, güvenlik, uyum, onay ve muhasebe var. Hepsi zaman alıyor.</a:t>
            </a:r>
            <a:endParaRPr lang="en-US" sz="940" dirty="0"/>
          </a:p>
        </p:txBody>
      </p:sp>
      <p:sp>
        <p:nvSpPr>
          <p:cNvPr id="18" name="Text 16"/>
          <p:cNvSpPr txBox="1"/>
          <p:nvPr/>
        </p:nvSpPr>
        <p:spPr>
          <a:xfrm>
            <a:off x="6142025" y="3516782"/>
            <a:ext cx="2323490" cy="376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940" dirty="0">
                <a:solidFill>
                  <a:srgbClr val="5C5C5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Ajanların en büyük etkisi bu yüzden B2B'de olacak.</a:t>
            </a:r>
            <a:endParaRPr lang="en-US" sz="94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118311" y="769010"/>
            <a:ext cx="6908292" cy="4709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Karşımdaki alıcı </a:t>
            </a:r>
            <a:pPr algn="ctr" indent="0" marL="0">
              <a:buNone/>
            </a:pPr>
            <a:r>
              <a:rPr lang="en-US" sz="2300" b="1" dirty="0">
                <a:solidFill>
                  <a:srgbClr val="9360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1990</a:t>
            </a:r>
            <a:pPr algn="ctr" indent="0" marL="0">
              <a:buNone/>
            </a:pPr>
            <a:r>
              <a:rPr lang="en-US" sz="230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sonrası doğdu</a:t>
            </a:r>
            <a:endParaRPr lang="en-US" sz="2300" dirty="0"/>
          </a:p>
        </p:txBody>
      </p:sp>
      <p:sp>
        <p:nvSpPr>
          <p:cNvPr id="3" name="Text 1"/>
          <p:cNvSpPr txBox="1"/>
          <p:nvPr/>
        </p:nvSpPr>
        <p:spPr>
          <a:xfrm>
            <a:off x="829361" y="1915668"/>
            <a:ext cx="1883664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80" i="1" dirty="0">
                <a:solidFill>
                  <a:srgbClr val="9360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%71</a:t>
            </a:r>
            <a:endParaRPr lang="en-US" sz="3680" dirty="0"/>
          </a:p>
        </p:txBody>
      </p:sp>
      <p:sp>
        <p:nvSpPr>
          <p:cNvPr id="4" name="Text 2"/>
          <p:cNvSpPr txBox="1"/>
          <p:nvPr/>
        </p:nvSpPr>
        <p:spPr>
          <a:xfrm>
            <a:off x="766267" y="2524658"/>
            <a:ext cx="2009851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86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2026'da B2B satın alma kararı verenlerin içinde </a:t>
            </a:r>
            <a:pPr algn="ctr" indent="0" marL="0">
              <a:lnSpc>
                <a:spcPts val="1300"/>
              </a:lnSpc>
              <a:buNone/>
            </a:pPr>
            <a:r>
              <a:rPr lang="en-US" sz="86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1990 sonrası doğanların oranı</a:t>
            </a:r>
            <a:endParaRPr lang="en-US" sz="860" dirty="0"/>
          </a:p>
        </p:txBody>
      </p:sp>
      <p:sp>
        <p:nvSpPr>
          <p:cNvPr id="5" name="Text 3"/>
          <p:cNvSpPr txBox="1"/>
          <p:nvPr/>
        </p:nvSpPr>
        <p:spPr>
          <a:xfrm>
            <a:off x="3630168" y="1915668"/>
            <a:ext cx="1883664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80" i="1" dirty="0">
                <a:solidFill>
                  <a:srgbClr val="9360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%80</a:t>
            </a:r>
            <a:endParaRPr lang="en-US" sz="3680" dirty="0"/>
          </a:p>
        </p:txBody>
      </p:sp>
      <p:sp>
        <p:nvSpPr>
          <p:cNvPr id="6" name="Text 4"/>
          <p:cNvSpPr txBox="1"/>
          <p:nvPr/>
        </p:nvSpPr>
        <p:spPr>
          <a:xfrm>
            <a:off x="3567074" y="2524658"/>
            <a:ext cx="2009851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86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Genç alıcıların kararlarının </a:t>
            </a:r>
            <a:pPr algn="ctr" indent="0" marL="0">
              <a:lnSpc>
                <a:spcPts val="1300"/>
              </a:lnSpc>
              <a:buNone/>
            </a:pPr>
            <a:r>
              <a:rPr lang="en-US" sz="86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sizinle hiç konuşmadan verilme oranı</a:t>
            </a:r>
            <a:endParaRPr lang="en-US" sz="860" dirty="0"/>
          </a:p>
        </p:txBody>
      </p:sp>
      <p:sp>
        <p:nvSpPr>
          <p:cNvPr id="7" name="Text 5"/>
          <p:cNvSpPr txBox="1"/>
          <p:nvPr/>
        </p:nvSpPr>
        <p:spPr>
          <a:xfrm>
            <a:off x="6437376" y="1915668"/>
            <a:ext cx="1883664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80" i="1" dirty="0">
                <a:solidFill>
                  <a:srgbClr val="9360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%70</a:t>
            </a:r>
            <a:endParaRPr lang="en-US" sz="3680" dirty="0"/>
          </a:p>
        </p:txBody>
      </p:sp>
      <p:sp>
        <p:nvSpPr>
          <p:cNvPr id="8" name="Text 6"/>
          <p:cNvSpPr txBox="1"/>
          <p:nvPr/>
        </p:nvSpPr>
        <p:spPr>
          <a:xfrm>
            <a:off x="6374282" y="2524658"/>
            <a:ext cx="2009851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86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2027'de 100 adedin altında olacak sipariş oranı. </a:t>
            </a:r>
            <a:pPr algn="ctr" indent="0" marL="0">
              <a:lnSpc>
                <a:spcPts val="1300"/>
              </a:lnSpc>
              <a:buNone/>
            </a:pPr>
            <a:r>
              <a:rPr lang="en-US" sz="86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Küçük parti, sık sipariş.</a:t>
            </a:r>
            <a:endParaRPr lang="en-US" sz="860" dirty="0"/>
          </a:p>
        </p:txBody>
      </p:sp>
      <p:sp>
        <p:nvSpPr>
          <p:cNvPr id="9" name="Text 7"/>
          <p:cNvSpPr txBox="1"/>
          <p:nvPr/>
        </p:nvSpPr>
        <p:spPr>
          <a:xfrm>
            <a:off x="1431950" y="3422599"/>
            <a:ext cx="6280099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940"/>
              </a:lnSpc>
              <a:buNone/>
            </a:pPr>
            <a:r>
              <a:rPr lang="en-US" sz="1300" dirty="0">
                <a:solidFill>
                  <a:srgbClr val="5C5C5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Fuar, ziyaret, yemek, fabrika gezisi yerine tek sohbet sorgusu ile tüm güven kriterlerini ölçecek bir agent aksiyonu yeterli olacak.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2373782" y="4214470"/>
            <a:ext cx="4396435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10"/>
              </a:lnSpc>
              <a:buNone/>
            </a:pPr>
            <a:r>
              <a:rPr lang="en-US" sz="101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Yeni alıcı sitede beş saniyede fiyatı, kapasiteyi ve teslim süresini görmek istiyor.</a:t>
            </a:r>
            <a:endParaRPr lang="en-US" sz="101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431950" y="753466"/>
            <a:ext cx="6280099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Artık cevapta sadece bir iki firma var</a:t>
            </a:r>
            <a:endParaRPr lang="en-US" sz="2300" dirty="0"/>
          </a:p>
        </p:txBody>
      </p:sp>
      <p:sp>
        <p:nvSpPr>
          <p:cNvPr id="3" name="Text 1"/>
          <p:cNvSpPr txBox="1"/>
          <p:nvPr/>
        </p:nvSpPr>
        <p:spPr>
          <a:xfrm>
            <a:off x="628193" y="1714500"/>
            <a:ext cx="2511857" cy="188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60" spc="400" kern="0" dirty="0">
                <a:solidFill>
                  <a:srgbClr val="8A8A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ESKİ DÜNYA.GOOGLE</a:t>
            </a:r>
            <a:endParaRPr lang="en-US" sz="860" dirty="0"/>
          </a:p>
        </p:txBody>
      </p:sp>
      <p:sp>
        <p:nvSpPr>
          <p:cNvPr id="4" name="Text 2"/>
          <p:cNvSpPr txBox="1"/>
          <p:nvPr/>
        </p:nvSpPr>
        <p:spPr>
          <a:xfrm>
            <a:off x="628193" y="2229307"/>
            <a:ext cx="3768242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30"/>
              </a:lnSpc>
              <a:buNone/>
            </a:pPr>
            <a:r>
              <a:rPr lang="en-US" sz="1080" dirty="0">
                <a:solidFill>
                  <a:srgbClr val="E2E2E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Sayfalar dolusu mavi link vardı.</a:t>
            </a:r>
            <a:endParaRPr lang="en-US" sz="1080" dirty="0"/>
          </a:p>
          <a:p>
            <a:pPr algn="l" indent="0" marL="0">
              <a:lnSpc>
                <a:spcPts val="1730"/>
              </a:lnSpc>
              <a:buNone/>
            </a:pPr>
            <a:r>
              <a:rPr lang="en-US" sz="1080" dirty="0">
                <a:solidFill>
                  <a:srgbClr val="E2E2E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Üçüncü sıradasınız ama yine de değerlendiriliyorsunuz.</a:t>
            </a:r>
            <a:endParaRPr lang="en-US" sz="1080" dirty="0"/>
          </a:p>
        </p:txBody>
      </p:sp>
      <p:sp>
        <p:nvSpPr>
          <p:cNvPr id="5" name="Text 3"/>
          <p:cNvSpPr txBox="1"/>
          <p:nvPr/>
        </p:nvSpPr>
        <p:spPr>
          <a:xfrm>
            <a:off x="628193" y="3310128"/>
            <a:ext cx="3140050" cy="188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60" spc="400" kern="0" dirty="0">
                <a:solidFill>
                  <a:srgbClr val="8A8A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YENİ DÜNYA.YAPAY ZEKÂ CEVABI</a:t>
            </a:r>
            <a:endParaRPr lang="en-US" sz="860" dirty="0"/>
          </a:p>
        </p:txBody>
      </p:sp>
      <p:sp>
        <p:nvSpPr>
          <p:cNvPr id="6" name="Text 4"/>
          <p:cNvSpPr txBox="1"/>
          <p:nvPr/>
        </p:nvSpPr>
        <p:spPr>
          <a:xfrm>
            <a:off x="628193" y="3579876"/>
            <a:ext cx="3768242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30"/>
              </a:lnSpc>
              <a:buNone/>
            </a:pPr>
            <a:r>
              <a:rPr lang="en-US" sz="1080" dirty="0">
                <a:solidFill>
                  <a:srgbClr val="E2E2E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Liste yok. Bir ya da iki tedarikçi öneriliyor.</a:t>
            </a:r>
            <a:endParaRPr lang="en-US" sz="1080" dirty="0"/>
          </a:p>
          <a:p>
            <a:pPr algn="l" indent="0" marL="0">
              <a:lnSpc>
                <a:spcPts val="1730"/>
              </a:lnSpc>
              <a:buNone/>
            </a:pPr>
            <a:r>
              <a:rPr lang="en-US" sz="1080" dirty="0">
                <a:solidFill>
                  <a:srgbClr val="E2E2E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Üçüncüyseniz hiç yoksunuz.</a:t>
            </a:r>
            <a:endParaRPr lang="en-US" sz="1080" dirty="0"/>
          </a:p>
        </p:txBody>
      </p:sp>
      <p:sp>
        <p:nvSpPr>
          <p:cNvPr id="7" name="Text 5"/>
          <p:cNvSpPr txBox="1"/>
          <p:nvPr/>
        </p:nvSpPr>
        <p:spPr>
          <a:xfrm>
            <a:off x="628193" y="4219956"/>
            <a:ext cx="3768242" cy="2258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80" dirty="0">
                <a:solidFill>
                  <a:srgbClr val="E2E2E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“Şirketler tamamen görünmez hale gelebiliyor.”</a:t>
            </a:r>
            <a:endParaRPr lang="en-US" sz="1080" dirty="0"/>
          </a:p>
        </p:txBody>
      </p:sp>
      <p:sp>
        <p:nvSpPr>
          <p:cNvPr id="8" name="Text 6"/>
          <p:cNvSpPr txBox="1"/>
          <p:nvPr/>
        </p:nvSpPr>
        <p:spPr>
          <a:xfrm>
            <a:off x="4710074" y="1833372"/>
            <a:ext cx="1381658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80" i="1" dirty="0">
                <a:solidFill>
                  <a:srgbClr val="9360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%50</a:t>
            </a:r>
            <a:endParaRPr lang="en-US" sz="2880" dirty="0"/>
          </a:p>
        </p:txBody>
      </p:sp>
      <p:sp>
        <p:nvSpPr>
          <p:cNvPr id="9" name="Text 7"/>
          <p:cNvSpPr txBox="1"/>
          <p:nvPr/>
        </p:nvSpPr>
        <p:spPr>
          <a:xfrm>
            <a:off x="6185916" y="1865376"/>
            <a:ext cx="2261311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860" dirty="0">
                <a:solidFill>
                  <a:srgbClr val="D0D0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B2B alıcısı işe artık klasik aramayla değil sohbetle başlıyor</a:t>
            </a:r>
            <a:endParaRPr lang="en-US" sz="860" dirty="0"/>
          </a:p>
        </p:txBody>
      </p:sp>
      <p:sp>
        <p:nvSpPr>
          <p:cNvPr id="10" name="Text 8"/>
          <p:cNvSpPr txBox="1"/>
          <p:nvPr/>
        </p:nvSpPr>
        <p:spPr>
          <a:xfrm>
            <a:off x="4710074" y="2888590"/>
            <a:ext cx="1381658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80" i="1" dirty="0">
                <a:solidFill>
                  <a:srgbClr val="9360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10'da 8</a:t>
            </a:r>
            <a:endParaRPr lang="en-US" sz="2880" dirty="0"/>
          </a:p>
        </p:txBody>
      </p:sp>
      <p:sp>
        <p:nvSpPr>
          <p:cNvPr id="11" name="Text 9"/>
          <p:cNvSpPr txBox="1"/>
          <p:nvPr/>
        </p:nvSpPr>
        <p:spPr>
          <a:xfrm>
            <a:off x="6185916" y="2920594"/>
            <a:ext cx="2261311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860" dirty="0">
                <a:solidFill>
                  <a:srgbClr val="D0D0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Alıcı, tedarikçisini ilk gün oluşan kısa listeden seçiyor</a:t>
            </a:r>
            <a:endParaRPr lang="en-US" sz="860" dirty="0"/>
          </a:p>
        </p:txBody>
      </p:sp>
      <p:sp>
        <p:nvSpPr>
          <p:cNvPr id="12" name="Text 10"/>
          <p:cNvSpPr txBox="1"/>
          <p:nvPr/>
        </p:nvSpPr>
        <p:spPr>
          <a:xfrm>
            <a:off x="4710074" y="3969410"/>
            <a:ext cx="1381658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80" i="1" dirty="0">
                <a:solidFill>
                  <a:srgbClr val="9360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3'te 1</a:t>
            </a:r>
            <a:endParaRPr lang="en-US" sz="2880" dirty="0"/>
          </a:p>
        </p:txBody>
      </p:sp>
      <p:sp>
        <p:nvSpPr>
          <p:cNvPr id="13" name="Text 11"/>
          <p:cNvSpPr txBox="1"/>
          <p:nvPr/>
        </p:nvSpPr>
        <p:spPr>
          <a:xfrm>
            <a:off x="6185916" y="4000500"/>
            <a:ext cx="2261311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860" dirty="0">
                <a:solidFill>
                  <a:srgbClr val="D0D0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Alıcı, adını daha önce hiç duymadığı bir tedarikçiden alıyor</a:t>
            </a:r>
            <a:endParaRPr lang="en-US" sz="860" dirty="0"/>
          </a:p>
        </p:txBody>
      </p:sp>
      <p:sp>
        <p:nvSpPr>
          <p:cNvPr id="14" name="Text 12"/>
          <p:cNvSpPr txBox="1"/>
          <p:nvPr/>
        </p:nvSpPr>
        <p:spPr>
          <a:xfrm>
            <a:off x="1431950" y="4841748"/>
            <a:ext cx="6280099" cy="188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60" dirty="0">
                <a:solidFill>
                  <a:srgbClr val="B0B0B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Kaybettiğiniz teklifi bilirsiniz. Ama size hiç teklif sorulmadığını asla bilemezsiniz.</a:t>
            </a:r>
            <a:endParaRPr lang="en-US" sz="8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118311" y="832104"/>
            <a:ext cx="6908292" cy="4709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Altın saat gitti, </a:t>
            </a:r>
            <a:pPr algn="ctr" indent="0" marL="0">
              <a:buNone/>
            </a:pPr>
            <a:r>
              <a:rPr lang="en-US" sz="230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altın beş dakika geldi</a:t>
            </a:r>
            <a:endParaRPr lang="en-US" sz="2300" dirty="0"/>
          </a:p>
        </p:txBody>
      </p:sp>
      <p:sp>
        <p:nvSpPr>
          <p:cNvPr id="3" name="Text 1"/>
          <p:cNvSpPr txBox="1"/>
          <p:nvPr/>
        </p:nvSpPr>
        <p:spPr>
          <a:xfrm>
            <a:off x="753466" y="1915668"/>
            <a:ext cx="1758391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40" i="1" dirty="0">
                <a:solidFill>
                  <a:srgbClr val="9360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5 dakika</a:t>
            </a:r>
            <a:endParaRPr lang="en-US" sz="3040" dirty="0"/>
          </a:p>
        </p:txBody>
      </p:sp>
      <p:sp>
        <p:nvSpPr>
          <p:cNvPr id="4" name="Text 2"/>
          <p:cNvSpPr txBox="1"/>
          <p:nvPr/>
        </p:nvSpPr>
        <p:spPr>
          <a:xfrm>
            <a:off x="785470" y="2417674"/>
            <a:ext cx="1695298" cy="628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80"/>
              </a:lnSpc>
              <a:buNone/>
            </a:pPr>
            <a:r>
              <a:rPr lang="en-US" sz="86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 süreden sonra o müşteriyi kazanma ihtimaliniz yüzde 80 düşüyor</a:t>
            </a:r>
            <a:endParaRPr lang="en-US" sz="860" dirty="0"/>
          </a:p>
        </p:txBody>
      </p:sp>
      <p:sp>
        <p:nvSpPr>
          <p:cNvPr id="5" name="Text 3"/>
          <p:cNvSpPr txBox="1"/>
          <p:nvPr/>
        </p:nvSpPr>
        <p:spPr>
          <a:xfrm>
            <a:off x="2826410" y="1915668"/>
            <a:ext cx="1758391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40" i="1" dirty="0">
                <a:solidFill>
                  <a:srgbClr val="9360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%78</a:t>
            </a:r>
            <a:endParaRPr lang="en-US" sz="3040" dirty="0"/>
          </a:p>
        </p:txBody>
      </p:sp>
      <p:sp>
        <p:nvSpPr>
          <p:cNvPr id="6" name="Text 4"/>
          <p:cNvSpPr txBox="1"/>
          <p:nvPr/>
        </p:nvSpPr>
        <p:spPr>
          <a:xfrm>
            <a:off x="2857500" y="2417674"/>
            <a:ext cx="1695298" cy="628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80"/>
              </a:lnSpc>
              <a:buNone/>
            </a:pPr>
            <a:r>
              <a:rPr lang="en-US" sz="86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B2B müşterisi, en ucuzu olup olmadığına bakmadan ilk cevap verenden alıyor</a:t>
            </a:r>
            <a:endParaRPr lang="en-US" sz="860" dirty="0"/>
          </a:p>
        </p:txBody>
      </p:sp>
      <p:sp>
        <p:nvSpPr>
          <p:cNvPr id="7" name="Text 5"/>
          <p:cNvSpPr txBox="1"/>
          <p:nvPr/>
        </p:nvSpPr>
        <p:spPr>
          <a:xfrm>
            <a:off x="4817059" y="1915668"/>
            <a:ext cx="1758391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40" i="1" dirty="0">
                <a:solidFill>
                  <a:srgbClr val="9360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7 kat</a:t>
            </a:r>
            <a:endParaRPr lang="en-US" sz="3040" dirty="0"/>
          </a:p>
        </p:txBody>
      </p:sp>
      <p:sp>
        <p:nvSpPr>
          <p:cNvPr id="8" name="Text 6"/>
          <p:cNvSpPr txBox="1"/>
          <p:nvPr/>
        </p:nvSpPr>
        <p:spPr>
          <a:xfrm>
            <a:off x="4848149" y="2417674"/>
            <a:ext cx="1695298" cy="628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80"/>
              </a:lnSpc>
              <a:buNone/>
            </a:pPr>
            <a:r>
              <a:rPr lang="en-US" sz="86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Bir saat içinde dönerseniz kazanma ihtimaliniz bu kadar artıyor</a:t>
            </a:r>
            <a:endParaRPr lang="en-US" sz="860" dirty="0"/>
          </a:p>
        </p:txBody>
      </p:sp>
      <p:sp>
        <p:nvSpPr>
          <p:cNvPr id="9" name="Text 7"/>
          <p:cNvSpPr txBox="1"/>
          <p:nvPr/>
        </p:nvSpPr>
        <p:spPr>
          <a:xfrm>
            <a:off x="6783019" y="1915668"/>
            <a:ext cx="1758391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40" i="1" dirty="0">
                <a:solidFill>
                  <a:srgbClr val="9360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42 saat</a:t>
            </a:r>
            <a:endParaRPr lang="en-US" sz="3040" dirty="0"/>
          </a:p>
        </p:txBody>
      </p:sp>
      <p:sp>
        <p:nvSpPr>
          <p:cNvPr id="10" name="Text 8"/>
          <p:cNvSpPr txBox="1"/>
          <p:nvPr/>
        </p:nvSpPr>
        <p:spPr>
          <a:xfrm>
            <a:off x="6814109" y="2417674"/>
            <a:ext cx="1695298" cy="628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80"/>
              </a:lnSpc>
              <a:buNone/>
            </a:pPr>
            <a:r>
              <a:rPr lang="en-US" sz="86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B2B şirketlerinin gelen talebe dönme süresi. Ortalama.</a:t>
            </a:r>
            <a:endParaRPr lang="en-US" sz="860" dirty="0"/>
          </a:p>
        </p:txBody>
      </p:sp>
      <p:sp>
        <p:nvSpPr>
          <p:cNvPr id="11" name="Text 9"/>
          <p:cNvSpPr txBox="1"/>
          <p:nvPr/>
        </p:nvSpPr>
        <p:spPr>
          <a:xfrm>
            <a:off x="803758" y="3608222"/>
            <a:ext cx="7536485" cy="282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b="1" i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Türk ihracatçısının en büyük rakibi Çin'in fiyatı değil. Kendi 42 saatlik cevap süresi.</a:t>
            </a:r>
            <a:endParaRPr lang="en-US" sz="1220" dirty="0"/>
          </a:p>
        </p:txBody>
      </p:sp>
      <p:sp>
        <p:nvSpPr>
          <p:cNvPr id="12" name="Text 10"/>
          <p:cNvSpPr txBox="1"/>
          <p:nvPr/>
        </p:nvSpPr>
        <p:spPr>
          <a:xfrm>
            <a:off x="803758" y="3959352"/>
            <a:ext cx="753648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60" dirty="0">
                <a:solidFill>
                  <a:srgbClr val="7A7A7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İki örnek: Alman çelik firması Klöckner, müşterinin e-postasını okuyup saniyeler içinde fiyat veren bir bot kullanıyor.</a:t>
            </a:r>
            <a:endParaRPr lang="en-US" sz="860" dirty="0"/>
          </a:p>
        </p:txBody>
      </p:sp>
      <p:sp>
        <p:nvSpPr>
          <p:cNvPr id="13" name="Text 11"/>
          <p:cNvSpPr txBox="1"/>
          <p:nvPr/>
        </p:nvSpPr>
        <p:spPr>
          <a:xfrm>
            <a:off x="803758" y="4166921"/>
            <a:ext cx="753648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60" b="1" dirty="0">
                <a:solidFill>
                  <a:srgbClr val="5C5C5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Bir matbaa, sitesine 15 saniyede fiyat veren bir araç koyduktan sonra büyümesini yüzde 30 artırdı.</a:t>
            </a:r>
            <a:endParaRPr lang="en-US" sz="8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53466" y="1111910"/>
            <a:ext cx="4396435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560" i="1" dirty="0">
                <a:solidFill>
                  <a:srgbClr val="FFFF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Ticaret Demokratikleşiyor!</a:t>
            </a:r>
            <a:endParaRPr lang="en-US" sz="2560" dirty="0"/>
          </a:p>
        </p:txBody>
      </p:sp>
      <p:sp>
        <p:nvSpPr>
          <p:cNvPr id="3" name="Text 1"/>
          <p:cNvSpPr txBox="1"/>
          <p:nvPr/>
        </p:nvSpPr>
        <p:spPr>
          <a:xfrm>
            <a:off x="753466" y="1758391"/>
            <a:ext cx="5651906" cy="20098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90"/>
              </a:lnSpc>
              <a:buNone/>
            </a:pPr>
            <a:r>
              <a:rPr lang="en-US" sz="1580" b="1" dirty="0">
                <a:solidFill>
                  <a:srgbClr val="E6E6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“Biz insanlar kolay unuturuz, üşeniriz, hızı severiz, yenilik bize riskli gelir. Ajanlar öyle değil.</a:t>
            </a:r>
            <a:endParaRPr lang="en-US" sz="1580" dirty="0"/>
          </a:p>
          <a:p>
            <a:pPr algn="l" indent="0" marL="0">
              <a:lnSpc>
                <a:spcPts val="2590"/>
              </a:lnSpc>
              <a:buNone/>
            </a:pPr>
            <a:endParaRPr lang="en-US" sz="1580" dirty="0"/>
          </a:p>
          <a:p>
            <a:pPr algn="l" indent="0" marL="0">
              <a:lnSpc>
                <a:spcPts val="2590"/>
              </a:lnSpc>
              <a:buNone/>
            </a:pPr>
            <a:r>
              <a:rPr lang="en-US" sz="1580" b="1" dirty="0">
                <a:solidFill>
                  <a:srgbClr val="E6E6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 yüzden biz bildiğimiz pazaryerlerini tercih ederken, ajanlar hiç bilinmedik bir siteden ürün almak için harekete geçebilir.</a:t>
            </a:r>
            <a:endParaRPr lang="en-US" sz="1580" dirty="0"/>
          </a:p>
        </p:txBody>
      </p:sp>
      <p:sp>
        <p:nvSpPr>
          <p:cNvPr id="4" name="Text 2"/>
          <p:cNvSpPr txBox="1"/>
          <p:nvPr/>
        </p:nvSpPr>
        <p:spPr>
          <a:xfrm>
            <a:off x="753466" y="4320540"/>
            <a:ext cx="1883664" cy="188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60" dirty="0">
                <a:solidFill>
                  <a:srgbClr val="D0D0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Kaan Gülten</a:t>
            </a:r>
            <a:endParaRPr lang="en-US" sz="860" dirty="0"/>
          </a:p>
        </p:txBody>
      </p:sp>
      <p:sp>
        <p:nvSpPr>
          <p:cNvPr id="5" name="Text 3"/>
          <p:cNvSpPr txBox="1"/>
          <p:nvPr/>
        </p:nvSpPr>
        <p:spPr>
          <a:xfrm>
            <a:off x="6656832" y="584302"/>
            <a:ext cx="1883664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1920" i="1" dirty="0">
                <a:solidFill>
                  <a:srgbClr val="9360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Bunu destekleyen üç bulgu</a:t>
            </a:r>
            <a:endParaRPr lang="en-US" sz="1920" dirty="0"/>
          </a:p>
        </p:txBody>
      </p:sp>
      <p:sp>
        <p:nvSpPr>
          <p:cNvPr id="6" name="Text 4"/>
          <p:cNvSpPr txBox="1"/>
          <p:nvPr/>
        </p:nvSpPr>
        <p:spPr>
          <a:xfrm>
            <a:off x="6719926" y="1550822"/>
            <a:ext cx="1758391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370"/>
              </a:lnSpc>
              <a:buNone/>
            </a:pPr>
            <a:r>
              <a:rPr lang="en-US" sz="860" b="1" dirty="0">
                <a:solidFill>
                  <a:srgbClr val="E2E2E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Stripe'ın kurucusu:</a:t>
            </a:r>
            <a:pPr algn="ctr" indent="0" marL="0">
              <a:lnSpc>
                <a:spcPts val="1370"/>
              </a:lnSpc>
              <a:buNone/>
            </a:pPr>
            <a:r>
              <a:rPr lang="en-US" sz="860" dirty="0">
                <a:solidFill>
                  <a:srgbClr val="E2E2E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ajan bana hiç duymadığım küçük markaları önerdi</a:t>
            </a:r>
            <a:endParaRPr lang="en-US" sz="860" dirty="0"/>
          </a:p>
        </p:txBody>
      </p:sp>
      <p:sp>
        <p:nvSpPr>
          <p:cNvPr id="7" name="Text 5"/>
          <p:cNvSpPr txBox="1"/>
          <p:nvPr/>
        </p:nvSpPr>
        <p:spPr>
          <a:xfrm>
            <a:off x="6719926" y="2713025"/>
            <a:ext cx="1758391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370"/>
              </a:lnSpc>
              <a:buNone/>
            </a:pPr>
            <a:r>
              <a:rPr lang="en-US" sz="860" b="1" dirty="0">
                <a:solidFill>
                  <a:srgbClr val="E2E2E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Shopify:</a:t>
            </a:r>
            <a:pPr algn="ctr" indent="0" marL="0">
              <a:lnSpc>
                <a:spcPts val="1370"/>
              </a:lnSpc>
              <a:buNone/>
            </a:pPr>
            <a:r>
              <a:rPr lang="en-US" sz="860" dirty="0">
                <a:solidFill>
                  <a:srgbClr val="E2E2E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ajan kanalı liyakat esaslı, keşfedilme sorununu çözüyor</a:t>
            </a:r>
            <a:endParaRPr lang="en-US" sz="860" dirty="0"/>
          </a:p>
        </p:txBody>
      </p:sp>
      <p:sp>
        <p:nvSpPr>
          <p:cNvPr id="8" name="Text 6"/>
          <p:cNvSpPr txBox="1"/>
          <p:nvPr/>
        </p:nvSpPr>
        <p:spPr>
          <a:xfrm>
            <a:off x="6719926" y="3862426"/>
            <a:ext cx="1758391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370"/>
              </a:lnSpc>
              <a:buNone/>
            </a:pPr>
            <a:r>
              <a:rPr lang="en-US" sz="860" dirty="0">
                <a:solidFill>
                  <a:srgbClr val="E2E2E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Alıcıların üçte biri hiç duymadığı tedarikçiden satın alıyor</a:t>
            </a:r>
            <a:endParaRPr lang="en-US" sz="8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118311" y="596189"/>
            <a:ext cx="6908292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6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Tek bir yapay zekâ SEO'su diye bir şey yok</a:t>
            </a:r>
            <a:endParaRPr lang="en-US" sz="2160" dirty="0"/>
          </a:p>
        </p:txBody>
      </p:sp>
      <p:sp>
        <p:nvSpPr>
          <p:cNvPr id="3" name="Text 1"/>
          <p:cNvSpPr txBox="1"/>
          <p:nvPr/>
        </p:nvSpPr>
        <p:spPr>
          <a:xfrm>
            <a:off x="690372" y="1394460"/>
            <a:ext cx="1570025" cy="3136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30" b="1" dirty="0">
                <a:solidFill>
                  <a:srgbClr val="CD57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Claude</a:t>
            </a:r>
            <a:endParaRPr lang="en-US" sz="1730" dirty="0"/>
          </a:p>
        </p:txBody>
      </p:sp>
      <p:sp>
        <p:nvSpPr>
          <p:cNvPr id="4" name="Text 2"/>
          <p:cNvSpPr txBox="1"/>
          <p:nvPr/>
        </p:nvSpPr>
        <p:spPr>
          <a:xfrm>
            <a:off x="690372" y="1771193"/>
            <a:ext cx="2198218" cy="2258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Kurumsal alıcının motoru</a:t>
            </a:r>
            <a:endParaRPr lang="en-US" sz="1150" dirty="0"/>
          </a:p>
        </p:txBody>
      </p:sp>
      <p:sp>
        <p:nvSpPr>
          <p:cNvPr id="5" name="Text 3"/>
          <p:cNvSpPr txBox="1"/>
          <p:nvPr/>
        </p:nvSpPr>
        <p:spPr>
          <a:xfrm>
            <a:off x="690372" y="2323490"/>
            <a:ext cx="2261311" cy="15069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86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 Kaynaklarının yüzde 79'unu Brave arama motorunun ilk 10 sonucundan alıyor</a:t>
            </a:r>
            <a:endParaRPr lang="en-US" sz="860" dirty="0"/>
          </a:p>
          <a:p>
            <a:pPr algn="l" indent="0" marL="0">
              <a:lnSpc>
                <a:spcPts val="1440"/>
              </a:lnSpc>
              <a:buNone/>
            </a:pPr>
            <a:endParaRPr lang="en-US" sz="86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86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 Her soruda web'e bakmıyor. Güncel yıl, sıralama ve karşılaştırma sorularında bakıyor</a:t>
            </a:r>
            <a:endParaRPr lang="en-US" sz="860" dirty="0"/>
          </a:p>
          <a:p>
            <a:pPr algn="l" indent="0" marL="0">
              <a:lnSpc>
                <a:spcPts val="1440"/>
              </a:lnSpc>
              <a:buNone/>
            </a:pPr>
            <a:endParaRPr lang="en-US" sz="86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86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 Forumlara neredeyse hiç bakmıyor. Rehber ve liste yazılarını seviyor.</a:t>
            </a:r>
            <a:endParaRPr lang="en-US" sz="860" dirty="0"/>
          </a:p>
        </p:txBody>
      </p:sp>
      <p:sp>
        <p:nvSpPr>
          <p:cNvPr id="6" name="Text 4"/>
          <p:cNvSpPr txBox="1"/>
          <p:nvPr/>
        </p:nvSpPr>
        <p:spPr>
          <a:xfrm>
            <a:off x="3441802" y="1394460"/>
            <a:ext cx="1570025" cy="3136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30" b="1" dirty="0">
                <a:solidFill>
                  <a:srgbClr val="8A8A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ChatGPT</a:t>
            </a:r>
            <a:endParaRPr lang="en-US" sz="1730" dirty="0"/>
          </a:p>
        </p:txBody>
      </p:sp>
      <p:sp>
        <p:nvSpPr>
          <p:cNvPr id="7" name="Text 5"/>
          <p:cNvSpPr txBox="1"/>
          <p:nvPr/>
        </p:nvSpPr>
        <p:spPr>
          <a:xfrm>
            <a:off x="3441802" y="1771193"/>
            <a:ext cx="2198218" cy="2258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Herkesin kullandığı motor</a:t>
            </a:r>
            <a:endParaRPr lang="en-US" sz="1150" dirty="0"/>
          </a:p>
        </p:txBody>
      </p:sp>
      <p:sp>
        <p:nvSpPr>
          <p:cNvPr id="8" name="Text 6"/>
          <p:cNvSpPr txBox="1"/>
          <p:nvPr/>
        </p:nvSpPr>
        <p:spPr>
          <a:xfrm>
            <a:off x="3441802" y="2323490"/>
            <a:ext cx="2261311" cy="12563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86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 Neredeyse her soruda web'e bakıyor</a:t>
            </a:r>
            <a:endParaRPr lang="en-US" sz="860" dirty="0"/>
          </a:p>
          <a:p>
            <a:pPr algn="l" indent="0" marL="0">
              <a:lnSpc>
                <a:spcPts val="1440"/>
              </a:lnSpc>
              <a:buNone/>
            </a:pPr>
            <a:endParaRPr lang="en-US" sz="86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86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 Reddit, Wikipedia ve kullanıcı yorumlarına çok değer veriyor</a:t>
            </a:r>
            <a:endParaRPr lang="en-US" sz="860" dirty="0"/>
          </a:p>
          <a:p>
            <a:pPr algn="l" indent="0" marL="0">
              <a:lnSpc>
                <a:spcPts val="1440"/>
              </a:lnSpc>
              <a:buNone/>
            </a:pPr>
            <a:endParaRPr lang="en-US" sz="86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86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 Claude ile ortak kaynağı sadece yüzde 8</a:t>
            </a:r>
            <a:endParaRPr lang="en-US" sz="860" dirty="0"/>
          </a:p>
        </p:txBody>
      </p:sp>
      <p:sp>
        <p:nvSpPr>
          <p:cNvPr id="9" name="Text 7"/>
          <p:cNvSpPr txBox="1"/>
          <p:nvPr/>
        </p:nvSpPr>
        <p:spPr>
          <a:xfrm>
            <a:off x="6299302" y="1394460"/>
            <a:ext cx="785470" cy="3136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30" b="1" dirty="0">
                <a:solidFill>
                  <a:srgbClr val="4776E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Google</a:t>
            </a:r>
            <a:endParaRPr lang="en-US" sz="1730" dirty="0"/>
          </a:p>
        </p:txBody>
      </p:sp>
      <p:sp>
        <p:nvSpPr>
          <p:cNvPr id="10" name="Text 8"/>
          <p:cNvSpPr txBox="1"/>
          <p:nvPr/>
        </p:nvSpPr>
        <p:spPr>
          <a:xfrm>
            <a:off x="7115861" y="1469441"/>
            <a:ext cx="941832" cy="188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80" dirty="0">
                <a:solidFill>
                  <a:srgbClr val="4776E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Mode + AI Overview</a:t>
            </a:r>
            <a:endParaRPr lang="en-US" sz="680" dirty="0"/>
          </a:p>
        </p:txBody>
      </p:sp>
      <p:sp>
        <p:nvSpPr>
          <p:cNvPr id="11" name="Text 9"/>
          <p:cNvSpPr txBox="1"/>
          <p:nvPr/>
        </p:nvSpPr>
        <p:spPr>
          <a:xfrm>
            <a:off x="6299302" y="1771193"/>
            <a:ext cx="2198218" cy="2258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Hacmin olduğu yer</a:t>
            </a:r>
            <a:endParaRPr lang="en-US" sz="1150" dirty="0"/>
          </a:p>
        </p:txBody>
      </p:sp>
      <p:sp>
        <p:nvSpPr>
          <p:cNvPr id="12" name="Text 10"/>
          <p:cNvSpPr txBox="1"/>
          <p:nvPr/>
        </p:nvSpPr>
        <p:spPr>
          <a:xfrm>
            <a:off x="6299302" y="2323490"/>
            <a:ext cx="2167128" cy="12563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86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 Sayfayı parçalara ayırıp özetliyor, aynı şeyi söyleyen kaynakları gruplayıp cevaba alıyor</a:t>
            </a:r>
            <a:endParaRPr lang="en-US" sz="860" dirty="0"/>
          </a:p>
          <a:p>
            <a:pPr algn="l" indent="0" marL="0">
              <a:lnSpc>
                <a:spcPts val="1440"/>
              </a:lnSpc>
              <a:buNone/>
            </a:pPr>
            <a:endParaRPr lang="en-US" sz="86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86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 Belirsizlikten hoşlanmıyor. Firma adı ile iddia aynı cümlede olmalı</a:t>
            </a:r>
            <a:endParaRPr lang="en-US" sz="860" dirty="0"/>
          </a:p>
        </p:txBody>
      </p:sp>
      <p:sp>
        <p:nvSpPr>
          <p:cNvPr id="13" name="Text 11"/>
          <p:cNvSpPr txBox="1"/>
          <p:nvPr/>
        </p:nvSpPr>
        <p:spPr>
          <a:xfrm>
            <a:off x="1745590" y="4157777"/>
            <a:ext cx="5651906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440"/>
              </a:lnSpc>
              <a:buNone/>
            </a:pPr>
            <a:r>
              <a:rPr lang="en-US" sz="90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Hepsinin ortak noktası şu: net, sayısal, kaynaklı ve güncel bilgi. Örnek cümle: “Falanca Tekstil, Avrupa'ya yılda 5 milyon metre denim ihraç eden İzmirli bir üreticidir.”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Yeni Dijital Müşteri — IGEXX 2026</dc:title>
  <dc:subject>PptxGenJS Presentation</dc:subject>
  <dc:creator>PptxGenJS</dc:creator>
  <cp:lastModifiedBy>PptxGenJS</cp:lastModifiedBy>
  <cp:revision>1</cp:revision>
  <dcterms:created xsi:type="dcterms:W3CDTF">2026-09-05T20:18:13Z</dcterms:created>
  <dcterms:modified xsi:type="dcterms:W3CDTF">2026-09-05T20:18:13Z</dcterms:modified>
</cp:coreProperties>
</file>